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4"/>
  </p:sldMasterIdLst>
  <p:notesMasterIdLst>
    <p:notesMasterId r:id="rId25"/>
  </p:notesMasterIdLst>
  <p:handoutMasterIdLst>
    <p:handoutMasterId r:id="rId26"/>
  </p:handoutMasterIdLst>
  <p:sldIdLst>
    <p:sldId id="256" r:id="rId5"/>
    <p:sldId id="4783" r:id="rId6"/>
    <p:sldId id="262" r:id="rId7"/>
    <p:sldId id="261" r:id="rId8"/>
    <p:sldId id="276" r:id="rId9"/>
    <p:sldId id="263" r:id="rId10"/>
    <p:sldId id="4784" r:id="rId11"/>
    <p:sldId id="4777" r:id="rId12"/>
    <p:sldId id="4774" r:id="rId13"/>
    <p:sldId id="274" r:id="rId14"/>
    <p:sldId id="277" r:id="rId15"/>
    <p:sldId id="265" r:id="rId16"/>
    <p:sldId id="278" r:id="rId17"/>
    <p:sldId id="267" r:id="rId18"/>
    <p:sldId id="280" r:id="rId19"/>
    <p:sldId id="4782" r:id="rId20"/>
    <p:sldId id="268" r:id="rId21"/>
    <p:sldId id="5370" r:id="rId22"/>
    <p:sldId id="271" r:id="rId23"/>
    <p:sldId id="420" r:id="rId24"/>
  </p:sldIdLst>
  <p:sldSz cx="12192000" cy="6858000"/>
  <p:notesSz cx="7023100" cy="93091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y, Christen" initials="GC" lastIdx="3" clrIdx="0">
    <p:extLst>
      <p:ext uri="{19B8F6BF-5375-455C-9EA6-DF929625EA0E}">
        <p15:presenceInfo xmlns:p15="http://schemas.microsoft.com/office/powerpoint/2012/main" userId="S::christen.gray@uk.imshealth.com::d0d11264-6d5b-428f-af09-91d3bfae8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loop="1" showNarration="1">
    <p:browse/>
    <p:sldAll/>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clrMru>
    <a:srgbClr val="830065"/>
    <a:srgbClr val="32841F"/>
    <a:srgbClr val="0070C0"/>
    <a:srgbClr val="00A3E0"/>
    <a:srgbClr val="5AC3EB"/>
    <a:srgbClr val="FBECC8"/>
    <a:srgbClr val="72C45F"/>
    <a:srgbClr val="BFE8F7"/>
    <a:srgbClr val="7FD1EF"/>
    <a:srgbClr val="0055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330C66-8DC2-48F0-A451-6B6ED6E2DC60}" v="103" dt="2020-06-10T09:05:13.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056" autoAdjust="0"/>
  </p:normalViewPr>
  <p:slideViewPr>
    <p:cSldViewPr snapToGrid="0">
      <p:cViewPr varScale="1">
        <p:scale>
          <a:sx n="65" d="100"/>
          <a:sy n="65" d="100"/>
        </p:scale>
        <p:origin x="504"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40"/>
    </p:cViewPr>
  </p:sorterViewPr>
  <p:notesViewPr>
    <p:cSldViewPr snapToGrid="0">
      <p:cViewPr>
        <p:scale>
          <a:sx n="90" d="100"/>
          <a:sy n="90" d="100"/>
        </p:scale>
        <p:origin x="2742" y="-4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en Gray" userId="d0d11264-6d5b-428f-af09-91d3bfae8533" providerId="ADAL" clId="{C3330C66-8DC2-48F0-A451-6B6ED6E2DC60}"/>
    <pc:docChg chg="custSel modSld">
      <pc:chgData name="Christen Gray" userId="d0d11264-6d5b-428f-af09-91d3bfae8533" providerId="ADAL" clId="{C3330C66-8DC2-48F0-A451-6B6ED6E2DC60}" dt="2020-06-10T09:05:13.180" v="247" actId="20577"/>
      <pc:docMkLst>
        <pc:docMk/>
      </pc:docMkLst>
      <pc:sldChg chg="modSp">
        <pc:chgData name="Christen Gray" userId="d0d11264-6d5b-428f-af09-91d3bfae8533" providerId="ADAL" clId="{C3330C66-8DC2-48F0-A451-6B6ED6E2DC60}" dt="2020-06-10T09:05:13.180" v="247" actId="20577"/>
        <pc:sldMkLst>
          <pc:docMk/>
          <pc:sldMk cId="635991679" sldId="262"/>
        </pc:sldMkLst>
        <pc:spChg chg="mod">
          <ac:chgData name="Christen Gray" userId="d0d11264-6d5b-428f-af09-91d3bfae8533" providerId="ADAL" clId="{C3330C66-8DC2-48F0-A451-6B6ED6E2DC60}" dt="2020-06-10T09:05:13.180" v="247" actId="20577"/>
          <ac:spMkLst>
            <pc:docMk/>
            <pc:sldMk cId="635991679" sldId="262"/>
            <ac:spMk id="2" creationId="{6C4AD684-A7FE-4FC4-8A2B-BE8AB92B3EF2}"/>
          </ac:spMkLst>
        </pc:spChg>
      </pc:sldChg>
      <pc:sldChg chg="modSp">
        <pc:chgData name="Christen Gray" userId="d0d11264-6d5b-428f-af09-91d3bfae8533" providerId="ADAL" clId="{C3330C66-8DC2-48F0-A451-6B6ED6E2DC60}" dt="2020-06-10T08:27:52.271" v="243" actId="20577"/>
        <pc:sldMkLst>
          <pc:docMk/>
          <pc:sldMk cId="2276112903" sldId="267"/>
        </pc:sldMkLst>
        <pc:spChg chg="mod">
          <ac:chgData name="Christen Gray" userId="d0d11264-6d5b-428f-af09-91d3bfae8533" providerId="ADAL" clId="{C3330C66-8DC2-48F0-A451-6B6ED6E2DC60}" dt="2020-06-10T08:27:52.271" v="243" actId="20577"/>
          <ac:spMkLst>
            <pc:docMk/>
            <pc:sldMk cId="2276112903" sldId="267"/>
            <ac:spMk id="3" creationId="{836FB71C-368C-4F2F-B232-F1C40648C8C8}"/>
          </ac:spMkLst>
        </pc:spChg>
      </pc:sldChg>
      <pc:sldChg chg="modSp">
        <pc:chgData name="Christen Gray" userId="d0d11264-6d5b-428f-af09-91d3bfae8533" providerId="ADAL" clId="{C3330C66-8DC2-48F0-A451-6B6ED6E2DC60}" dt="2020-06-10T08:19:09.508" v="227" actId="20577"/>
        <pc:sldMkLst>
          <pc:docMk/>
          <pc:sldMk cId="1263543706" sldId="4777"/>
        </pc:sldMkLst>
        <pc:spChg chg="mod">
          <ac:chgData name="Christen Gray" userId="d0d11264-6d5b-428f-af09-91d3bfae8533" providerId="ADAL" clId="{C3330C66-8DC2-48F0-A451-6B6ED6E2DC60}" dt="2020-06-10T08:14:47.969" v="111" actId="20577"/>
          <ac:spMkLst>
            <pc:docMk/>
            <pc:sldMk cId="1263543706" sldId="4777"/>
            <ac:spMk id="2" creationId="{AF134637-779B-425E-A8DC-F69EF4AFA59D}"/>
          </ac:spMkLst>
        </pc:spChg>
        <pc:spChg chg="mod">
          <ac:chgData name="Christen Gray" userId="d0d11264-6d5b-428f-af09-91d3bfae8533" providerId="ADAL" clId="{C3330C66-8DC2-48F0-A451-6B6ED6E2DC60}" dt="2020-06-10T08:14:34.886" v="34" actId="6549"/>
          <ac:spMkLst>
            <pc:docMk/>
            <pc:sldMk cId="1263543706" sldId="4777"/>
            <ac:spMk id="4" creationId="{58764396-66D5-458B-AAF1-812FA8AFB419}"/>
          </ac:spMkLst>
        </pc:spChg>
        <pc:spChg chg="mod">
          <ac:chgData name="Christen Gray" userId="d0d11264-6d5b-428f-af09-91d3bfae8533" providerId="ADAL" clId="{C3330C66-8DC2-48F0-A451-6B6ED6E2DC60}" dt="2020-06-10T08:16:11.515" v="117" actId="313"/>
          <ac:spMkLst>
            <pc:docMk/>
            <pc:sldMk cId="1263543706" sldId="4777"/>
            <ac:spMk id="75" creationId="{F9734AA4-C1BC-4913-838A-940D04A9F784}"/>
          </ac:spMkLst>
        </pc:spChg>
        <pc:spChg chg="mod">
          <ac:chgData name="Christen Gray" userId="d0d11264-6d5b-428f-af09-91d3bfae8533" providerId="ADAL" clId="{C3330C66-8DC2-48F0-A451-6B6ED6E2DC60}" dt="2020-06-10T08:19:09.508" v="227" actId="20577"/>
          <ac:spMkLst>
            <pc:docMk/>
            <pc:sldMk cId="1263543706" sldId="4777"/>
            <ac:spMk id="77" creationId="{D15EF0D0-D826-4E21-8951-AE168B45E4CE}"/>
          </ac:spMkLst>
        </pc:spChg>
        <pc:graphicFrameChg chg="mod">
          <ac:chgData name="Christen Gray" userId="d0d11264-6d5b-428f-af09-91d3bfae8533" providerId="ADAL" clId="{C3330C66-8DC2-48F0-A451-6B6ED6E2DC60}" dt="2020-06-10T08:14:48.505" v="113"/>
          <ac:graphicFrameMkLst>
            <pc:docMk/>
            <pc:sldMk cId="1263543706" sldId="4777"/>
            <ac:graphicFrameMk id="5" creationId="{A7669142-1ECC-4EAB-AD0A-F40AB84ABE09}"/>
          </ac:graphicFrameMkLst>
        </pc:graphicFrameChg>
      </pc:sldChg>
    </pc:docChg>
  </pc:docChgLst>
  <pc:docChgLst>
    <pc:chgData name="Gray, Christen" userId="d0d11264-6d5b-428f-af09-91d3bfae8533" providerId="ADAL" clId="{C3330C66-8DC2-48F0-A451-6B6ED6E2DC60}"/>
    <pc:docChg chg="undo custSel addSld delSld modSld">
      <pc:chgData name="Gray, Christen" userId="d0d11264-6d5b-428f-af09-91d3bfae8533" providerId="ADAL" clId="{C3330C66-8DC2-48F0-A451-6B6ED6E2DC60}" dt="2020-06-09T21:31:41.225" v="868" actId="20577"/>
      <pc:docMkLst>
        <pc:docMk/>
      </pc:docMkLst>
      <pc:sldChg chg="modSp">
        <pc:chgData name="Gray, Christen" userId="d0d11264-6d5b-428f-af09-91d3bfae8533" providerId="ADAL" clId="{C3330C66-8DC2-48F0-A451-6B6ED6E2DC60}" dt="2020-06-09T21:18:34.920" v="382" actId="20577"/>
        <pc:sldMkLst>
          <pc:docMk/>
          <pc:sldMk cId="288432434" sldId="261"/>
        </pc:sldMkLst>
        <pc:spChg chg="mod">
          <ac:chgData name="Gray, Christen" userId="d0d11264-6d5b-428f-af09-91d3bfae8533" providerId="ADAL" clId="{C3330C66-8DC2-48F0-A451-6B6ED6E2DC60}" dt="2020-06-09T21:18:34.920" v="382" actId="20577"/>
          <ac:spMkLst>
            <pc:docMk/>
            <pc:sldMk cId="288432434" sldId="261"/>
            <ac:spMk id="3" creationId="{F31EA159-24C5-494B-A77F-83B23D5D8BC5}"/>
          </ac:spMkLst>
        </pc:spChg>
      </pc:sldChg>
      <pc:sldChg chg="modSp">
        <pc:chgData name="Gray, Christen" userId="d0d11264-6d5b-428f-af09-91d3bfae8533" providerId="ADAL" clId="{C3330C66-8DC2-48F0-A451-6B6ED6E2DC60}" dt="2020-06-09T21:21:42.101" v="455" actId="1076"/>
        <pc:sldMkLst>
          <pc:docMk/>
          <pc:sldMk cId="1718529506" sldId="263"/>
        </pc:sldMkLst>
        <pc:spChg chg="mod">
          <ac:chgData name="Gray, Christen" userId="d0d11264-6d5b-428f-af09-91d3bfae8533" providerId="ADAL" clId="{C3330C66-8DC2-48F0-A451-6B6ED6E2DC60}" dt="2020-06-09T21:21:36.687" v="454" actId="403"/>
          <ac:spMkLst>
            <pc:docMk/>
            <pc:sldMk cId="1718529506" sldId="263"/>
            <ac:spMk id="2" creationId="{CEC7901D-1338-4467-8A31-F55B94051DC9}"/>
          </ac:spMkLst>
        </pc:spChg>
        <pc:spChg chg="mod">
          <ac:chgData name="Gray, Christen" userId="d0d11264-6d5b-428f-af09-91d3bfae8533" providerId="ADAL" clId="{C3330C66-8DC2-48F0-A451-6B6ED6E2DC60}" dt="2020-06-09T20:55:08.208" v="54" actId="20577"/>
          <ac:spMkLst>
            <pc:docMk/>
            <pc:sldMk cId="1718529506" sldId="263"/>
            <ac:spMk id="5" creationId="{19609A6A-287C-4710-890D-AE907C9502D3}"/>
          </ac:spMkLst>
        </pc:spChg>
        <pc:spChg chg="mod">
          <ac:chgData name="Gray, Christen" userId="d0d11264-6d5b-428f-af09-91d3bfae8533" providerId="ADAL" clId="{C3330C66-8DC2-48F0-A451-6B6ED6E2DC60}" dt="2020-06-09T20:53:24.125" v="22" actId="6549"/>
          <ac:spMkLst>
            <pc:docMk/>
            <pc:sldMk cId="1718529506" sldId="263"/>
            <ac:spMk id="8" creationId="{C3ED4FE6-DB4C-416C-878D-94F0C3DAFE6F}"/>
          </ac:spMkLst>
        </pc:spChg>
        <pc:spChg chg="mod">
          <ac:chgData name="Gray, Christen" userId="d0d11264-6d5b-428f-af09-91d3bfae8533" providerId="ADAL" clId="{C3330C66-8DC2-48F0-A451-6B6ED6E2DC60}" dt="2020-06-09T21:21:42.101" v="455" actId="1076"/>
          <ac:spMkLst>
            <pc:docMk/>
            <pc:sldMk cId="1718529506" sldId="263"/>
            <ac:spMk id="9" creationId="{EE3D639F-4FA5-4D8C-9759-E3B59B1EDAA8}"/>
          </ac:spMkLst>
        </pc:spChg>
        <pc:graphicFrameChg chg="mod">
          <ac:chgData name="Gray, Christen" userId="d0d11264-6d5b-428f-af09-91d3bfae8533" providerId="ADAL" clId="{C3330C66-8DC2-48F0-A451-6B6ED6E2DC60}" dt="2020-06-09T20:55:08.723" v="56"/>
          <ac:graphicFrameMkLst>
            <pc:docMk/>
            <pc:sldMk cId="1718529506" sldId="263"/>
            <ac:graphicFrameMk id="7" creationId="{7F13404A-2C22-4597-A452-B924F1D0E980}"/>
          </ac:graphicFrameMkLst>
        </pc:graphicFrameChg>
      </pc:sldChg>
      <pc:sldChg chg="modSp">
        <pc:chgData name="Gray, Christen" userId="d0d11264-6d5b-428f-af09-91d3bfae8533" providerId="ADAL" clId="{C3330C66-8DC2-48F0-A451-6B6ED6E2DC60}" dt="2020-06-09T21:31:41.225" v="868" actId="20577"/>
        <pc:sldMkLst>
          <pc:docMk/>
          <pc:sldMk cId="1448259584" sldId="268"/>
        </pc:sldMkLst>
        <pc:spChg chg="mod">
          <ac:chgData name="Gray, Christen" userId="d0d11264-6d5b-428f-af09-91d3bfae8533" providerId="ADAL" clId="{C3330C66-8DC2-48F0-A451-6B6ED6E2DC60}" dt="2020-06-09T21:31:41.225" v="868" actId="20577"/>
          <ac:spMkLst>
            <pc:docMk/>
            <pc:sldMk cId="1448259584" sldId="268"/>
            <ac:spMk id="8" creationId="{9D43D9E8-9AE9-462A-8DEE-D0C24E1C3497}"/>
          </ac:spMkLst>
        </pc:spChg>
      </pc:sldChg>
      <pc:sldChg chg="modSp">
        <pc:chgData name="Gray, Christen" userId="d0d11264-6d5b-428f-af09-91d3bfae8533" providerId="ADAL" clId="{C3330C66-8DC2-48F0-A451-6B6ED6E2DC60}" dt="2020-06-09T21:20:49.236" v="453" actId="1076"/>
        <pc:sldMkLst>
          <pc:docMk/>
          <pc:sldMk cId="540615754" sldId="276"/>
        </pc:sldMkLst>
        <pc:spChg chg="mod">
          <ac:chgData name="Gray, Christen" userId="d0d11264-6d5b-428f-af09-91d3bfae8533" providerId="ADAL" clId="{C3330C66-8DC2-48F0-A451-6B6ED6E2DC60}" dt="2020-06-09T21:20:49.236" v="453" actId="1076"/>
          <ac:spMkLst>
            <pc:docMk/>
            <pc:sldMk cId="540615754" sldId="276"/>
            <ac:spMk id="72" creationId="{8F03FB5C-E352-4432-A631-607E77DD34C3}"/>
          </ac:spMkLst>
        </pc:spChg>
        <pc:spChg chg="mod">
          <ac:chgData name="Gray, Christen" userId="d0d11264-6d5b-428f-af09-91d3bfae8533" providerId="ADAL" clId="{C3330C66-8DC2-48F0-A451-6B6ED6E2DC60}" dt="2020-06-09T21:20:41.485" v="452" actId="20577"/>
          <ac:spMkLst>
            <pc:docMk/>
            <pc:sldMk cId="540615754" sldId="276"/>
            <ac:spMk id="73" creationId="{9B64156F-EC49-4D51-86DD-DA57039E85CC}"/>
          </ac:spMkLst>
        </pc:spChg>
      </pc:sldChg>
      <pc:sldChg chg="modSp">
        <pc:chgData name="Gray, Christen" userId="d0d11264-6d5b-428f-af09-91d3bfae8533" providerId="ADAL" clId="{C3330C66-8DC2-48F0-A451-6B6ED6E2DC60}" dt="2020-06-09T21:04:27.682" v="231" actId="20577"/>
        <pc:sldMkLst>
          <pc:docMk/>
          <pc:sldMk cId="2364755963" sldId="278"/>
        </pc:sldMkLst>
        <pc:spChg chg="mod">
          <ac:chgData name="Gray, Christen" userId="d0d11264-6d5b-428f-af09-91d3bfae8533" providerId="ADAL" clId="{C3330C66-8DC2-48F0-A451-6B6ED6E2DC60}" dt="2020-06-09T21:04:27.682" v="231" actId="20577"/>
          <ac:spMkLst>
            <pc:docMk/>
            <pc:sldMk cId="2364755963" sldId="278"/>
            <ac:spMk id="18" creationId="{08333C27-9A63-44D7-90F4-1AA3E218AC02}"/>
          </ac:spMkLst>
        </pc:spChg>
      </pc:sldChg>
      <pc:sldChg chg="modSp">
        <pc:chgData name="Gray, Christen" userId="d0d11264-6d5b-428f-af09-91d3bfae8533" providerId="ADAL" clId="{C3330C66-8DC2-48F0-A451-6B6ED6E2DC60}" dt="2020-06-09T21:25:13.533" v="747"/>
        <pc:sldMkLst>
          <pc:docMk/>
          <pc:sldMk cId="2903783438" sldId="4774"/>
        </pc:sldMkLst>
        <pc:spChg chg="mod">
          <ac:chgData name="Gray, Christen" userId="d0d11264-6d5b-428f-af09-91d3bfae8533" providerId="ADAL" clId="{C3330C66-8DC2-48F0-A451-6B6ED6E2DC60}" dt="2020-06-09T21:25:13.437" v="745" actId="20577"/>
          <ac:spMkLst>
            <pc:docMk/>
            <pc:sldMk cId="2903783438" sldId="4774"/>
            <ac:spMk id="3" creationId="{1AEBB074-6C98-499D-8839-9FFA61AD78A7}"/>
          </ac:spMkLst>
        </pc:spChg>
        <pc:spChg chg="mod">
          <ac:chgData name="Gray, Christen" userId="d0d11264-6d5b-428f-af09-91d3bfae8533" providerId="ADAL" clId="{C3330C66-8DC2-48F0-A451-6B6ED6E2DC60}" dt="2020-06-09T21:24:01.688" v="552" actId="948"/>
          <ac:spMkLst>
            <pc:docMk/>
            <pc:sldMk cId="2903783438" sldId="4774"/>
            <ac:spMk id="5" creationId="{93757701-202B-4FEA-BE40-19C335D72F58}"/>
          </ac:spMkLst>
        </pc:spChg>
        <pc:spChg chg="mod">
          <ac:chgData name="Gray, Christen" userId="d0d11264-6d5b-428f-af09-91d3bfae8533" providerId="ADAL" clId="{C3330C66-8DC2-48F0-A451-6B6ED6E2DC60}" dt="2020-06-09T21:24:29.625" v="578" actId="6549"/>
          <ac:spMkLst>
            <pc:docMk/>
            <pc:sldMk cId="2903783438" sldId="4774"/>
            <ac:spMk id="11" creationId="{06475C5F-1378-4020-8817-2F65641235FB}"/>
          </ac:spMkLst>
        </pc:spChg>
        <pc:graphicFrameChg chg="mod">
          <ac:chgData name="Gray, Christen" userId="d0d11264-6d5b-428f-af09-91d3bfae8533" providerId="ADAL" clId="{C3330C66-8DC2-48F0-A451-6B6ED6E2DC60}" dt="2020-06-09T21:25:13.533" v="747"/>
          <ac:graphicFrameMkLst>
            <pc:docMk/>
            <pc:sldMk cId="2903783438" sldId="4774"/>
            <ac:graphicFrameMk id="12" creationId="{01AC5B91-B483-438E-B012-783758626873}"/>
          </ac:graphicFrameMkLst>
        </pc:graphicFrameChg>
      </pc:sldChg>
      <pc:sldChg chg="modSp">
        <pc:chgData name="Gray, Christen" userId="d0d11264-6d5b-428f-af09-91d3bfae8533" providerId="ADAL" clId="{C3330C66-8DC2-48F0-A451-6B6ED6E2DC60}" dt="2020-06-09T21:28:44.341" v="787" actId="1035"/>
        <pc:sldMkLst>
          <pc:docMk/>
          <pc:sldMk cId="3854318815" sldId="4782"/>
        </pc:sldMkLst>
        <pc:spChg chg="mod">
          <ac:chgData name="Gray, Christen" userId="d0d11264-6d5b-428f-af09-91d3bfae8533" providerId="ADAL" clId="{C3330C66-8DC2-48F0-A451-6B6ED6E2DC60}" dt="2020-06-09T21:28:24.343" v="774" actId="1035"/>
          <ac:spMkLst>
            <pc:docMk/>
            <pc:sldMk cId="3854318815" sldId="4782"/>
            <ac:spMk id="3" creationId="{9054F06B-4934-4FB4-9FD4-2AF8C04C8352}"/>
          </ac:spMkLst>
        </pc:spChg>
        <pc:spChg chg="mod">
          <ac:chgData name="Gray, Christen" userId="d0d11264-6d5b-428f-af09-91d3bfae8533" providerId="ADAL" clId="{C3330C66-8DC2-48F0-A451-6B6ED6E2DC60}" dt="2020-06-09T21:28:44.341" v="787" actId="1035"/>
          <ac:spMkLst>
            <pc:docMk/>
            <pc:sldMk cId="3854318815" sldId="4782"/>
            <ac:spMk id="4" creationId="{C42F1EF6-2A52-4E52-94C8-2981A5B7B32C}"/>
          </ac:spMkLst>
        </pc:spChg>
        <pc:spChg chg="mod">
          <ac:chgData name="Gray, Christen" userId="d0d11264-6d5b-428f-af09-91d3bfae8533" providerId="ADAL" clId="{C3330C66-8DC2-48F0-A451-6B6ED6E2DC60}" dt="2020-06-09T21:28:44.341" v="787" actId="1035"/>
          <ac:spMkLst>
            <pc:docMk/>
            <pc:sldMk cId="3854318815" sldId="4782"/>
            <ac:spMk id="6" creationId="{9FBC0526-6D05-4C61-B79C-4E217C83695C}"/>
          </ac:spMkLst>
        </pc:spChg>
        <pc:spChg chg="mod">
          <ac:chgData name="Gray, Christen" userId="d0d11264-6d5b-428f-af09-91d3bfae8533" providerId="ADAL" clId="{C3330C66-8DC2-48F0-A451-6B6ED6E2DC60}" dt="2020-06-09T21:28:24.343" v="774" actId="1035"/>
          <ac:spMkLst>
            <pc:docMk/>
            <pc:sldMk cId="3854318815" sldId="4782"/>
            <ac:spMk id="8" creationId="{ABAF3774-587E-492C-A615-257CE7811054}"/>
          </ac:spMkLst>
        </pc:spChg>
        <pc:spChg chg="mod">
          <ac:chgData name="Gray, Christen" userId="d0d11264-6d5b-428f-af09-91d3bfae8533" providerId="ADAL" clId="{C3330C66-8DC2-48F0-A451-6B6ED6E2DC60}" dt="2020-06-09T21:28:24.343" v="774" actId="1035"/>
          <ac:spMkLst>
            <pc:docMk/>
            <pc:sldMk cId="3854318815" sldId="4782"/>
            <ac:spMk id="10" creationId="{3B20F2E9-F3C4-4851-94F2-3A0EBF99A4F7}"/>
          </ac:spMkLst>
        </pc:spChg>
        <pc:spChg chg="mod">
          <ac:chgData name="Gray, Christen" userId="d0d11264-6d5b-428f-af09-91d3bfae8533" providerId="ADAL" clId="{C3330C66-8DC2-48F0-A451-6B6ED6E2DC60}" dt="2020-06-09T21:28:24.343" v="774" actId="1035"/>
          <ac:spMkLst>
            <pc:docMk/>
            <pc:sldMk cId="3854318815" sldId="4782"/>
            <ac:spMk id="12" creationId="{5F038D67-FA33-4CD1-BD20-310D686F9CE8}"/>
          </ac:spMkLst>
        </pc:spChg>
        <pc:spChg chg="mod">
          <ac:chgData name="Gray, Christen" userId="d0d11264-6d5b-428f-af09-91d3bfae8533" providerId="ADAL" clId="{C3330C66-8DC2-48F0-A451-6B6ED6E2DC60}" dt="2020-06-09T21:28:24.343" v="774" actId="1035"/>
          <ac:spMkLst>
            <pc:docMk/>
            <pc:sldMk cId="3854318815" sldId="4782"/>
            <ac:spMk id="13" creationId="{F04393F1-5E96-44E2-A820-BC013A0F1170}"/>
          </ac:spMkLst>
        </pc:spChg>
        <pc:spChg chg="mod">
          <ac:chgData name="Gray, Christen" userId="d0d11264-6d5b-428f-af09-91d3bfae8533" providerId="ADAL" clId="{C3330C66-8DC2-48F0-A451-6B6ED6E2DC60}" dt="2020-06-09T21:28:44.341" v="787" actId="1035"/>
          <ac:spMkLst>
            <pc:docMk/>
            <pc:sldMk cId="3854318815" sldId="4782"/>
            <ac:spMk id="14" creationId="{E4961A76-CD8E-4648-B6B9-D2D16399D17F}"/>
          </ac:spMkLst>
        </pc:spChg>
        <pc:spChg chg="mod">
          <ac:chgData name="Gray, Christen" userId="d0d11264-6d5b-428f-af09-91d3bfae8533" providerId="ADAL" clId="{C3330C66-8DC2-48F0-A451-6B6ED6E2DC60}" dt="2020-06-09T21:28:44.341" v="787" actId="1035"/>
          <ac:spMkLst>
            <pc:docMk/>
            <pc:sldMk cId="3854318815" sldId="4782"/>
            <ac:spMk id="16" creationId="{DBC59610-B73F-4E6C-A247-5158A64C2F38}"/>
          </ac:spMkLst>
        </pc:spChg>
        <pc:spChg chg="mod">
          <ac:chgData name="Gray, Christen" userId="d0d11264-6d5b-428f-af09-91d3bfae8533" providerId="ADAL" clId="{C3330C66-8DC2-48F0-A451-6B6ED6E2DC60}" dt="2020-06-09T21:28:24.343" v="774" actId="1035"/>
          <ac:spMkLst>
            <pc:docMk/>
            <pc:sldMk cId="3854318815" sldId="4782"/>
            <ac:spMk id="18" creationId="{3BCE2506-7FAF-48BF-983E-19BA1088D981}"/>
          </ac:spMkLst>
        </pc:spChg>
        <pc:spChg chg="mod">
          <ac:chgData name="Gray, Christen" userId="d0d11264-6d5b-428f-af09-91d3bfae8533" providerId="ADAL" clId="{C3330C66-8DC2-48F0-A451-6B6ED6E2DC60}" dt="2020-06-09T21:28:24.343" v="774" actId="1035"/>
          <ac:spMkLst>
            <pc:docMk/>
            <pc:sldMk cId="3854318815" sldId="4782"/>
            <ac:spMk id="20" creationId="{6E3C4E2D-CDFE-4BB5-9E55-E48A6FF7F8FE}"/>
          </ac:spMkLst>
        </pc:spChg>
        <pc:picChg chg="mod">
          <ac:chgData name="Gray, Christen" userId="d0d11264-6d5b-428f-af09-91d3bfae8533" providerId="ADAL" clId="{C3330C66-8DC2-48F0-A451-6B6ED6E2DC60}" dt="2020-06-09T21:28:44.341" v="787" actId="1035"/>
          <ac:picMkLst>
            <pc:docMk/>
            <pc:sldMk cId="3854318815" sldId="4782"/>
            <ac:picMk id="22" creationId="{DAAF5C23-D875-49EB-859B-78FD2737ED5A}"/>
          </ac:picMkLst>
        </pc:picChg>
        <pc:picChg chg="mod">
          <ac:chgData name="Gray, Christen" userId="d0d11264-6d5b-428f-af09-91d3bfae8533" providerId="ADAL" clId="{C3330C66-8DC2-48F0-A451-6B6ED6E2DC60}" dt="2020-06-09T21:28:24.343" v="774" actId="1035"/>
          <ac:picMkLst>
            <pc:docMk/>
            <pc:sldMk cId="3854318815" sldId="4782"/>
            <ac:picMk id="23" creationId="{4A1F8EFF-21D5-43C4-874C-83BA4B919D77}"/>
          </ac:picMkLst>
        </pc:picChg>
        <pc:picChg chg="mod">
          <ac:chgData name="Gray, Christen" userId="d0d11264-6d5b-428f-af09-91d3bfae8533" providerId="ADAL" clId="{C3330C66-8DC2-48F0-A451-6B6ED6E2DC60}" dt="2020-06-09T21:28:44.341" v="787" actId="1035"/>
          <ac:picMkLst>
            <pc:docMk/>
            <pc:sldMk cId="3854318815" sldId="4782"/>
            <ac:picMk id="24" creationId="{B524C3EF-0ED1-41A5-AFBD-A748B0E94FF6}"/>
          </ac:picMkLst>
        </pc:picChg>
        <pc:picChg chg="mod">
          <ac:chgData name="Gray, Christen" userId="d0d11264-6d5b-428f-af09-91d3bfae8533" providerId="ADAL" clId="{C3330C66-8DC2-48F0-A451-6B6ED6E2DC60}" dt="2020-06-09T21:28:24.343" v="774" actId="1035"/>
          <ac:picMkLst>
            <pc:docMk/>
            <pc:sldMk cId="3854318815" sldId="4782"/>
            <ac:picMk id="25" creationId="{1FB36BEA-A773-4022-805E-21DFEA1F1C14}"/>
          </ac:picMkLst>
        </pc:picChg>
      </pc:sldChg>
      <pc:sldChg chg="modSp">
        <pc:chgData name="Gray, Christen" userId="d0d11264-6d5b-428f-af09-91d3bfae8533" providerId="ADAL" clId="{C3330C66-8DC2-48F0-A451-6B6ED6E2DC60}" dt="2020-06-09T21:22:46.758" v="536"/>
        <pc:sldMkLst>
          <pc:docMk/>
          <pc:sldMk cId="1396239690" sldId="4784"/>
        </pc:sldMkLst>
        <pc:spChg chg="mod">
          <ac:chgData name="Gray, Christen" userId="d0d11264-6d5b-428f-af09-91d3bfae8533" providerId="ADAL" clId="{C3330C66-8DC2-48F0-A451-6B6ED6E2DC60}" dt="2020-06-09T21:22:45.640" v="534" actId="5793"/>
          <ac:spMkLst>
            <pc:docMk/>
            <pc:sldMk cId="1396239690" sldId="4784"/>
            <ac:spMk id="3" creationId="{F790857D-A9CC-4B49-9E80-539956459575}"/>
          </ac:spMkLst>
        </pc:spChg>
        <pc:spChg chg="mod">
          <ac:chgData name="Gray, Christen" userId="d0d11264-6d5b-428f-af09-91d3bfae8533" providerId="ADAL" clId="{C3330C66-8DC2-48F0-A451-6B6ED6E2DC60}" dt="2020-06-09T21:22:35.198" v="486" actId="6549"/>
          <ac:spMkLst>
            <pc:docMk/>
            <pc:sldMk cId="1396239690" sldId="4784"/>
            <ac:spMk id="5" creationId="{D078CDED-F8B0-4167-9CF0-2BE7655D700E}"/>
          </ac:spMkLst>
        </pc:spChg>
        <pc:spChg chg="mod">
          <ac:chgData name="Gray, Christen" userId="d0d11264-6d5b-428f-af09-91d3bfae8533" providerId="ADAL" clId="{C3330C66-8DC2-48F0-A451-6B6ED6E2DC60}" dt="2020-06-09T21:00:32.185" v="176" actId="20577"/>
          <ac:spMkLst>
            <pc:docMk/>
            <pc:sldMk cId="1396239690" sldId="4784"/>
            <ac:spMk id="8" creationId="{5A836346-8B87-4517-84A3-7893347020CB}"/>
          </ac:spMkLst>
        </pc:spChg>
        <pc:spChg chg="mod">
          <ac:chgData name="Gray, Christen" userId="d0d11264-6d5b-428f-af09-91d3bfae8533" providerId="ADAL" clId="{C3330C66-8DC2-48F0-A451-6B6ED6E2DC60}" dt="2020-06-09T21:00:47.343" v="184" actId="20577"/>
          <ac:spMkLst>
            <pc:docMk/>
            <pc:sldMk cId="1396239690" sldId="4784"/>
            <ac:spMk id="9" creationId="{64A10EFB-D197-4AF4-AF9A-A822A88C0811}"/>
          </ac:spMkLst>
        </pc:spChg>
        <pc:graphicFrameChg chg="mod">
          <ac:chgData name="Gray, Christen" userId="d0d11264-6d5b-428f-af09-91d3bfae8533" providerId="ADAL" clId="{C3330C66-8DC2-48F0-A451-6B6ED6E2DC60}" dt="2020-06-09T21:22:46.758" v="536"/>
          <ac:graphicFrameMkLst>
            <pc:docMk/>
            <pc:sldMk cId="1396239690" sldId="4784"/>
            <ac:graphicFrameMk id="6" creationId="{E6399454-7ECD-41B2-95F8-E94C436F6424}"/>
          </ac:graphicFrameMkLst>
        </pc:graphicFrameChg>
      </pc:sldChg>
      <pc:sldChg chg="modSp">
        <pc:chgData name="Gray, Christen" userId="d0d11264-6d5b-428f-af09-91d3bfae8533" providerId="ADAL" clId="{C3330C66-8DC2-48F0-A451-6B6ED6E2DC60}" dt="2020-06-09T21:29:56.355" v="836" actId="20577"/>
        <pc:sldMkLst>
          <pc:docMk/>
          <pc:sldMk cId="3346940281" sldId="5370"/>
        </pc:sldMkLst>
        <pc:spChg chg="mod">
          <ac:chgData name="Gray, Christen" userId="d0d11264-6d5b-428f-af09-91d3bfae8533" providerId="ADAL" clId="{C3330C66-8DC2-48F0-A451-6B6ED6E2DC60}" dt="2020-06-09T21:29:56.355" v="836" actId="20577"/>
          <ac:spMkLst>
            <pc:docMk/>
            <pc:sldMk cId="3346940281" sldId="5370"/>
            <ac:spMk id="10" creationId="{7DA88C98-94B6-42EE-99B0-EA80053040BB}"/>
          </ac:spMkLst>
        </pc:spChg>
      </pc:sldChg>
      <pc:sldChg chg="addSp delSp modSp add del addAnim delAnim">
        <pc:chgData name="Gray, Christen" userId="d0d11264-6d5b-428f-af09-91d3bfae8533" providerId="ADAL" clId="{C3330C66-8DC2-48F0-A451-6B6ED6E2DC60}" dt="2020-06-09T21:16:58.506" v="278"/>
        <pc:sldMkLst>
          <pc:docMk/>
          <pc:sldMk cId="1642998052" sldId="5371"/>
        </pc:sldMkLst>
        <pc:spChg chg="add del">
          <ac:chgData name="Gray, Christen" userId="d0d11264-6d5b-428f-af09-91d3bfae8533" providerId="ADAL" clId="{C3330C66-8DC2-48F0-A451-6B6ED6E2DC60}" dt="2020-06-09T21:16:50.909" v="275" actId="478"/>
          <ac:spMkLst>
            <pc:docMk/>
            <pc:sldMk cId="1642998052" sldId="5371"/>
            <ac:spMk id="10" creationId="{D213AD5B-3EA4-4540-9959-0242ED3BF2D0}"/>
          </ac:spMkLst>
        </pc:spChg>
        <pc:picChg chg="mod">
          <ac:chgData name="Gray, Christen" userId="d0d11264-6d5b-428f-af09-91d3bfae8533" providerId="ADAL" clId="{C3330C66-8DC2-48F0-A451-6B6ED6E2DC60}" dt="2020-06-09T21:16:58.394" v="277" actId="1076"/>
          <ac:picMkLst>
            <pc:docMk/>
            <pc:sldMk cId="1642998052" sldId="5371"/>
            <ac:picMk id="6" creationId="{C3B3E5DF-A781-4416-A663-07FA1EE8A019}"/>
          </ac:picMkLst>
        </pc:picChg>
      </pc:sldChg>
      <pc:sldChg chg="addSp delSp modSp add del delAnim">
        <pc:chgData name="Gray, Christen" userId="d0d11264-6d5b-428f-af09-91d3bfae8533" providerId="ADAL" clId="{C3330C66-8DC2-48F0-A451-6B6ED6E2DC60}" dt="2020-06-09T21:17:41.673" v="286" actId="2696"/>
        <pc:sldMkLst>
          <pc:docMk/>
          <pc:sldMk cId="2304675233" sldId="5371"/>
        </pc:sldMkLst>
        <pc:spChg chg="del mod">
          <ac:chgData name="Gray, Christen" userId="d0d11264-6d5b-428f-af09-91d3bfae8533" providerId="ADAL" clId="{C3330C66-8DC2-48F0-A451-6B6ED6E2DC60}" dt="2020-06-09T21:17:17.262" v="282" actId="478"/>
          <ac:spMkLst>
            <pc:docMk/>
            <pc:sldMk cId="2304675233" sldId="5371"/>
            <ac:spMk id="2" creationId="{6C4AD684-A7FE-4FC4-8A2B-BE8AB92B3EF2}"/>
          </ac:spMkLst>
        </pc:spChg>
        <pc:spChg chg="add mod">
          <ac:chgData name="Gray, Christen" userId="d0d11264-6d5b-428f-af09-91d3bfae8533" providerId="ADAL" clId="{C3330C66-8DC2-48F0-A451-6B6ED6E2DC60}" dt="2020-06-09T21:17:33.042" v="285" actId="14100"/>
          <ac:spMkLst>
            <pc:docMk/>
            <pc:sldMk cId="2304675233" sldId="5371"/>
            <ac:spMk id="5" creationId="{445F47D6-EC28-4B8F-9C10-93D42E7B8CB8}"/>
          </ac:spMkLst>
        </pc:spChg>
        <pc:spChg chg="del">
          <ac:chgData name="Gray, Christen" userId="d0d11264-6d5b-428f-af09-91d3bfae8533" providerId="ADAL" clId="{C3330C66-8DC2-48F0-A451-6B6ED6E2DC60}" dt="2020-06-09T21:17:12.605" v="280" actId="478"/>
          <ac:spMkLst>
            <pc:docMk/>
            <pc:sldMk cId="2304675233" sldId="5371"/>
            <ac:spMk id="10" creationId="{D213AD5B-3EA4-4540-9959-0242ED3BF2D0}"/>
          </ac:spMkLst>
        </pc:spChg>
        <pc:cxnChg chg="del mod">
          <ac:chgData name="Gray, Christen" userId="d0d11264-6d5b-428f-af09-91d3bfae8533" providerId="ADAL" clId="{C3330C66-8DC2-48F0-A451-6B6ED6E2DC60}" dt="2020-06-09T21:17:18.335" v="283" actId="478"/>
          <ac:cxnSpMkLst>
            <pc:docMk/>
            <pc:sldMk cId="2304675233" sldId="5371"/>
            <ac:cxnSpMk id="9" creationId="{90F1E085-B88C-4B6E-8A31-076AA86240AE}"/>
          </ac:cxnSpMkLst>
        </pc:cxnChg>
      </pc:sldChg>
    </pc:docChg>
  </pc:docChgLst>
  <pc:docChgLst>
    <pc:chgData name="Gray, Christen" userId="d0d11264-6d5b-428f-af09-91d3bfae8533" providerId="ADAL" clId="{B91A3FEA-9FDA-404D-AC9A-5E21C63B3C54}"/>
    <pc:docChg chg="custSel modSld">
      <pc:chgData name="Gray, Christen" userId="d0d11264-6d5b-428f-af09-91d3bfae8533" providerId="ADAL" clId="{B91A3FEA-9FDA-404D-AC9A-5E21C63B3C54}" dt="2020-06-05T23:30:04.450" v="40" actId="20577"/>
      <pc:docMkLst>
        <pc:docMk/>
      </pc:docMkLst>
      <pc:sldChg chg="modSp">
        <pc:chgData name="Gray, Christen" userId="d0d11264-6d5b-428f-af09-91d3bfae8533" providerId="ADAL" clId="{B91A3FEA-9FDA-404D-AC9A-5E21C63B3C54}" dt="2020-06-05T23:30:04.450" v="40" actId="20577"/>
        <pc:sldMkLst>
          <pc:docMk/>
          <pc:sldMk cId="3111877352" sldId="280"/>
        </pc:sldMkLst>
        <pc:spChg chg="mod">
          <ac:chgData name="Gray, Christen" userId="d0d11264-6d5b-428f-af09-91d3bfae8533" providerId="ADAL" clId="{B91A3FEA-9FDA-404D-AC9A-5E21C63B3C54}" dt="2020-06-05T23:30:04.450" v="40" actId="20577"/>
          <ac:spMkLst>
            <pc:docMk/>
            <pc:sldMk cId="3111877352" sldId="280"/>
            <ac:spMk id="2" creationId="{ACF35840-26BD-42DE-BDCA-C1D7B8087ABF}"/>
          </ac:spMkLst>
        </pc:spChg>
        <pc:spChg chg="mod">
          <ac:chgData name="Gray, Christen" userId="d0d11264-6d5b-428f-af09-91d3bfae8533" providerId="ADAL" clId="{B91A3FEA-9FDA-404D-AC9A-5E21C63B3C54}" dt="2020-06-05T23:29:57.562" v="7" actId="20577"/>
          <ac:spMkLst>
            <pc:docMk/>
            <pc:sldMk cId="3111877352" sldId="280"/>
            <ac:spMk id="4" creationId="{E4A5C712-119B-4981-85F4-FB58CA93BAC7}"/>
          </ac:spMkLst>
        </pc:spChg>
        <pc:spChg chg="mod">
          <ac:chgData name="Gray, Christen" userId="d0d11264-6d5b-428f-af09-91d3bfae8533" providerId="ADAL" clId="{B91A3FEA-9FDA-404D-AC9A-5E21C63B3C54}" dt="2020-06-05T23:29:58.151" v="28" actId="6549"/>
          <ac:spMkLst>
            <pc:docMk/>
            <pc:sldMk cId="3111877352" sldId="280"/>
            <ac:spMk id="7" creationId="{07F4C059-9D68-4098-9F6F-42542B11F7F8}"/>
          </ac:spMkLst>
        </pc:spChg>
        <pc:graphicFrameChg chg="mod">
          <ac:chgData name="Gray, Christen" userId="d0d11264-6d5b-428f-af09-91d3bfae8533" providerId="ADAL" clId="{B91A3FEA-9FDA-404D-AC9A-5E21C63B3C54}" dt="2020-06-05T23:29:58.177" v="30"/>
          <ac:graphicFrameMkLst>
            <pc:docMk/>
            <pc:sldMk cId="3111877352" sldId="280"/>
            <ac:graphicFrameMk id="6" creationId="{A9B70E18-C7E2-4BF6-B7F9-74EADED5B473}"/>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07"/>
            <a:ext cx="4393055" cy="367959"/>
          </a:xfrm>
          <a:prstGeom prst="rect">
            <a:avLst/>
          </a:prstGeom>
        </p:spPr>
        <p:txBody>
          <a:bodyPr vert="horz" lIns="93324" tIns="46662" rIns="93324" bIns="46662" rtlCol="0"/>
          <a:lstStyle>
            <a:lvl1pPr algn="l">
              <a:defRPr sz="1200"/>
            </a:lvl1pPr>
          </a:lstStyle>
          <a:p>
            <a:endParaRPr lang="en-US" b="1" dirty="0"/>
          </a:p>
        </p:txBody>
      </p:sp>
      <p:sp>
        <p:nvSpPr>
          <p:cNvPr id="3" name="Date Placeholder 2"/>
          <p:cNvSpPr>
            <a:spLocks noGrp="1"/>
          </p:cNvSpPr>
          <p:nvPr>
            <p:ph type="dt" sz="quarter" idx="1"/>
          </p:nvPr>
        </p:nvSpPr>
        <p:spPr>
          <a:xfrm>
            <a:off x="494675" y="669145"/>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6/10/2020</a:t>
            </a:fld>
            <a:endParaRPr lang="en-US" sz="1000" i="1" dirty="0"/>
          </a:p>
        </p:txBody>
      </p:sp>
      <p:sp>
        <p:nvSpPr>
          <p:cNvPr id="4" name="Footer Placeholder 3"/>
          <p:cNvSpPr>
            <a:spLocks noGrp="1"/>
          </p:cNvSpPr>
          <p:nvPr>
            <p:ph type="ftr" sz="quarter" idx="2"/>
          </p:nvPr>
        </p:nvSpPr>
        <p:spPr>
          <a:xfrm>
            <a:off x="494679" y="8780243"/>
            <a:ext cx="2893517" cy="251346"/>
          </a:xfrm>
          <a:prstGeom prst="rect">
            <a:avLst/>
          </a:prstGeom>
        </p:spPr>
        <p:txBody>
          <a:bodyPr vert="horz" lIns="93324" tIns="46662" rIns="93324" bIns="46662" rtlCol="0" anchor="b"/>
          <a:lstStyle>
            <a:lvl1pPr algn="l">
              <a:defRPr sz="1200"/>
            </a:lvl1pPr>
          </a:lstStyle>
          <a:p>
            <a:endParaRPr lang="en-US" sz="1000" dirty="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dirty="0"/>
          </a:p>
        </p:txBody>
      </p:sp>
      <p:pic>
        <p:nvPicPr>
          <p:cNvPr id="9" name="Graphic 8">
            <a:extLst>
              <a:ext uri="{FF2B5EF4-FFF2-40B4-BE49-F238E27FC236}">
                <a16:creationId xmlns:a16="http://schemas.microsoft.com/office/drawing/2014/main" id="{51AEB31D-785F-4037-AF55-C38B1E926C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14260" y="335950"/>
            <a:ext cx="1414165" cy="255669"/>
          </a:xfrm>
          <a:prstGeom prst="rect">
            <a:avLst/>
          </a:prstGeom>
        </p:spPr>
      </p:pic>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9926" y="329698"/>
            <a:ext cx="4476874" cy="418910"/>
          </a:xfrm>
          <a:prstGeom prst="rect">
            <a:avLst/>
          </a:prstGeom>
        </p:spPr>
        <p:txBody>
          <a:bodyPr vert="horz" lIns="93324" tIns="46662" rIns="93324" bIns="46662" rtlCol="0"/>
          <a:lstStyle>
            <a:lvl1pPr algn="l">
              <a:defRPr sz="1200" b="1">
                <a:solidFill>
                  <a:schemeClr val="tx1"/>
                </a:solidFill>
              </a:defRPr>
            </a:lvl1pPr>
          </a:lstStyle>
          <a:p>
            <a:endParaRPr lang="en-US" dirty="0"/>
          </a:p>
        </p:txBody>
      </p:sp>
      <p:sp>
        <p:nvSpPr>
          <p:cNvPr id="3" name="Date Placeholder 2"/>
          <p:cNvSpPr>
            <a:spLocks noGrp="1"/>
          </p:cNvSpPr>
          <p:nvPr>
            <p:ph type="dt" idx="1"/>
          </p:nvPr>
        </p:nvSpPr>
        <p:spPr>
          <a:xfrm>
            <a:off x="399928" y="770386"/>
            <a:ext cx="4476872" cy="232010"/>
          </a:xfrm>
          <a:prstGeom prst="rect">
            <a:avLst/>
          </a:prstGeom>
        </p:spPr>
        <p:txBody>
          <a:bodyPr vert="horz" lIns="93324" tIns="46662" rIns="93324" bIns="46662" rtlCol="0"/>
          <a:lstStyle>
            <a:lvl1pPr algn="l">
              <a:defRPr sz="1000" i="1">
                <a:solidFill>
                  <a:schemeClr val="tx1"/>
                </a:solidFill>
              </a:defRPr>
            </a:lvl1pPr>
          </a:lstStyle>
          <a:p>
            <a:fld id="{29C70E8E-131E-4657-A195-2844EFBAE789}" type="datetimeFigureOut">
              <a:rPr lang="en-US" smtClean="0"/>
              <a:pPr/>
              <a:t>6/10/2020</a:t>
            </a:fld>
            <a:endParaRPr lang="en-US" dirty="0"/>
          </a:p>
        </p:txBody>
      </p:sp>
      <p:sp>
        <p:nvSpPr>
          <p:cNvPr id="4" name="Slide Image Placeholder 3"/>
          <p:cNvSpPr>
            <a:spLocks noGrp="1" noRot="1" noChangeAspect="1"/>
          </p:cNvSpPr>
          <p:nvPr>
            <p:ph type="sldImg" idx="2"/>
          </p:nvPr>
        </p:nvSpPr>
        <p:spPr>
          <a:xfrm>
            <a:off x="4516438" y="6921500"/>
            <a:ext cx="2687637" cy="1512888"/>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396415" y="1314911"/>
            <a:ext cx="6230270" cy="5259642"/>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699639" y="8780243"/>
            <a:ext cx="927049" cy="251346"/>
          </a:xfrm>
          <a:prstGeom prst="rect">
            <a:avLst/>
          </a:prstGeom>
        </p:spPr>
        <p:txBody>
          <a:bodyPr vert="horz" lIns="93324" tIns="46662" rIns="93324" bIns="46662" rtlCol="0" anchor="b"/>
          <a:lstStyle>
            <a:lvl1pPr algn="r">
              <a:defRPr sz="1000">
                <a:solidFill>
                  <a:schemeClr val="tx1"/>
                </a:solidFill>
              </a:defRPr>
            </a:lvl1pPr>
          </a:lstStyle>
          <a:p>
            <a:fld id="{CA61E296-9532-40C3-9174-581AD2B7748B}" type="slidenum">
              <a:rPr lang="en-US" smtClean="0"/>
              <a:pPr/>
              <a:t>‹#›</a:t>
            </a:fld>
            <a:endParaRPr lang="en-US" dirty="0"/>
          </a:p>
        </p:txBody>
      </p:sp>
      <p:pic>
        <p:nvPicPr>
          <p:cNvPr id="9" name="Graphic 8">
            <a:extLst>
              <a:ext uri="{FF2B5EF4-FFF2-40B4-BE49-F238E27FC236}">
                <a16:creationId xmlns:a16="http://schemas.microsoft.com/office/drawing/2014/main" id="{26A11F1A-D1FF-4159-B849-47DB712394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49581" y="397611"/>
            <a:ext cx="1173592" cy="372779"/>
          </a:xfrm>
          <a:prstGeom prst="rect">
            <a:avLst/>
          </a:prstGeom>
        </p:spPr>
      </p:pic>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lugfgfgkfkgh</a:t>
            </a:r>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CA61E296-9532-40C3-9174-581AD2B7748B}" type="slidenum">
              <a:rPr lang="en-US" smtClean="0"/>
              <a:pPr/>
              <a:t>0</a:t>
            </a:fld>
            <a:endParaRPr lang="en-US" dirty="0"/>
          </a:p>
        </p:txBody>
      </p:sp>
    </p:spTree>
    <p:extLst>
      <p:ext uri="{BB962C8B-B14F-4D97-AF65-F5344CB8AC3E}">
        <p14:creationId xmlns:p14="http://schemas.microsoft.com/office/powerpoint/2010/main" val="1038927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59CA0"/>
                </a:solidFill>
                <a:ea typeface="Arial" charset="0"/>
                <a:cs typeface="Arial" charset="0"/>
              </a:rPr>
              <a:t>© 2020.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endParaRPr lang="en-US" sz="800" kern="1200" dirty="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17" name="Graphic 16">
            <a:extLst>
              <a:ext uri="{FF2B5EF4-FFF2-40B4-BE49-F238E27FC236}">
                <a16:creationId xmlns:a16="http://schemas.microsoft.com/office/drawing/2014/main" id="{C389885A-662E-5947-8436-A98DDE93BD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80112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ED209FE6-0B0A-D14A-BD31-A3A61564FD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id="{214D20CB-6BD9-3344-8B42-A798B20AE4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E5DB0DA4-0F7F-5045-9BBE-0D82F61E5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1E46837B-2F3B-3F49-9B2E-B8C03BCF77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1B41ADD7-88C0-DB40-906A-BEDD0E1B96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5" name="Graphic 4">
            <a:extLst>
              <a:ext uri="{FF2B5EF4-FFF2-40B4-BE49-F238E27FC236}">
                <a16:creationId xmlns:a16="http://schemas.microsoft.com/office/drawing/2014/main" id="{37FE4F4C-058F-1246-9292-27658894B4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3" name="Graphic 32">
            <a:extLst>
              <a:ext uri="{FF2B5EF4-FFF2-40B4-BE49-F238E27FC236}">
                <a16:creationId xmlns:a16="http://schemas.microsoft.com/office/drawing/2014/main" id="{AB890B20-7C27-E743-AFC7-1377DA7424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6" name="Graphic 35">
            <a:extLst>
              <a:ext uri="{FF2B5EF4-FFF2-40B4-BE49-F238E27FC236}">
                <a16:creationId xmlns:a16="http://schemas.microsoft.com/office/drawing/2014/main" id="{4BC7BA97-D1F6-6142-A1BF-69BAA576E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2020.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FA0C75DF-794A-7740-B701-C5E07B943A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0137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pic>
        <p:nvPicPr>
          <p:cNvPr id="13" name="Graphic 12">
            <a:extLst>
              <a:ext uri="{FF2B5EF4-FFF2-40B4-BE49-F238E27FC236}">
                <a16:creationId xmlns:a16="http://schemas.microsoft.com/office/drawing/2014/main" id="{9FA5B910-89DD-174C-A26A-EA59611881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2097A297-0518-B946-B9DB-E1ECD62C26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453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F63227-657D-4706-8FAB-F4C1769683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Tree>
    <p:extLst>
      <p:ext uri="{BB962C8B-B14F-4D97-AF65-F5344CB8AC3E}">
        <p14:creationId xmlns:p14="http://schemas.microsoft.com/office/powerpoint/2010/main" val="16482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dirty="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4" name="Graphic 13">
            <a:extLst>
              <a:ext uri="{FF2B5EF4-FFF2-40B4-BE49-F238E27FC236}">
                <a16:creationId xmlns:a16="http://schemas.microsoft.com/office/drawing/2014/main" id="{5E54EF48-C603-844E-86D0-A4AC0707BF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24527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Tree>
    <p:extLst>
      <p:ext uri="{BB962C8B-B14F-4D97-AF65-F5344CB8AC3E}">
        <p14:creationId xmlns:p14="http://schemas.microsoft.com/office/powerpoint/2010/main" val="421916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FECB2AB0-AE05-714C-B46B-551297B2D9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6613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0" name="Footer Placeholder 6"/>
          <p:cNvSpPr>
            <a:spLocks noGrp="1"/>
          </p:cNvSpPr>
          <p:nvPr>
            <p:ph type="ftr" sz="quarter" idx="10"/>
          </p:nvPr>
        </p:nvSpPr>
        <p:spPr>
          <a:xfrm>
            <a:off x="384693" y="6387858"/>
            <a:ext cx="9116145" cy="338087"/>
          </a:xfrm>
        </p:spPr>
        <p:txBody>
          <a:bodyPr/>
          <a:lstStyle/>
          <a:p>
            <a:r>
              <a:rPr lang="en-GB"/>
              <a:t>ISCB 2019, Christen M Gray, Practical and Methodological Considerations for External Comparators</a:t>
            </a:r>
            <a:endParaRPr lang="en-US" dirty="0"/>
          </a:p>
        </p:txBody>
      </p:sp>
      <p:sp>
        <p:nvSpPr>
          <p:cNvPr id="13"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7" name="Picture 6">
            <a:extLst>
              <a:ext uri="{FF2B5EF4-FFF2-40B4-BE49-F238E27FC236}">
                <a16:creationId xmlns:a16="http://schemas.microsoft.com/office/drawing/2014/main" id="{FAA3D584-2B08-9B48-AE78-C2B96AED99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00462" y="6398999"/>
            <a:ext cx="1390142" cy="241046"/>
          </a:xfrm>
          <a:prstGeom prst="rect">
            <a:avLst/>
          </a:prstGeom>
        </p:spPr>
      </p:pic>
    </p:spTree>
    <p:extLst>
      <p:ext uri="{BB962C8B-B14F-4D97-AF65-F5344CB8AC3E}">
        <p14:creationId xmlns:p14="http://schemas.microsoft.com/office/powerpoint/2010/main" val="146211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A1D794"/>
                </a:solidFill>
                <a:ea typeface="Arial" charset="0"/>
                <a:cs typeface="Arial" charset="0"/>
              </a:rPr>
              <a:t>© 2020.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endParaRPr lang="en-US" sz="800" kern="1200" dirty="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C11FE6E2-D9E8-0647-A8B0-4DC83BC372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9733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Orange - IQVIA">
    <p:bg>
      <p:bgPr>
        <a:gradFill>
          <a:gsLst>
            <a:gs pos="20000">
              <a:srgbClr val="FE8A12"/>
            </a:gs>
            <a:gs pos="80000">
              <a:srgbClr val="F4C65A"/>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ea typeface="Arial" charset="0"/>
                <a:cs typeface="Arial" charset="0"/>
              </a:rPr>
              <a:t>© 2020. All rights reserved. IQVIA</a:t>
            </a:r>
            <a:r>
              <a:rPr lang="en-US" sz="800" baseline="30000" dirty="0">
                <a:solidFill>
                  <a:schemeClr val="bg1"/>
                </a:solidFill>
                <a:ea typeface="Arial" charset="0"/>
                <a:cs typeface="Arial" charset="0"/>
              </a:rPr>
              <a:t>®</a:t>
            </a:r>
            <a:r>
              <a:rPr lang="en-US" sz="800" dirty="0">
                <a:solidFill>
                  <a:schemeClr val="bg1"/>
                </a:solidFill>
                <a:ea typeface="Arial" charset="0"/>
                <a:cs typeface="Arial" charset="0"/>
              </a:rPr>
              <a:t> is a registered trademark of IQVIA Inc. in the United States, the European Union, and various other countries. </a:t>
            </a:r>
            <a:endParaRPr lang="en-US" sz="800" kern="1200" dirty="0">
              <a:solidFill>
                <a:schemeClr val="bg1"/>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FFE2C4"/>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rgbClr val="FE8A1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16" name="Graphic 15">
            <a:extLst>
              <a:ext uri="{FF2B5EF4-FFF2-40B4-BE49-F238E27FC236}">
                <a16:creationId xmlns:a16="http://schemas.microsoft.com/office/drawing/2014/main" id="{77635335-ADA9-F14A-AA59-3605F10A2B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06B8EAA8-EC44-4144-A6F8-43D1C0C68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04926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2020.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3" name="Rectangle 12">
            <a:extLst>
              <a:ext uri="{FF2B5EF4-FFF2-40B4-BE49-F238E27FC236}">
                <a16:creationId xmlns:a16="http://schemas.microsoft.com/office/drawing/2014/main" id="{E4418D72-B986-414A-97FC-FCCE7B7F1B53}"/>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4" name="Rectangle 13">
            <a:extLst>
              <a:ext uri="{FF2B5EF4-FFF2-40B4-BE49-F238E27FC236}">
                <a16:creationId xmlns:a16="http://schemas.microsoft.com/office/drawing/2014/main" id="{1B4C17C8-380D-41B2-8F4E-B2A6A80204A7}"/>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5" name="Rectangle 14">
            <a:extLst>
              <a:ext uri="{FF2B5EF4-FFF2-40B4-BE49-F238E27FC236}">
                <a16:creationId xmlns:a16="http://schemas.microsoft.com/office/drawing/2014/main" id="{94D82C82-AD27-49A1-AB10-24272A1884F7}"/>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16" name="Graphic 15">
            <a:extLst>
              <a:ext uri="{FF2B5EF4-FFF2-40B4-BE49-F238E27FC236}">
                <a16:creationId xmlns:a16="http://schemas.microsoft.com/office/drawing/2014/main" id="{4A43F6D9-2B76-4F47-8BB1-588F5D046A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7" name="Graphic 16">
            <a:extLst>
              <a:ext uri="{FF2B5EF4-FFF2-40B4-BE49-F238E27FC236}">
                <a16:creationId xmlns:a16="http://schemas.microsoft.com/office/drawing/2014/main" id="{F77A25CF-5914-0B4E-8C5F-E8D980A4AE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56421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2020.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Bid defense only: You may replace this box with a sponsor logo. Ensure the logo is on a white or transparent background and you have usage permission.</a:t>
            </a:r>
            <a:br>
              <a:rPr lang="en-US" dirty="0"/>
            </a:br>
            <a:br>
              <a:rPr lang="en-US" dirty="0"/>
            </a:br>
            <a:r>
              <a:rPr lang="en-US" dirty="0"/>
              <a:t>All other presentations, or without sponsor logo: Please delete this box.</a:t>
            </a:r>
          </a:p>
        </p:txBody>
      </p:sp>
      <p:sp>
        <p:nvSpPr>
          <p:cNvPr id="15" name="Rectangle 14">
            <a:extLst>
              <a:ext uri="{FF2B5EF4-FFF2-40B4-BE49-F238E27FC236}">
                <a16:creationId xmlns:a16="http://schemas.microsoft.com/office/drawing/2014/main" id="{22EC9C87-CE31-4CA8-933C-B8C7C252CA86}"/>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6" name="Rectangle 15">
            <a:extLst>
              <a:ext uri="{FF2B5EF4-FFF2-40B4-BE49-F238E27FC236}">
                <a16:creationId xmlns:a16="http://schemas.microsoft.com/office/drawing/2014/main" id="{A51BC71F-4BC2-47A4-96C7-2E221AFAC45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7" name="Rectangle 16">
            <a:extLst>
              <a:ext uri="{FF2B5EF4-FFF2-40B4-BE49-F238E27FC236}">
                <a16:creationId xmlns:a16="http://schemas.microsoft.com/office/drawing/2014/main" id="{2DEBD35E-79D5-4A08-BBFB-35E25D1D2A66}"/>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8" name="Graphic 17">
            <a:extLst>
              <a:ext uri="{FF2B5EF4-FFF2-40B4-BE49-F238E27FC236}">
                <a16:creationId xmlns:a16="http://schemas.microsoft.com/office/drawing/2014/main" id="{7BD8E0C7-3A74-E943-836A-7A1E89CA92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0180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A5576FF8-95FB-5A4A-AD47-8ECC3E9AED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09F63AD4-B76D-3B4F-9D8D-50FE701100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271D6C41-2089-8944-A7DE-1B4DA2E9F9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914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100F1E2-BFD3-4343-9BD0-B03CA8AB977F}"/>
              </a:ext>
            </a:extLst>
          </p:cNvPr>
          <p:cNvGraphicFramePr>
            <a:graphicFrameLocks noChangeAspect="1"/>
          </p:cNvGraphicFramePr>
          <p:nvPr userDrawn="1">
            <p:custDataLst>
              <p:tags r:id="rId32"/>
            </p:custDataLst>
            <p:extLst>
              <p:ext uri="{D42A27DB-BD31-4B8C-83A1-F6EECF244321}">
                <p14:modId xmlns:p14="http://schemas.microsoft.com/office/powerpoint/2010/main" val="2849851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33" imgW="231" imgH="232" progId="TCLayout.ActiveDocument.1">
                  <p:embed/>
                </p:oleObj>
              </mc:Choice>
              <mc:Fallback>
                <p:oleObj name="think-cell Slide" r:id="rId33" imgW="231" imgH="232" progId="TCLayout.ActiveDocument.1">
                  <p:embed/>
                  <p:pic>
                    <p:nvPicPr>
                      <p:cNvPr id="2" name="Object 1" hidden="1">
                        <a:extLst>
                          <a:ext uri="{FF2B5EF4-FFF2-40B4-BE49-F238E27FC236}">
                            <a16:creationId xmlns:a16="http://schemas.microsoft.com/office/drawing/2014/main" id="{0100F1E2-BFD3-4343-9BD0-B03CA8AB977F}"/>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grpSp>
        <p:nvGrpSpPr>
          <p:cNvPr id="126" name="Group 125">
            <a:extLst>
              <a:ext uri="{FF2B5EF4-FFF2-40B4-BE49-F238E27FC236}">
                <a16:creationId xmlns:a16="http://schemas.microsoft.com/office/drawing/2014/main" id="{DC861044-95A1-2B49-A60B-B4999A56CF9B}"/>
              </a:ext>
            </a:extLst>
          </p:cNvPr>
          <p:cNvGrpSpPr/>
          <p:nvPr/>
        </p:nvGrpSpPr>
        <p:grpSpPr>
          <a:xfrm>
            <a:off x="12325585" y="41736"/>
            <a:ext cx="1568505" cy="4234899"/>
            <a:chOff x="12325585" y="41736"/>
            <a:chExt cx="1568505" cy="4234899"/>
          </a:xfrm>
        </p:grpSpPr>
        <p:sp>
          <p:nvSpPr>
            <p:cNvPr id="127" name="Rectangle 126">
              <a:extLst>
                <a:ext uri="{FF2B5EF4-FFF2-40B4-BE49-F238E27FC236}">
                  <a16:creationId xmlns:a16="http://schemas.microsoft.com/office/drawing/2014/main" id="{E52E4A4F-48AC-314F-832A-152FAA431290}"/>
                </a:ext>
              </a:extLst>
            </p:cNvPr>
            <p:cNvSpPr/>
            <p:nvPr/>
          </p:nvSpPr>
          <p:spPr bwMode="gray">
            <a:xfrm>
              <a:off x="12798661" y="253916"/>
              <a:ext cx="284385" cy="284385"/>
            </a:xfrm>
            <a:prstGeom prst="rect">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4778FF28-E215-F743-9488-882D8EDD0511}"/>
                </a:ext>
              </a:extLst>
            </p:cNvPr>
            <p:cNvSpPr/>
            <p:nvPr/>
          </p:nvSpPr>
          <p:spPr bwMode="gray">
            <a:xfrm>
              <a:off x="12798661" y="590140"/>
              <a:ext cx="284385" cy="284385"/>
            </a:xfrm>
            <a:prstGeom prst="rect">
              <a:avLst/>
            </a:prstGeom>
            <a:solidFill>
              <a:srgbClr val="7F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B1618DEE-18B6-D745-8EED-3ED1371E9198}"/>
                </a:ext>
              </a:extLst>
            </p:cNvPr>
            <p:cNvSpPr/>
            <p:nvPr/>
          </p:nvSpPr>
          <p:spPr bwMode="gray">
            <a:xfrm>
              <a:off x="13135211" y="253916"/>
              <a:ext cx="284385" cy="284385"/>
            </a:xfrm>
            <a:prstGeom prst="rect">
              <a:avLst/>
            </a:prstGeom>
            <a:solidFill>
              <a:srgbClr val="40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423BB6E3-FAB2-5F4B-B1C5-ECC7E64739F2}"/>
                </a:ext>
              </a:extLst>
            </p:cNvPr>
            <p:cNvSpPr/>
            <p:nvPr/>
          </p:nvSpPr>
          <p:spPr bwMode="gray">
            <a:xfrm>
              <a:off x="13135211" y="590140"/>
              <a:ext cx="284385" cy="284385"/>
            </a:xfrm>
            <a:prstGeom prst="rect">
              <a:avLst/>
            </a:prstGeom>
            <a:solidFill>
              <a:srgbClr val="4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7D336131-DE9C-4C4E-BD70-9A4AC3A2929D}"/>
                </a:ext>
              </a:extLst>
            </p:cNvPr>
            <p:cNvSpPr/>
            <p:nvPr/>
          </p:nvSpPr>
          <p:spPr bwMode="gray">
            <a:xfrm>
              <a:off x="13471761" y="253916"/>
              <a:ext cx="284385" cy="284385"/>
            </a:xfrm>
            <a:prstGeom prst="rect">
              <a:avLst/>
            </a:prstGeom>
            <a:solidFill>
              <a:srgbClr val="BF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1275795E-B071-FE47-9C29-B3F692BBC02B}"/>
                </a:ext>
              </a:extLst>
            </p:cNvPr>
            <p:cNvSpPr/>
            <p:nvPr/>
          </p:nvSpPr>
          <p:spPr bwMode="gray">
            <a:xfrm>
              <a:off x="13471761" y="590140"/>
              <a:ext cx="284385" cy="284385"/>
            </a:xfrm>
            <a:prstGeom prst="rect">
              <a:avLst/>
            </a:prstGeom>
            <a:solidFill>
              <a:srgbClr val="BF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383B52BA-0D9D-134E-BA96-0A4FDACC53AE}"/>
                </a:ext>
              </a:extLst>
            </p:cNvPr>
            <p:cNvSpPr/>
            <p:nvPr/>
          </p:nvSpPr>
          <p:spPr bwMode="gray">
            <a:xfrm>
              <a:off x="12462111" y="928669"/>
              <a:ext cx="284385" cy="284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D5E5BC3B-0E3A-2449-8ACA-85F6A951CB01}"/>
                </a:ext>
              </a:extLst>
            </p:cNvPr>
            <p:cNvSpPr/>
            <p:nvPr/>
          </p:nvSpPr>
          <p:spPr bwMode="gray">
            <a:xfrm>
              <a:off x="12798661" y="1935420"/>
              <a:ext cx="284385" cy="284385"/>
            </a:xfrm>
            <a:prstGeom prst="rect">
              <a:avLst/>
            </a:prstGeom>
            <a:solidFill>
              <a:srgbClr val="F7D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8EFF8B2C-FC11-CD46-9C8A-BD730900B2A6}"/>
                </a:ext>
              </a:extLst>
            </p:cNvPr>
            <p:cNvSpPr/>
            <p:nvPr/>
          </p:nvSpPr>
          <p:spPr bwMode="gray">
            <a:xfrm>
              <a:off x="13135211" y="1935420"/>
              <a:ext cx="284385" cy="284385"/>
            </a:xfrm>
            <a:prstGeom prst="rect">
              <a:avLst/>
            </a:prstGeom>
            <a:solidFill>
              <a:srgbClr val="F4C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952D731D-63C4-7E42-B942-5ADF27F0ADA2}"/>
                </a:ext>
              </a:extLst>
            </p:cNvPr>
            <p:cNvSpPr/>
            <p:nvPr/>
          </p:nvSpPr>
          <p:spPr bwMode="gray">
            <a:xfrm>
              <a:off x="13471761" y="1935420"/>
              <a:ext cx="284385" cy="284385"/>
            </a:xfrm>
            <a:prstGeom prst="rect">
              <a:avLst/>
            </a:prstGeom>
            <a:solidFill>
              <a:srgbClr val="FB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6E19D061-2CCE-864A-AFCF-BA62ED98CF10}"/>
                </a:ext>
              </a:extLst>
            </p:cNvPr>
            <p:cNvSpPr/>
            <p:nvPr/>
          </p:nvSpPr>
          <p:spPr bwMode="gray">
            <a:xfrm>
              <a:off x="12462111" y="592349"/>
              <a:ext cx="284385" cy="284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2A251A5D-E834-5447-953F-4148EC11C9B8}"/>
                </a:ext>
              </a:extLst>
            </p:cNvPr>
            <p:cNvSpPr/>
            <p:nvPr/>
          </p:nvSpPr>
          <p:spPr bwMode="gray">
            <a:xfrm>
              <a:off x="12798661" y="2271740"/>
              <a:ext cx="284385" cy="284385"/>
            </a:xfrm>
            <a:prstGeom prst="rect">
              <a:avLst/>
            </a:prstGeom>
            <a:solidFill>
              <a:srgbClr val="FEC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9B01F80C-8595-A74C-AF49-6359801C9784}"/>
                </a:ext>
              </a:extLst>
            </p:cNvPr>
            <p:cNvSpPr/>
            <p:nvPr/>
          </p:nvSpPr>
          <p:spPr bwMode="gray">
            <a:xfrm>
              <a:off x="13135211" y="2271740"/>
              <a:ext cx="284385" cy="284385"/>
            </a:xfrm>
            <a:prstGeom prst="rect">
              <a:avLst/>
            </a:prstGeom>
            <a:solidFill>
              <a:srgbClr val="FE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BC6370F1-26AD-E041-BA8A-F7DA8D95B8CA}"/>
                </a:ext>
              </a:extLst>
            </p:cNvPr>
            <p:cNvSpPr/>
            <p:nvPr/>
          </p:nvSpPr>
          <p:spPr bwMode="gray">
            <a:xfrm>
              <a:off x="13471761" y="2271740"/>
              <a:ext cx="284385" cy="284385"/>
            </a:xfrm>
            <a:prstGeom prst="rect">
              <a:avLst/>
            </a:prstGeom>
            <a:solidFill>
              <a:srgbClr val="FFE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EAB45CE9-BB6C-0149-80BA-31C7AE5626C4}"/>
                </a:ext>
              </a:extLst>
            </p:cNvPr>
            <p:cNvSpPr/>
            <p:nvPr/>
          </p:nvSpPr>
          <p:spPr bwMode="gray">
            <a:xfrm>
              <a:off x="12462111" y="253916"/>
              <a:ext cx="284385" cy="28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FFB35FDC-2232-864F-BADD-661D156158D6}"/>
                </a:ext>
              </a:extLst>
            </p:cNvPr>
            <p:cNvSpPr/>
            <p:nvPr/>
          </p:nvSpPr>
          <p:spPr bwMode="gray">
            <a:xfrm>
              <a:off x="12798661" y="1596891"/>
              <a:ext cx="284385" cy="284385"/>
            </a:xfrm>
            <a:prstGeom prst="rect">
              <a:avLst/>
            </a:prstGeom>
            <a:solidFill>
              <a:srgbClr val="7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87CB333C-9A58-F740-B08D-09FA1D104B15}"/>
                </a:ext>
              </a:extLst>
            </p:cNvPr>
            <p:cNvSpPr/>
            <p:nvPr/>
          </p:nvSpPr>
          <p:spPr bwMode="gray">
            <a:xfrm>
              <a:off x="13135211" y="1596891"/>
              <a:ext cx="284385" cy="284385"/>
            </a:xfrm>
            <a:prstGeom prst="rect">
              <a:avLst/>
            </a:prstGeom>
            <a:solidFill>
              <a:srgbClr val="40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6C89D992-5C10-3A45-BF16-4384F7BA6828}"/>
                </a:ext>
              </a:extLst>
            </p:cNvPr>
            <p:cNvSpPr/>
            <p:nvPr/>
          </p:nvSpPr>
          <p:spPr bwMode="gray">
            <a:xfrm>
              <a:off x="13471761" y="1596891"/>
              <a:ext cx="284385" cy="284385"/>
            </a:xfrm>
            <a:prstGeom prst="rect">
              <a:avLst/>
            </a:prstGeom>
            <a:solidFill>
              <a:srgbClr val="BF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1E77EE0C-3660-884F-B742-095D504276D0}"/>
                </a:ext>
              </a:extLst>
            </p:cNvPr>
            <p:cNvSpPr/>
            <p:nvPr/>
          </p:nvSpPr>
          <p:spPr bwMode="gray">
            <a:xfrm>
              <a:off x="12462111" y="3533419"/>
              <a:ext cx="284385" cy="284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2EEF83AE-8A27-C44A-9324-FA3A4896B8F4}"/>
                </a:ext>
              </a:extLst>
            </p:cNvPr>
            <p:cNvSpPr/>
            <p:nvPr/>
          </p:nvSpPr>
          <p:spPr bwMode="gray">
            <a:xfrm>
              <a:off x="13135211" y="3533419"/>
              <a:ext cx="284385" cy="284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66F34DD6-075B-DD4E-91FD-7C3135028198}"/>
                </a:ext>
              </a:extLst>
            </p:cNvPr>
            <p:cNvSpPr/>
            <p:nvPr/>
          </p:nvSpPr>
          <p:spPr bwMode="gray">
            <a:xfrm>
              <a:off x="13471760" y="3533419"/>
              <a:ext cx="284385" cy="284385"/>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7045834D-FFE6-DA41-B70D-07AFA78D8BEC}"/>
                </a:ext>
              </a:extLst>
            </p:cNvPr>
            <p:cNvSpPr/>
            <p:nvPr/>
          </p:nvSpPr>
          <p:spPr bwMode="gray">
            <a:xfrm>
              <a:off x="12798661" y="3533419"/>
              <a:ext cx="284385" cy="284385"/>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93C60060-D439-1846-8187-6B3648AB779C}"/>
                </a:ext>
              </a:extLst>
            </p:cNvPr>
            <p:cNvSpPr/>
            <p:nvPr/>
          </p:nvSpPr>
          <p:spPr bwMode="gray">
            <a:xfrm>
              <a:off x="12462111" y="2610269"/>
              <a:ext cx="284385" cy="284385"/>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194537A3-815B-654F-9405-8FC3B6F0C70F}"/>
                </a:ext>
              </a:extLst>
            </p:cNvPr>
            <p:cNvSpPr/>
            <p:nvPr/>
          </p:nvSpPr>
          <p:spPr bwMode="gray">
            <a:xfrm>
              <a:off x="12462111" y="1937629"/>
              <a:ext cx="284385" cy="284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0B73106B-51C5-D541-9A87-B5CF0BC15FB3}"/>
                </a:ext>
              </a:extLst>
            </p:cNvPr>
            <p:cNvSpPr/>
            <p:nvPr/>
          </p:nvSpPr>
          <p:spPr bwMode="gray">
            <a:xfrm>
              <a:off x="12462111" y="227174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CD23B5AC-DE23-104B-8B31-0D484A7F8E82}"/>
                </a:ext>
              </a:extLst>
            </p:cNvPr>
            <p:cNvSpPr/>
            <p:nvPr/>
          </p:nvSpPr>
          <p:spPr bwMode="gray">
            <a:xfrm>
              <a:off x="12462111" y="1601309"/>
              <a:ext cx="284385" cy="2843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04E537CA-716E-A04D-A674-A23B2F9F0641}"/>
                </a:ext>
              </a:extLst>
            </p:cNvPr>
            <p:cNvSpPr/>
            <p:nvPr/>
          </p:nvSpPr>
          <p:spPr bwMode="gray">
            <a:xfrm>
              <a:off x="12462111" y="1264989"/>
              <a:ext cx="284385" cy="284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a:extLst>
                <a:ext uri="{FF2B5EF4-FFF2-40B4-BE49-F238E27FC236}">
                  <a16:creationId xmlns:a16="http://schemas.microsoft.com/office/drawing/2014/main" id="{0E022DD8-7E50-6B40-9A0A-BB12BA4CB6EA}"/>
                </a:ext>
              </a:extLst>
            </p:cNvPr>
            <p:cNvSpPr/>
            <p:nvPr/>
          </p:nvSpPr>
          <p:spPr bwMode="gray">
            <a:xfrm>
              <a:off x="12462111" y="3074588"/>
              <a:ext cx="284385" cy="28438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extLst>
                <a:ext uri="{FF2B5EF4-FFF2-40B4-BE49-F238E27FC236}">
                  <a16:creationId xmlns:a16="http://schemas.microsoft.com/office/drawing/2014/main" id="{452789F3-816A-A644-BB73-0EBCDF25BAB5}"/>
                </a:ext>
              </a:extLst>
            </p:cNvPr>
            <p:cNvSpPr/>
            <p:nvPr/>
          </p:nvSpPr>
          <p:spPr bwMode="gray">
            <a:xfrm>
              <a:off x="12798661" y="2610269"/>
              <a:ext cx="284385" cy="284385"/>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extLst>
                <a:ext uri="{FF2B5EF4-FFF2-40B4-BE49-F238E27FC236}">
                  <a16:creationId xmlns:a16="http://schemas.microsoft.com/office/drawing/2014/main" id="{1398C4E5-4403-FC41-9A95-9A4D9240F6E5}"/>
                </a:ext>
              </a:extLst>
            </p:cNvPr>
            <p:cNvSpPr/>
            <p:nvPr/>
          </p:nvSpPr>
          <p:spPr bwMode="gray">
            <a:xfrm>
              <a:off x="12798661" y="1264989"/>
              <a:ext cx="284385" cy="284385"/>
            </a:xfrm>
            <a:prstGeom prst="rect">
              <a:avLst/>
            </a:prstGeom>
            <a:solidFill>
              <a:srgbClr val="80B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extLst>
                <a:ext uri="{FF2B5EF4-FFF2-40B4-BE49-F238E27FC236}">
                  <a16:creationId xmlns:a16="http://schemas.microsoft.com/office/drawing/2014/main" id="{894006C7-064B-7D49-916C-7FD52454F72C}"/>
                </a:ext>
              </a:extLst>
            </p:cNvPr>
            <p:cNvSpPr/>
            <p:nvPr/>
          </p:nvSpPr>
          <p:spPr bwMode="gray">
            <a:xfrm>
              <a:off x="12798661" y="928669"/>
              <a:ext cx="284385" cy="284385"/>
            </a:xfrm>
            <a:prstGeom prst="rect">
              <a:avLst/>
            </a:prstGeom>
            <a:solidFill>
              <a:srgbClr val="A1D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D4188D44-56F8-0A4B-82CC-98A72AAAED7D}"/>
                </a:ext>
              </a:extLst>
            </p:cNvPr>
            <p:cNvSpPr/>
            <p:nvPr/>
          </p:nvSpPr>
          <p:spPr bwMode="gray">
            <a:xfrm>
              <a:off x="13135211" y="2610269"/>
              <a:ext cx="284385" cy="284385"/>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a:extLst>
                <a:ext uri="{FF2B5EF4-FFF2-40B4-BE49-F238E27FC236}">
                  <a16:creationId xmlns:a16="http://schemas.microsoft.com/office/drawing/2014/main" id="{3C36ECE3-857B-D44D-8E8A-B01F5907C1C0}"/>
                </a:ext>
              </a:extLst>
            </p:cNvPr>
            <p:cNvSpPr/>
            <p:nvPr/>
          </p:nvSpPr>
          <p:spPr bwMode="gray">
            <a:xfrm>
              <a:off x="13135211" y="1264989"/>
              <a:ext cx="284385" cy="284385"/>
            </a:xfrm>
            <a:prstGeom prst="rect">
              <a:avLst/>
            </a:prstGeom>
            <a:solidFill>
              <a:srgbClr val="419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FF5D37CA-B7D6-B840-BB93-5B58E0D65FC5}"/>
                </a:ext>
              </a:extLst>
            </p:cNvPr>
            <p:cNvSpPr/>
            <p:nvPr/>
          </p:nvSpPr>
          <p:spPr bwMode="gray">
            <a:xfrm>
              <a:off x="13135211" y="928669"/>
              <a:ext cx="284385" cy="284385"/>
            </a:xfrm>
            <a:prstGeom prst="rect">
              <a:avLst/>
            </a:prstGeom>
            <a:solidFill>
              <a:srgbClr val="72C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a16="http://schemas.microsoft.com/office/drawing/2014/main" id="{3A568378-A642-8843-ABE4-1D22617BABE9}"/>
                </a:ext>
              </a:extLst>
            </p:cNvPr>
            <p:cNvSpPr/>
            <p:nvPr/>
          </p:nvSpPr>
          <p:spPr bwMode="gray">
            <a:xfrm>
              <a:off x="13471761" y="2610269"/>
              <a:ext cx="284385" cy="284385"/>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a:extLst>
                <a:ext uri="{FF2B5EF4-FFF2-40B4-BE49-F238E27FC236}">
                  <a16:creationId xmlns:a16="http://schemas.microsoft.com/office/drawing/2014/main" id="{B2996DBD-9E22-D94C-8451-B43D1A1022A9}"/>
                </a:ext>
              </a:extLst>
            </p:cNvPr>
            <p:cNvSpPr/>
            <p:nvPr/>
          </p:nvSpPr>
          <p:spPr bwMode="gray">
            <a:xfrm>
              <a:off x="13471761" y="1264989"/>
              <a:ext cx="284385" cy="284385"/>
            </a:xfrm>
            <a:prstGeom prst="rect">
              <a:avLst/>
            </a:prstGeom>
            <a:solidFill>
              <a:srgbClr val="C0D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a:extLst>
                <a:ext uri="{FF2B5EF4-FFF2-40B4-BE49-F238E27FC236}">
                  <a16:creationId xmlns:a16="http://schemas.microsoft.com/office/drawing/2014/main" id="{BFA95D0E-D116-A94A-9C75-FF2794EFC7E5}"/>
                </a:ext>
              </a:extLst>
            </p:cNvPr>
            <p:cNvSpPr/>
            <p:nvPr/>
          </p:nvSpPr>
          <p:spPr bwMode="gray">
            <a:xfrm>
              <a:off x="13471761" y="928669"/>
              <a:ext cx="284385" cy="284385"/>
            </a:xfrm>
            <a:prstGeom prst="rect">
              <a:avLst/>
            </a:prstGeom>
            <a:solidFill>
              <a:srgbClr val="D0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TextBox 163">
              <a:extLst>
                <a:ext uri="{FF2B5EF4-FFF2-40B4-BE49-F238E27FC236}">
                  <a16:creationId xmlns:a16="http://schemas.microsoft.com/office/drawing/2014/main" id="{10598390-A137-A449-B489-8A878F15F4DD}"/>
                </a:ext>
              </a:extLst>
            </p:cNvPr>
            <p:cNvSpPr txBox="1"/>
            <p:nvPr/>
          </p:nvSpPr>
          <p:spPr>
            <a:xfrm>
              <a:off x="12325585" y="41736"/>
              <a:ext cx="1568505" cy="215444"/>
            </a:xfrm>
            <a:prstGeom prst="rect">
              <a:avLst/>
            </a:prstGeom>
            <a:noFill/>
          </p:spPr>
          <p:txBody>
            <a:bodyPr wrap="square" rtlCol="0">
              <a:spAutoFit/>
            </a:bodyPr>
            <a:lstStyle/>
            <a:p>
              <a:pPr algn="ctr"/>
              <a:r>
                <a:rPr lang="en-US" sz="800" dirty="0">
                  <a:solidFill>
                    <a:schemeClr val="tx1"/>
                  </a:solidFill>
                </a:rPr>
                <a:t>100%    50%     75%     25%</a:t>
              </a:r>
            </a:p>
          </p:txBody>
        </p:sp>
        <p:sp>
          <p:nvSpPr>
            <p:cNvPr id="165" name="Rectangle 164">
              <a:extLst>
                <a:ext uri="{FF2B5EF4-FFF2-40B4-BE49-F238E27FC236}">
                  <a16:creationId xmlns:a16="http://schemas.microsoft.com/office/drawing/2014/main" id="{680A1A6A-874F-134B-A8DD-3CD456B31D0B}"/>
                </a:ext>
              </a:extLst>
            </p:cNvPr>
            <p:cNvSpPr/>
            <p:nvPr/>
          </p:nvSpPr>
          <p:spPr bwMode="gray">
            <a:xfrm>
              <a:off x="12462110" y="3992250"/>
              <a:ext cx="284385" cy="284385"/>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TextBox 165">
              <a:extLst>
                <a:ext uri="{FF2B5EF4-FFF2-40B4-BE49-F238E27FC236}">
                  <a16:creationId xmlns:a16="http://schemas.microsoft.com/office/drawing/2014/main" id="{971869EA-DDF0-F64D-9255-984F57AD749E}"/>
                </a:ext>
              </a:extLst>
            </p:cNvPr>
            <p:cNvSpPr txBox="1"/>
            <p:nvPr/>
          </p:nvSpPr>
          <p:spPr>
            <a:xfrm>
              <a:off x="12759146" y="4026720"/>
              <a:ext cx="774571" cy="215444"/>
            </a:xfrm>
            <a:prstGeom prst="rect">
              <a:avLst/>
            </a:prstGeom>
            <a:noFill/>
          </p:spPr>
          <p:txBody>
            <a:bodyPr wrap="none" rtlCol="0">
              <a:spAutoFit/>
            </a:bodyPr>
            <a:lstStyle/>
            <a:p>
              <a:r>
                <a:rPr lang="en-US" sz="800" dirty="0">
                  <a:solidFill>
                    <a:schemeClr val="tx2"/>
                  </a:solidFill>
                </a:rPr>
                <a:t>5% Charcoal</a:t>
              </a:r>
            </a:p>
          </p:txBody>
        </p:sp>
      </p:grpSp>
      <p:sp>
        <p:nvSpPr>
          <p:cNvPr id="44" name="TextBox 43">
            <a:extLst>
              <a:ext uri="{FF2B5EF4-FFF2-40B4-BE49-F238E27FC236}">
                <a16:creationId xmlns:a16="http://schemas.microsoft.com/office/drawing/2014/main" id="{3CC58985-6F6A-8540-ABC2-450EF4A8FB42}"/>
              </a:ext>
            </a:extLst>
          </p:cNvPr>
          <p:cNvSpPr txBox="1"/>
          <p:nvPr/>
        </p:nvSpPr>
        <p:spPr bwMode="black">
          <a:xfrm>
            <a:off x="5131676" y="6955423"/>
            <a:ext cx="7060325"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bg1">
                    <a:lumMod val="50000"/>
                  </a:schemeClr>
                </a:solidFill>
                <a:effectLst/>
                <a:latin typeface="+mn-lt"/>
                <a:ea typeface="+mn-ea"/>
                <a:cs typeface="+mn-cs"/>
              </a:rPr>
              <a:t>IQVIA Template (V2.0.1)</a:t>
            </a:r>
            <a:endParaRPr lang="en-US" sz="1100" kern="1200" dirty="0">
              <a:solidFill>
                <a:schemeClr val="bg1">
                  <a:lumMod val="50000"/>
                </a:schemeClr>
              </a:solidFill>
              <a:latin typeface="+mn-lt"/>
              <a:ea typeface="Arial" charset="0"/>
              <a:cs typeface="Arial" charset="0"/>
            </a:endParaRPr>
          </a:p>
        </p:txBody>
      </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 id="2147484247" r:id="rId14"/>
    <p:sldLayoutId id="2147484248" r:id="rId15"/>
    <p:sldLayoutId id="2147484249" r:id="rId16"/>
    <p:sldLayoutId id="2147484250" r:id="rId17"/>
    <p:sldLayoutId id="2147484251" r:id="rId18"/>
    <p:sldLayoutId id="2147484252" r:id="rId19"/>
    <p:sldLayoutId id="2147484253" r:id="rId20"/>
    <p:sldLayoutId id="2147484254" r:id="rId21"/>
    <p:sldLayoutId id="2147484255" r:id="rId22"/>
    <p:sldLayoutId id="2147484256" r:id="rId23"/>
    <p:sldLayoutId id="2147484257" r:id="rId24"/>
    <p:sldLayoutId id="2147484261" r:id="rId25"/>
    <p:sldLayoutId id="2147484258" r:id="rId26"/>
    <p:sldLayoutId id="2147484259" r:id="rId27"/>
    <p:sldLayoutId id="2147484260" r:id="rId28"/>
    <p:sldLayoutId id="2147484262"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hyperlink" Target="http://www.bayesianscientific.org/wp-content/uploads/2016/11/Pediatric_BSWG_Aug28_2016.pdf" TargetMode="Externa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26.png"/><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tags" Target="../tags/tag34.xml"/><Relationship Id="rId7" Type="http://schemas.openxmlformats.org/officeDocument/2006/relationships/image" Target="../media/image27.png"/><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hyperlink" Target="https://www.ema.europa.eu/en/documents/assessment-report/blincyto-epar-public-assessment-report_en.pdf" TargetMode="External"/><Relationship Id="rId3" Type="http://schemas.openxmlformats.org/officeDocument/2006/relationships/slideLayout" Target="../slideLayouts/slideLayout7.xml"/><Relationship Id="rId7" Type="http://schemas.openxmlformats.org/officeDocument/2006/relationships/hyperlink" Target="https://www.ema.europa.eu/en/documents/minutes/hma/ema-joint-task-force-big-data-summary-report_en.pdf" TargetMode="External"/><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hyperlink" Target="https://www.fda.gov/news-events/press-announcements/statement-fda-commissioner-scott-gottlieb-md-fdas-new-strategic-framework-advance-use-real-world" TargetMode="External"/><Relationship Id="rId5" Type="http://schemas.openxmlformats.org/officeDocument/2006/relationships/image" Target="../media/image1.emf"/><Relationship Id="rId4" Type="http://schemas.openxmlformats.org/officeDocument/2006/relationships/oleObject" Target="../embeddings/oleObject20.bin"/><Relationship Id="rId9" Type="http://schemas.openxmlformats.org/officeDocument/2006/relationships/hyperlink" Target="https://www.ema.europa.eu/en/documents/assessment-report/zalmoxis-epar-public-assessment-report_en.pdf"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6.ti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7.pn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tags" Target="../tags/tag18.xml"/><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11" Type="http://schemas.openxmlformats.org/officeDocument/2006/relationships/image" Target="../media/image22.png"/><Relationship Id="rId5" Type="http://schemas.openxmlformats.org/officeDocument/2006/relationships/oleObject" Target="../embeddings/oleObject9.bin"/><Relationship Id="rId10" Type="http://schemas.openxmlformats.org/officeDocument/2006/relationships/image" Target="../media/image21.svg"/><Relationship Id="rId4" Type="http://schemas.openxmlformats.org/officeDocument/2006/relationships/slideLayout" Target="../slideLayouts/slideLayout14.xml"/><Relationship Id="rId9" Type="http://schemas.openxmlformats.org/officeDocument/2006/relationships/image" Target="../media/image20.png"/><Relationship Id="rId1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D688ED4-6B45-47BA-9F5E-1FBCD5419FE6}"/>
              </a:ext>
            </a:extLst>
          </p:cNvPr>
          <p:cNvGraphicFramePr>
            <a:graphicFrameLocks noChangeAspect="1"/>
          </p:cNvGraphicFramePr>
          <p:nvPr>
            <p:custDataLst>
              <p:tags r:id="rId2"/>
            </p:custDataLst>
            <p:extLst>
              <p:ext uri="{D42A27DB-BD31-4B8C-83A1-F6EECF244321}">
                <p14:modId xmlns:p14="http://schemas.microsoft.com/office/powerpoint/2010/main" val="3923395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6" imgW="231" imgH="232" progId="TCLayout.ActiveDocument.1">
                  <p:embed/>
                </p:oleObj>
              </mc:Choice>
              <mc:Fallback>
                <p:oleObj name="think-cell Slide" r:id="rId6" imgW="231" imgH="232" progId="TCLayout.ActiveDocument.1">
                  <p:embed/>
                  <p:pic>
                    <p:nvPicPr>
                      <p:cNvPr id="5" name="Object 4" hidden="1">
                        <a:extLst>
                          <a:ext uri="{FF2B5EF4-FFF2-40B4-BE49-F238E27FC236}">
                            <a16:creationId xmlns:a16="http://schemas.microsoft.com/office/drawing/2014/main" id="{CD688ED4-6B45-47BA-9F5E-1FBCD5419FE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96A110E5-5AD4-4205-BB11-A63EC24E9465}"/>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3600" b="1" dirty="0" err="1">
              <a:latin typeface="Arial" panose="020B0604020202020204" pitchFamily="34" charset="0"/>
              <a:ea typeface="+mj-ea"/>
              <a:cs typeface="+mj-cs"/>
              <a:sym typeface="Arial" panose="020B0604020202020204" pitchFamily="34" charset="0"/>
            </a:endParaRPr>
          </a:p>
        </p:txBody>
      </p:sp>
      <p:sp>
        <p:nvSpPr>
          <p:cNvPr id="4" name="Text Placeholder 3">
            <a:extLst>
              <a:ext uri="{FF2B5EF4-FFF2-40B4-BE49-F238E27FC236}">
                <a16:creationId xmlns:a16="http://schemas.microsoft.com/office/drawing/2014/main" id="{3CF8D506-B3D3-49B3-85B0-129BCC513315}"/>
              </a:ext>
            </a:extLst>
          </p:cNvPr>
          <p:cNvSpPr>
            <a:spLocks noGrp="1"/>
          </p:cNvSpPr>
          <p:nvPr>
            <p:ph type="body" sz="quarter" idx="10"/>
          </p:nvPr>
        </p:nvSpPr>
        <p:spPr/>
        <p:txBody>
          <a:bodyPr/>
          <a:lstStyle/>
          <a:p>
            <a:r>
              <a:rPr lang="en-US" dirty="0"/>
              <a:t>PSI Conference Webinar 2020</a:t>
            </a:r>
          </a:p>
          <a:p>
            <a:r>
              <a:rPr lang="en-US" dirty="0"/>
              <a:t>Session: Intersection of Clinical Trials and Real World Data</a:t>
            </a:r>
          </a:p>
        </p:txBody>
      </p:sp>
      <p:sp>
        <p:nvSpPr>
          <p:cNvPr id="2" name="Title 1">
            <a:extLst>
              <a:ext uri="{FF2B5EF4-FFF2-40B4-BE49-F238E27FC236}">
                <a16:creationId xmlns:a16="http://schemas.microsoft.com/office/drawing/2014/main" id="{8AB6AFAF-2B5B-4A50-9008-998B2C9A03C2}"/>
              </a:ext>
            </a:extLst>
          </p:cNvPr>
          <p:cNvSpPr>
            <a:spLocks noGrp="1"/>
          </p:cNvSpPr>
          <p:nvPr>
            <p:ph type="ctrTitle"/>
          </p:nvPr>
        </p:nvSpPr>
        <p:spPr/>
        <p:txBody>
          <a:bodyPr/>
          <a:lstStyle/>
          <a:p>
            <a:r>
              <a:rPr lang="en-US" dirty="0"/>
              <a:t>Assessing the impact of unmeasured confounding due to selection bias in external comparator studies using RWD</a:t>
            </a:r>
          </a:p>
        </p:txBody>
      </p:sp>
      <p:sp>
        <p:nvSpPr>
          <p:cNvPr id="3" name="Subtitle 2">
            <a:extLst>
              <a:ext uri="{FF2B5EF4-FFF2-40B4-BE49-F238E27FC236}">
                <a16:creationId xmlns:a16="http://schemas.microsoft.com/office/drawing/2014/main" id="{143DBC8B-FF70-423E-AE3E-988A9928E71A}"/>
              </a:ext>
            </a:extLst>
          </p:cNvPr>
          <p:cNvSpPr>
            <a:spLocks noGrp="1"/>
          </p:cNvSpPr>
          <p:nvPr>
            <p:ph type="subTitle" idx="1"/>
          </p:nvPr>
        </p:nvSpPr>
        <p:spPr/>
        <p:txBody>
          <a:bodyPr/>
          <a:lstStyle/>
          <a:p>
            <a:r>
              <a:rPr lang="en-US" dirty="0"/>
              <a:t>Christen M. Gray</a:t>
            </a:r>
            <a:r>
              <a:rPr lang="en-US" baseline="30000" dirty="0"/>
              <a:t>1</a:t>
            </a:r>
            <a:r>
              <a:rPr lang="en-US" dirty="0"/>
              <a:t>, Michael O’Kelly</a:t>
            </a:r>
            <a:r>
              <a:rPr lang="en-US" baseline="30000" dirty="0"/>
              <a:t>2</a:t>
            </a:r>
            <a:r>
              <a:rPr lang="en-US" dirty="0"/>
              <a:t>, Fiona Grimson</a:t>
            </a:r>
            <a:r>
              <a:rPr lang="en-US" baseline="30000" dirty="0"/>
              <a:t>1</a:t>
            </a:r>
            <a:endParaRPr lang="en-US" dirty="0"/>
          </a:p>
          <a:p>
            <a:r>
              <a:rPr lang="en-US" dirty="0"/>
              <a:t>IQVIA EMEA Data Science Hub</a:t>
            </a:r>
          </a:p>
          <a:p>
            <a:r>
              <a:rPr lang="en-US" dirty="0"/>
              <a:t>IQVIA Center for Statistics in Drug Development, Decision Sciences</a:t>
            </a:r>
            <a:endParaRPr lang="en-GB" dirty="0"/>
          </a:p>
        </p:txBody>
      </p:sp>
    </p:spTree>
    <p:extLst>
      <p:ext uri="{BB962C8B-B14F-4D97-AF65-F5344CB8AC3E}">
        <p14:creationId xmlns:p14="http://schemas.microsoft.com/office/powerpoint/2010/main" val="213643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55955CF-4E0A-4A37-850F-9859CABA4F19}"/>
              </a:ext>
            </a:extLst>
          </p:cNvPr>
          <p:cNvGraphicFramePr>
            <a:graphicFrameLocks noChangeAspect="1"/>
          </p:cNvGraphicFramePr>
          <p:nvPr>
            <p:custDataLst>
              <p:tags r:id="rId2"/>
            </p:custDataLst>
            <p:extLst>
              <p:ext uri="{D42A27DB-BD31-4B8C-83A1-F6EECF244321}">
                <p14:modId xmlns:p14="http://schemas.microsoft.com/office/powerpoint/2010/main" val="2245462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231" imgH="232" progId="TCLayout.ActiveDocument.1">
                  <p:embed/>
                </p:oleObj>
              </mc:Choice>
              <mc:Fallback>
                <p:oleObj name="think-cell Slide" r:id="rId5" imgW="231" imgH="232" progId="TCLayout.ActiveDocument.1">
                  <p:embed/>
                  <p:pic>
                    <p:nvPicPr>
                      <p:cNvPr id="6" name="Object 5" hidden="1">
                        <a:extLst>
                          <a:ext uri="{FF2B5EF4-FFF2-40B4-BE49-F238E27FC236}">
                            <a16:creationId xmlns:a16="http://schemas.microsoft.com/office/drawing/2014/main" id="{E55955CF-4E0A-4A37-850F-9859CABA4F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D70C430-B5A5-4FFD-8050-E4E655F6874A}"/>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2800" b="1" dirty="0" err="1">
              <a:latin typeface="Arial" panose="020B0604020202020204" pitchFamily="34" charset="0"/>
              <a:ea typeface="+mj-ea"/>
              <a:cs typeface="+mj-cs"/>
              <a:sym typeface="Arial" panose="020B0604020202020204" pitchFamily="34" charset="0"/>
            </a:endParaRPr>
          </a:p>
        </p:txBody>
      </p:sp>
      <p:sp>
        <p:nvSpPr>
          <p:cNvPr id="2" name="Content Placeholder 1">
            <a:extLst>
              <a:ext uri="{FF2B5EF4-FFF2-40B4-BE49-F238E27FC236}">
                <a16:creationId xmlns:a16="http://schemas.microsoft.com/office/drawing/2014/main" id="{9789C32A-C759-4C9C-B6EA-3C334B79BED0}"/>
              </a:ext>
            </a:extLst>
          </p:cNvPr>
          <p:cNvSpPr>
            <a:spLocks noGrp="1"/>
          </p:cNvSpPr>
          <p:nvPr>
            <p:ph idx="1"/>
          </p:nvPr>
        </p:nvSpPr>
        <p:spPr>
          <a:xfrm>
            <a:off x="384694" y="1514168"/>
            <a:ext cx="11338560" cy="2733367"/>
          </a:xfrm>
          <a:ln w="19050">
            <a:solidFill>
              <a:schemeClr val="accent2"/>
            </a:solidFill>
          </a:ln>
        </p:spPr>
        <p:txBody>
          <a:bodyPr/>
          <a:lstStyle/>
          <a:p>
            <a:pPr marL="0" indent="0">
              <a:buNone/>
            </a:pPr>
            <a:r>
              <a:rPr lang="en-US" sz="2000" dirty="0"/>
              <a:t>A paper authored in 2017 by the </a:t>
            </a:r>
            <a:r>
              <a:rPr lang="en-GB" sz="2000" dirty="0"/>
              <a:t>paediatric sub-team of the FDAs Drug Information Association (DIA) Bayesian Scientific Working Group and Adaptive Design Working Group, identified the following </a:t>
            </a:r>
            <a:r>
              <a:rPr lang="en-GB" sz="2000" b="1" dirty="0"/>
              <a:t>barriers to uptake </a:t>
            </a:r>
            <a:r>
              <a:rPr lang="en-GB" sz="2000" dirty="0"/>
              <a:t>of Bayesian borrowing methods [9]:</a:t>
            </a:r>
          </a:p>
          <a:p>
            <a:endParaRPr lang="en-US" dirty="0"/>
          </a:p>
          <a:p>
            <a:pPr marL="0" indent="0">
              <a:buNone/>
            </a:pPr>
            <a:r>
              <a:rPr lang="en-US" sz="1800" dirty="0"/>
              <a:t>1. The Bayesian approach may require an initial assessment of exchangeability</a:t>
            </a:r>
          </a:p>
          <a:p>
            <a:pPr marL="0" indent="0">
              <a:buNone/>
            </a:pPr>
            <a:r>
              <a:rPr lang="en-US" sz="1800" dirty="0"/>
              <a:t>2. The lack of appropriate and user-friendly, robust software for Bayesian borrowing methods</a:t>
            </a:r>
          </a:p>
          <a:p>
            <a:pPr marL="0" indent="0">
              <a:buNone/>
            </a:pPr>
            <a:r>
              <a:rPr lang="en-US" sz="1800" dirty="0"/>
              <a:t>3. Limited number of statisticians trained in Bayesian methods</a:t>
            </a:r>
          </a:p>
          <a:p>
            <a:pPr marL="0" indent="0">
              <a:buNone/>
            </a:pPr>
            <a:endParaRPr lang="en-US" dirty="0"/>
          </a:p>
          <a:p>
            <a:endParaRPr lang="en-US" dirty="0"/>
          </a:p>
          <a:p>
            <a:endParaRPr lang="en-GB" dirty="0"/>
          </a:p>
        </p:txBody>
      </p:sp>
      <p:sp>
        <p:nvSpPr>
          <p:cNvPr id="3" name="Title 2">
            <a:extLst>
              <a:ext uri="{FF2B5EF4-FFF2-40B4-BE49-F238E27FC236}">
                <a16:creationId xmlns:a16="http://schemas.microsoft.com/office/drawing/2014/main" id="{97B17A45-C6D6-4426-AA42-DD443C0DEE6B}"/>
              </a:ext>
            </a:extLst>
          </p:cNvPr>
          <p:cNvSpPr>
            <a:spLocks noGrp="1"/>
          </p:cNvSpPr>
          <p:nvPr>
            <p:ph type="title"/>
          </p:nvPr>
        </p:nvSpPr>
        <p:spPr>
          <a:xfrm>
            <a:off x="384694" y="302212"/>
            <a:ext cx="11338560" cy="768263"/>
          </a:xfrm>
        </p:spPr>
        <p:txBody>
          <a:bodyPr/>
          <a:lstStyle/>
          <a:p>
            <a:r>
              <a:rPr lang="en-US" dirty="0"/>
              <a:t>Biostatisticians may be reluctant to adopt Bayesian borrowing methods due to complexity</a:t>
            </a:r>
            <a:endParaRPr lang="en-GB" dirty="0"/>
          </a:p>
        </p:txBody>
      </p:sp>
      <p:sp>
        <p:nvSpPr>
          <p:cNvPr id="4" name="Footer Placeholder 3">
            <a:extLst>
              <a:ext uri="{FF2B5EF4-FFF2-40B4-BE49-F238E27FC236}">
                <a16:creationId xmlns:a16="http://schemas.microsoft.com/office/drawing/2014/main" id="{6711147B-D2FF-4AA9-945C-E1950673A93F}"/>
              </a:ext>
            </a:extLst>
          </p:cNvPr>
          <p:cNvSpPr>
            <a:spLocks noGrp="1"/>
          </p:cNvSpPr>
          <p:nvPr>
            <p:ph type="ftr" sz="quarter" idx="3"/>
          </p:nvPr>
        </p:nvSpPr>
        <p:spPr/>
        <p:txBody>
          <a:bodyPr/>
          <a:lstStyle/>
          <a:p>
            <a:r>
              <a:rPr lang="en-GB" dirty="0">
                <a:hlinkClick r:id="rId7"/>
              </a:rPr>
              <a:t>http://www.bayesianscientific.org/wp-content/uploads/2016/11/Pediatric_BSWG_Aug28_2016.pdf</a:t>
            </a:r>
            <a:endParaRPr lang="en-US" dirty="0"/>
          </a:p>
        </p:txBody>
      </p:sp>
      <p:sp>
        <p:nvSpPr>
          <p:cNvPr id="8" name="Rectangle 7">
            <a:extLst>
              <a:ext uri="{FF2B5EF4-FFF2-40B4-BE49-F238E27FC236}">
                <a16:creationId xmlns:a16="http://schemas.microsoft.com/office/drawing/2014/main" id="{F32BE214-FCA2-4104-9D6F-BDB0B34F069D}"/>
              </a:ext>
            </a:extLst>
          </p:cNvPr>
          <p:cNvSpPr/>
          <p:nvPr/>
        </p:nvSpPr>
        <p:spPr>
          <a:xfrm>
            <a:off x="384694" y="4691228"/>
            <a:ext cx="11338560" cy="646331"/>
          </a:xfrm>
          <a:prstGeom prst="rect">
            <a:avLst/>
          </a:prstGeom>
          <a:ln w="19050">
            <a:solidFill>
              <a:schemeClr val="accent5">
                <a:lumMod val="75000"/>
              </a:schemeClr>
            </a:solidFill>
          </a:ln>
        </p:spPr>
        <p:txBody>
          <a:bodyPr wrap="square">
            <a:spAutoFit/>
          </a:bodyPr>
          <a:lstStyle/>
          <a:p>
            <a:r>
              <a:rPr lang="en-US" b="1" dirty="0">
                <a:sym typeface="Wingdings" panose="05000000000000000000" pitchFamily="2" charset="2"/>
              </a:rPr>
              <a:t> We propose using normalized Bayesian borrowing approaches available in packages in combination with IPW</a:t>
            </a:r>
            <a:endParaRPr lang="en-US" b="1" dirty="0"/>
          </a:p>
        </p:txBody>
      </p:sp>
    </p:spTree>
    <p:extLst>
      <p:ext uri="{BB962C8B-B14F-4D97-AF65-F5344CB8AC3E}">
        <p14:creationId xmlns:p14="http://schemas.microsoft.com/office/powerpoint/2010/main" val="305071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2A7293B-116F-4118-804C-EFAF58E8C188}"/>
              </a:ext>
            </a:extLst>
          </p:cNvPr>
          <p:cNvGraphicFramePr>
            <a:graphicFrameLocks noChangeAspect="1"/>
          </p:cNvGraphicFramePr>
          <p:nvPr>
            <p:custDataLst>
              <p:tags r:id="rId2"/>
            </p:custDataLst>
            <p:extLst>
              <p:ext uri="{D42A27DB-BD31-4B8C-83A1-F6EECF244321}">
                <p14:modId xmlns:p14="http://schemas.microsoft.com/office/powerpoint/2010/main" val="890011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231" imgH="232" progId="TCLayout.ActiveDocument.1">
                  <p:embed/>
                </p:oleObj>
              </mc:Choice>
              <mc:Fallback>
                <p:oleObj name="think-cell Slide" r:id="rId5" imgW="231" imgH="232" progId="TCLayout.ActiveDocument.1">
                  <p:embed/>
                  <p:pic>
                    <p:nvPicPr>
                      <p:cNvPr id="6" name="Object 5" hidden="1">
                        <a:extLst>
                          <a:ext uri="{FF2B5EF4-FFF2-40B4-BE49-F238E27FC236}">
                            <a16:creationId xmlns:a16="http://schemas.microsoft.com/office/drawing/2014/main" id="{32A7293B-116F-4118-804C-EFAF58E8C1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3791F5F-22FB-468D-A6F5-A9B285D09AF6}"/>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2800" b="1" dirty="0" err="1">
              <a:latin typeface="Arial" panose="020B0604020202020204" pitchFamily="34" charset="0"/>
              <a:ea typeface="+mj-ea"/>
              <a:cs typeface="+mj-cs"/>
              <a:sym typeface="Arial" panose="020B0604020202020204" pitchFamily="34" charset="0"/>
            </a:endParaRPr>
          </a:p>
        </p:txBody>
      </p:sp>
      <p:sp>
        <p:nvSpPr>
          <p:cNvPr id="2" name="Content Placeholder 1">
            <a:extLst>
              <a:ext uri="{FF2B5EF4-FFF2-40B4-BE49-F238E27FC236}">
                <a16:creationId xmlns:a16="http://schemas.microsoft.com/office/drawing/2014/main" id="{B673336E-C373-493C-810A-19051718CA53}"/>
              </a:ext>
            </a:extLst>
          </p:cNvPr>
          <p:cNvSpPr>
            <a:spLocks noGrp="1"/>
          </p:cNvSpPr>
          <p:nvPr>
            <p:ph idx="19"/>
          </p:nvPr>
        </p:nvSpPr>
        <p:spPr>
          <a:xfrm>
            <a:off x="4772419" y="1591536"/>
            <a:ext cx="6950835" cy="4688948"/>
          </a:xfrm>
        </p:spPr>
        <p:txBody>
          <a:bodyPr/>
          <a:lstStyle/>
          <a:p>
            <a:pPr marL="0" indent="0">
              <a:buNone/>
            </a:pPr>
            <a:r>
              <a:rPr lang="en-US" b="1" dirty="0"/>
              <a:t>R package ‘NPP’: </a:t>
            </a:r>
            <a:r>
              <a:rPr lang="en-US" b="1" dirty="0" err="1"/>
              <a:t>Normalised</a:t>
            </a:r>
            <a:r>
              <a:rPr lang="en-US" b="1" dirty="0"/>
              <a:t> Power Prior Bayesian Analysis</a:t>
            </a:r>
          </a:p>
          <a:p>
            <a:pPr marL="0" indent="0">
              <a:buNone/>
            </a:pPr>
            <a:r>
              <a:rPr lang="en-GB" dirty="0"/>
              <a:t>Posterior sampling in several common distributions using the normalized power prior [10,11]. Sampling of the power parameter is achieved via Metropolis-Hastings (MCMC sampling).</a:t>
            </a:r>
            <a:endParaRPr lang="en-US" b="1" dirty="0"/>
          </a:p>
          <a:p>
            <a:pPr marL="0" indent="0">
              <a:buNone/>
            </a:pPr>
            <a:r>
              <a:rPr lang="en-US" b="1" dirty="0"/>
              <a:t>R function:</a:t>
            </a:r>
          </a:p>
          <a:p>
            <a:pPr marL="0" indent="0">
              <a:buNone/>
            </a:pPr>
            <a:r>
              <a:rPr lang="en-US" dirty="0">
                <a:solidFill>
                  <a:schemeClr val="accent1">
                    <a:lumMod val="75000"/>
                  </a:schemeClr>
                </a:solidFill>
                <a:latin typeface="Cambria" panose="02040503050406030204" pitchFamily="18" charset="0"/>
                <a:ea typeface="Cambria" panose="02040503050406030204" pitchFamily="18" charset="0"/>
              </a:rPr>
              <a:t>pp &lt;- </a:t>
            </a:r>
            <a:r>
              <a:rPr lang="en-US" dirty="0" err="1">
                <a:solidFill>
                  <a:schemeClr val="accent1">
                    <a:lumMod val="75000"/>
                  </a:schemeClr>
                </a:solidFill>
                <a:latin typeface="Cambria" panose="02040503050406030204" pitchFamily="18" charset="0"/>
                <a:ea typeface="Cambria" panose="02040503050406030204" pitchFamily="18" charset="0"/>
              </a:rPr>
              <a:t>NormalNPP_MCMC</a:t>
            </a:r>
            <a:r>
              <a:rPr lang="en-US" dirty="0">
                <a:solidFill>
                  <a:schemeClr val="accent1">
                    <a:lumMod val="75000"/>
                  </a:schemeClr>
                </a:solidFill>
                <a:latin typeface="Cambria" panose="02040503050406030204" pitchFamily="18" charset="0"/>
                <a:ea typeface="Cambria" panose="02040503050406030204" pitchFamily="18" charset="0"/>
              </a:rPr>
              <a:t>(</a:t>
            </a:r>
            <a:r>
              <a:rPr lang="en-US" dirty="0" err="1">
                <a:solidFill>
                  <a:schemeClr val="accent1">
                    <a:lumMod val="75000"/>
                  </a:schemeClr>
                </a:solidFill>
                <a:latin typeface="Cambria" panose="02040503050406030204" pitchFamily="18" charset="0"/>
                <a:ea typeface="Cambria" panose="02040503050406030204" pitchFamily="18" charset="0"/>
              </a:rPr>
              <a:t>Data.Cur</a:t>
            </a:r>
            <a:r>
              <a:rPr lang="en-US" dirty="0">
                <a:solidFill>
                  <a:schemeClr val="accent1">
                    <a:lumMod val="75000"/>
                  </a:schemeClr>
                </a:solidFill>
                <a:latin typeface="Cambria" panose="02040503050406030204" pitchFamily="18" charset="0"/>
                <a:ea typeface="Cambria" panose="02040503050406030204" pitchFamily="18" charset="0"/>
              </a:rPr>
              <a:t> = </a:t>
            </a:r>
            <a:r>
              <a:rPr lang="en-US" dirty="0" err="1">
                <a:solidFill>
                  <a:schemeClr val="accent1">
                    <a:lumMod val="75000"/>
                  </a:schemeClr>
                </a:solidFill>
                <a:latin typeface="Cambria" panose="02040503050406030204" pitchFamily="18" charset="0"/>
                <a:ea typeface="Cambria" panose="02040503050406030204" pitchFamily="18" charset="0"/>
              </a:rPr>
              <a:t>data$Y</a:t>
            </a:r>
            <a:r>
              <a:rPr lang="en-US" dirty="0">
                <a:solidFill>
                  <a:schemeClr val="accent1">
                    <a:lumMod val="75000"/>
                  </a:schemeClr>
                </a:solidFill>
                <a:latin typeface="Cambria" panose="02040503050406030204" pitchFamily="18" charset="0"/>
                <a:ea typeface="Cambria" panose="02040503050406030204" pitchFamily="18" charset="0"/>
              </a:rPr>
              <a:t>[</a:t>
            </a:r>
            <a:r>
              <a:rPr lang="en-US" dirty="0" err="1">
                <a:solidFill>
                  <a:schemeClr val="accent1">
                    <a:lumMod val="75000"/>
                  </a:schemeClr>
                </a:solidFill>
                <a:latin typeface="Cambria" panose="02040503050406030204" pitchFamily="18" charset="0"/>
                <a:ea typeface="Cambria" panose="02040503050406030204" pitchFamily="18" charset="0"/>
              </a:rPr>
              <a:t>data$trial</a:t>
            </a:r>
            <a:r>
              <a:rPr lang="en-US" dirty="0">
                <a:solidFill>
                  <a:schemeClr val="accent1">
                    <a:lumMod val="75000"/>
                  </a:schemeClr>
                </a:solidFill>
                <a:latin typeface="Cambria" panose="02040503050406030204" pitchFamily="18" charset="0"/>
                <a:ea typeface="Cambria" panose="02040503050406030204" pitchFamily="18" charset="0"/>
              </a:rPr>
              <a:t>==1 &amp; </a:t>
            </a:r>
            <a:r>
              <a:rPr lang="en-US" dirty="0" err="1">
                <a:solidFill>
                  <a:schemeClr val="accent1">
                    <a:lumMod val="75000"/>
                  </a:schemeClr>
                </a:solidFill>
                <a:latin typeface="Cambria" panose="02040503050406030204" pitchFamily="18" charset="0"/>
                <a:ea typeface="Cambria" panose="02040503050406030204" pitchFamily="18" charset="0"/>
              </a:rPr>
              <a:t>pdata$Tx</a:t>
            </a:r>
            <a:r>
              <a:rPr lang="en-US" dirty="0">
                <a:solidFill>
                  <a:schemeClr val="accent1">
                    <a:lumMod val="75000"/>
                  </a:schemeClr>
                </a:solidFill>
                <a:latin typeface="Cambria" panose="02040503050406030204" pitchFamily="18" charset="0"/>
                <a:ea typeface="Cambria" panose="02040503050406030204" pitchFamily="18" charset="0"/>
              </a:rPr>
              <a:t>==0],</a:t>
            </a:r>
          </a:p>
          <a:p>
            <a:pPr marL="0" indent="0">
              <a:buNone/>
            </a:pPr>
            <a:r>
              <a:rPr lang="en-US" dirty="0">
                <a:solidFill>
                  <a:schemeClr val="accent1">
                    <a:lumMod val="75000"/>
                  </a:schemeClr>
                </a:solidFill>
                <a:latin typeface="Cambria" panose="02040503050406030204" pitchFamily="18" charset="0"/>
                <a:ea typeface="Cambria" panose="02040503050406030204" pitchFamily="18" charset="0"/>
              </a:rPr>
              <a:t>                       	         </a:t>
            </a:r>
            <a:r>
              <a:rPr lang="en-US" dirty="0" err="1">
                <a:solidFill>
                  <a:schemeClr val="accent1">
                    <a:lumMod val="75000"/>
                  </a:schemeClr>
                </a:solidFill>
                <a:latin typeface="Cambria" panose="02040503050406030204" pitchFamily="18" charset="0"/>
                <a:ea typeface="Cambria" panose="02040503050406030204" pitchFamily="18" charset="0"/>
              </a:rPr>
              <a:t>Data.Hist</a:t>
            </a:r>
            <a:r>
              <a:rPr lang="en-US" dirty="0">
                <a:solidFill>
                  <a:schemeClr val="accent1">
                    <a:lumMod val="75000"/>
                  </a:schemeClr>
                </a:solidFill>
                <a:latin typeface="Cambria" panose="02040503050406030204" pitchFamily="18" charset="0"/>
                <a:ea typeface="Cambria" panose="02040503050406030204" pitchFamily="18" charset="0"/>
              </a:rPr>
              <a:t> = </a:t>
            </a:r>
            <a:r>
              <a:rPr lang="en-US" dirty="0" err="1">
                <a:solidFill>
                  <a:schemeClr val="accent1">
                    <a:lumMod val="75000"/>
                  </a:schemeClr>
                </a:solidFill>
                <a:latin typeface="Cambria" panose="02040503050406030204" pitchFamily="18" charset="0"/>
                <a:ea typeface="Cambria" panose="02040503050406030204" pitchFamily="18" charset="0"/>
              </a:rPr>
              <a:t>data$Y</a:t>
            </a:r>
            <a:r>
              <a:rPr lang="en-US" dirty="0">
                <a:solidFill>
                  <a:schemeClr val="accent1">
                    <a:lumMod val="75000"/>
                  </a:schemeClr>
                </a:solidFill>
                <a:latin typeface="Cambria" panose="02040503050406030204" pitchFamily="18" charset="0"/>
                <a:ea typeface="Cambria" panose="02040503050406030204" pitchFamily="18" charset="0"/>
              </a:rPr>
              <a:t>[</a:t>
            </a:r>
            <a:r>
              <a:rPr lang="en-US" dirty="0" err="1">
                <a:solidFill>
                  <a:schemeClr val="accent1">
                    <a:lumMod val="75000"/>
                  </a:schemeClr>
                </a:solidFill>
                <a:latin typeface="Cambria" panose="02040503050406030204" pitchFamily="18" charset="0"/>
                <a:ea typeface="Cambria" panose="02040503050406030204" pitchFamily="18" charset="0"/>
              </a:rPr>
              <a:t>data$trial</a:t>
            </a:r>
            <a:r>
              <a:rPr lang="en-US" dirty="0">
                <a:solidFill>
                  <a:schemeClr val="accent1">
                    <a:lumMod val="75000"/>
                  </a:schemeClr>
                </a:solidFill>
                <a:latin typeface="Cambria" panose="02040503050406030204" pitchFamily="18" charset="0"/>
                <a:ea typeface="Cambria" panose="02040503050406030204" pitchFamily="18" charset="0"/>
              </a:rPr>
              <a:t>==0], </a:t>
            </a:r>
          </a:p>
          <a:p>
            <a:pPr marL="0" indent="0">
              <a:buNone/>
            </a:pPr>
            <a:r>
              <a:rPr lang="en-US" dirty="0">
                <a:solidFill>
                  <a:schemeClr val="accent1">
                    <a:lumMod val="75000"/>
                  </a:schemeClr>
                </a:solidFill>
                <a:latin typeface="Cambria" panose="02040503050406030204" pitchFamily="18" charset="0"/>
                <a:ea typeface="Cambria" panose="02040503050406030204" pitchFamily="18" charset="0"/>
              </a:rPr>
              <a:t>                                                  </a:t>
            </a:r>
            <a:r>
              <a:rPr lang="en-US" dirty="0" err="1">
                <a:solidFill>
                  <a:schemeClr val="accent1">
                    <a:lumMod val="75000"/>
                  </a:schemeClr>
                </a:solidFill>
                <a:latin typeface="Cambria" panose="02040503050406030204" pitchFamily="18" charset="0"/>
                <a:ea typeface="Cambria" panose="02040503050406030204" pitchFamily="18" charset="0"/>
              </a:rPr>
              <a:t>nsample</a:t>
            </a:r>
            <a:r>
              <a:rPr lang="en-US" dirty="0">
                <a:solidFill>
                  <a:schemeClr val="accent1">
                    <a:lumMod val="75000"/>
                  </a:schemeClr>
                </a:solidFill>
                <a:latin typeface="Cambria" panose="02040503050406030204" pitchFamily="18" charset="0"/>
                <a:ea typeface="Cambria" panose="02040503050406030204" pitchFamily="18" charset="0"/>
              </a:rPr>
              <a:t>=5000)</a:t>
            </a:r>
          </a:p>
          <a:p>
            <a:pPr marL="0" indent="0">
              <a:buNone/>
            </a:pPr>
            <a:r>
              <a:rPr lang="en-GB" dirty="0"/>
              <a:t>We removed the first 1000 samples (‘burn-in’ of the MCMC sampling) </a:t>
            </a:r>
          </a:p>
          <a:p>
            <a:pPr marL="0" indent="0">
              <a:buNone/>
            </a:pPr>
            <a:r>
              <a:rPr lang="en-GB" dirty="0"/>
              <a:t>We then estimated the ‘posterior mean’ of the outcome across all control patients (both internal and external combined) from the remaining 4000 samples </a:t>
            </a:r>
          </a:p>
          <a:p>
            <a:pPr marL="0" indent="0">
              <a:buNone/>
            </a:pPr>
            <a:r>
              <a:rPr lang="en-GB" dirty="0"/>
              <a:t>The treatment effect can be estimated.</a:t>
            </a:r>
            <a:endParaRPr lang="en-US" dirty="0"/>
          </a:p>
          <a:p>
            <a:pPr marL="0" indent="0">
              <a:buNone/>
            </a:pPr>
            <a:endParaRPr lang="en-GB" b="1" dirty="0"/>
          </a:p>
        </p:txBody>
      </p:sp>
      <p:sp>
        <p:nvSpPr>
          <p:cNvPr id="3" name="Content Placeholder 2">
            <a:extLst>
              <a:ext uri="{FF2B5EF4-FFF2-40B4-BE49-F238E27FC236}">
                <a16:creationId xmlns:a16="http://schemas.microsoft.com/office/drawing/2014/main" id="{E216EDBC-CDC4-43B4-9865-83192489CDD7}"/>
              </a:ext>
            </a:extLst>
          </p:cNvPr>
          <p:cNvSpPr>
            <a:spLocks noGrp="1"/>
          </p:cNvSpPr>
          <p:nvPr>
            <p:ph idx="18"/>
          </p:nvPr>
        </p:nvSpPr>
        <p:spPr>
          <a:xfrm>
            <a:off x="384695" y="1591536"/>
            <a:ext cx="4290176" cy="4688947"/>
          </a:xfrm>
        </p:spPr>
        <p:txBody>
          <a:bodyPr/>
          <a:lstStyle/>
          <a:p>
            <a:pPr marL="0" indent="0">
              <a:buNone/>
            </a:pPr>
            <a:r>
              <a:rPr lang="en-US" b="1" dirty="0"/>
              <a:t>Normalized power prior method</a:t>
            </a:r>
          </a:p>
        </p:txBody>
      </p:sp>
      <p:sp>
        <p:nvSpPr>
          <p:cNvPr id="4" name="Title 3">
            <a:extLst>
              <a:ext uri="{FF2B5EF4-FFF2-40B4-BE49-F238E27FC236}">
                <a16:creationId xmlns:a16="http://schemas.microsoft.com/office/drawing/2014/main" id="{A8D24E9A-388F-4AF6-8268-F8958CBA52B4}"/>
              </a:ext>
            </a:extLst>
          </p:cNvPr>
          <p:cNvSpPr>
            <a:spLocks noGrp="1"/>
          </p:cNvSpPr>
          <p:nvPr>
            <p:ph type="title"/>
          </p:nvPr>
        </p:nvSpPr>
        <p:spPr/>
        <p:txBody>
          <a:bodyPr/>
          <a:lstStyle/>
          <a:p>
            <a:r>
              <a:rPr lang="en-US" dirty="0"/>
              <a:t>We used the normalized power prior on outcome distributions only for its simplicity of implementation</a:t>
            </a:r>
            <a:endParaRPr lang="en-GB" dirty="0"/>
          </a:p>
        </p:txBody>
      </p:sp>
      <p:sp>
        <p:nvSpPr>
          <p:cNvPr id="5" name="Footer Placeholder 4">
            <a:extLst>
              <a:ext uri="{FF2B5EF4-FFF2-40B4-BE49-F238E27FC236}">
                <a16:creationId xmlns:a16="http://schemas.microsoft.com/office/drawing/2014/main" id="{369488A8-82CB-41FA-AE3B-E43F94539AED}"/>
              </a:ext>
            </a:extLst>
          </p:cNvPr>
          <p:cNvSpPr>
            <a:spLocks noGrp="1"/>
          </p:cNvSpPr>
          <p:nvPr>
            <p:ph type="ftr" sz="quarter" idx="3"/>
          </p:nvPr>
        </p:nvSpPr>
        <p:spPr/>
        <p:txBody>
          <a:bodyPr/>
          <a:lstStyle/>
          <a:p>
            <a:endParaRPr lang="en-US" dirty="0"/>
          </a:p>
        </p:txBody>
      </p:sp>
      <p:sp>
        <p:nvSpPr>
          <p:cNvPr id="9" name="Rectangle: Rounded Corners 8">
            <a:extLst>
              <a:ext uri="{FF2B5EF4-FFF2-40B4-BE49-F238E27FC236}">
                <a16:creationId xmlns:a16="http://schemas.microsoft.com/office/drawing/2014/main" id="{88E1A648-D073-4118-B2C3-57E4C2668A1C}"/>
              </a:ext>
            </a:extLst>
          </p:cNvPr>
          <p:cNvSpPr/>
          <p:nvPr/>
        </p:nvSpPr>
        <p:spPr>
          <a:xfrm>
            <a:off x="484830" y="2062649"/>
            <a:ext cx="1864095" cy="630640"/>
          </a:xfrm>
          <a:prstGeom prst="roundRect">
            <a:avLst/>
          </a:prstGeom>
          <a:solidFill>
            <a:srgbClr val="00A3E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a:ea typeface="+mn-ea"/>
                <a:cs typeface="+mn-cs"/>
              </a:rPr>
              <a:t>External data</a:t>
            </a:r>
          </a:p>
        </p:txBody>
      </p:sp>
      <p:sp>
        <p:nvSpPr>
          <p:cNvPr id="10" name="Rectangle: Rounded Corners 9">
            <a:extLst>
              <a:ext uri="{FF2B5EF4-FFF2-40B4-BE49-F238E27FC236}">
                <a16:creationId xmlns:a16="http://schemas.microsoft.com/office/drawing/2014/main" id="{6CAE2A4D-171B-4CE9-AFF3-6812667970E7}"/>
              </a:ext>
            </a:extLst>
          </p:cNvPr>
          <p:cNvSpPr/>
          <p:nvPr/>
        </p:nvSpPr>
        <p:spPr>
          <a:xfrm>
            <a:off x="2482372" y="2062649"/>
            <a:ext cx="1864095" cy="630640"/>
          </a:xfrm>
          <a:prstGeom prst="roundRect">
            <a:avLst/>
          </a:prstGeom>
          <a:solidFill>
            <a:srgbClr val="43B02A">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a:ea typeface="+mn-ea"/>
                <a:cs typeface="+mn-cs"/>
              </a:rPr>
              <a:t>Uninformative prior distribution</a:t>
            </a:r>
          </a:p>
        </p:txBody>
      </p:sp>
      <p:cxnSp>
        <p:nvCxnSpPr>
          <p:cNvPr id="11" name="Connector: Elbow 10">
            <a:extLst>
              <a:ext uri="{FF2B5EF4-FFF2-40B4-BE49-F238E27FC236}">
                <a16:creationId xmlns:a16="http://schemas.microsoft.com/office/drawing/2014/main" id="{3E2AB0F9-0404-4EBE-9F1A-A3B25DAE8872}"/>
              </a:ext>
            </a:extLst>
          </p:cNvPr>
          <p:cNvCxnSpPr>
            <a:cxnSpLocks/>
            <a:stCxn id="9" idx="2"/>
            <a:endCxn id="12" idx="0"/>
          </p:cNvCxnSpPr>
          <p:nvPr/>
        </p:nvCxnSpPr>
        <p:spPr>
          <a:xfrm rot="16200000" flipH="1">
            <a:off x="2089505" y="2020662"/>
            <a:ext cx="656380" cy="2001634"/>
          </a:xfrm>
          <a:prstGeom prst="bentConnector3">
            <a:avLst>
              <a:gd name="adj1" fmla="val 50000"/>
            </a:avLst>
          </a:prstGeom>
          <a:ln w="57150">
            <a:solidFill>
              <a:srgbClr val="005587"/>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2C928E78-0FF1-4CA2-9802-D795BD402BD9}"/>
              </a:ext>
            </a:extLst>
          </p:cNvPr>
          <p:cNvSpPr/>
          <p:nvPr/>
        </p:nvSpPr>
        <p:spPr>
          <a:xfrm>
            <a:off x="2486464" y="3349669"/>
            <a:ext cx="1864095" cy="349976"/>
          </a:xfrm>
          <a:prstGeom prst="roundRect">
            <a:avLst/>
          </a:prstGeom>
          <a:solidFill>
            <a:srgbClr val="43B02A">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Power prior</a:t>
            </a:r>
            <a:endParaRPr kumimoji="0" lang="en-GB" sz="14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C40DF50F-0F0B-4B76-AC98-3C591A3A2927}"/>
              </a:ext>
            </a:extLst>
          </p:cNvPr>
          <p:cNvSpPr/>
          <p:nvPr/>
        </p:nvSpPr>
        <p:spPr>
          <a:xfrm>
            <a:off x="484829" y="3349669"/>
            <a:ext cx="1864095" cy="630640"/>
          </a:xfrm>
          <a:prstGeom prst="roundRect">
            <a:avLst/>
          </a:prstGeom>
          <a:solidFill>
            <a:srgbClr val="00BFB3">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a:ea typeface="+mn-ea"/>
                <a:cs typeface="+mn-cs"/>
              </a:rPr>
              <a:t>Internal data</a:t>
            </a:r>
          </a:p>
        </p:txBody>
      </p:sp>
      <p:cxnSp>
        <p:nvCxnSpPr>
          <p:cNvPr id="14" name="Connector: Elbow 13">
            <a:extLst>
              <a:ext uri="{FF2B5EF4-FFF2-40B4-BE49-F238E27FC236}">
                <a16:creationId xmlns:a16="http://schemas.microsoft.com/office/drawing/2014/main" id="{9BFE9C55-9FCA-4339-B3BC-3F96149393D9}"/>
              </a:ext>
            </a:extLst>
          </p:cNvPr>
          <p:cNvCxnSpPr>
            <a:cxnSpLocks/>
          </p:cNvCxnSpPr>
          <p:nvPr/>
        </p:nvCxnSpPr>
        <p:spPr>
          <a:xfrm rot="16200000" flipH="1">
            <a:off x="3098786" y="3019433"/>
            <a:ext cx="656380" cy="4092"/>
          </a:xfrm>
          <a:prstGeom prst="bentConnector3">
            <a:avLst>
              <a:gd name="adj1" fmla="val 50000"/>
            </a:avLst>
          </a:prstGeom>
          <a:ln w="57150">
            <a:solidFill>
              <a:srgbClr val="005587"/>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A5BA9C0D-3AC5-48A0-B9B7-A007B7822DCA}"/>
              </a:ext>
            </a:extLst>
          </p:cNvPr>
          <p:cNvCxnSpPr>
            <a:cxnSpLocks/>
            <a:stCxn id="13" idx="2"/>
            <a:endCxn id="16" idx="0"/>
          </p:cNvCxnSpPr>
          <p:nvPr/>
        </p:nvCxnSpPr>
        <p:spPr>
          <a:xfrm rot="16200000" flipH="1">
            <a:off x="1736160" y="3661026"/>
            <a:ext cx="523114" cy="1161680"/>
          </a:xfrm>
          <a:prstGeom prst="bentConnector3">
            <a:avLst>
              <a:gd name="adj1" fmla="val 50000"/>
            </a:avLst>
          </a:prstGeom>
          <a:ln w="57150">
            <a:solidFill>
              <a:srgbClr val="005587"/>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5D0D751C-207D-4A6A-928A-AF65B342AC8A}"/>
              </a:ext>
            </a:extLst>
          </p:cNvPr>
          <p:cNvSpPr/>
          <p:nvPr/>
        </p:nvSpPr>
        <p:spPr>
          <a:xfrm>
            <a:off x="1646509" y="4503423"/>
            <a:ext cx="1864095" cy="630640"/>
          </a:xfrm>
          <a:prstGeom prst="roundRect">
            <a:avLst/>
          </a:prstGeom>
          <a:solidFill>
            <a:srgbClr val="43B02A">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a:ea typeface="+mn-ea"/>
                <a:cs typeface="+mn-cs"/>
              </a:rPr>
              <a:t>Posterior distribution</a:t>
            </a:r>
          </a:p>
        </p:txBody>
      </p:sp>
      <p:cxnSp>
        <p:nvCxnSpPr>
          <p:cNvPr id="17" name="Connector: Elbow 16">
            <a:extLst>
              <a:ext uri="{FF2B5EF4-FFF2-40B4-BE49-F238E27FC236}">
                <a16:creationId xmlns:a16="http://schemas.microsoft.com/office/drawing/2014/main" id="{198BD35E-2C33-4CB1-B71E-75D63FC44A83}"/>
              </a:ext>
            </a:extLst>
          </p:cNvPr>
          <p:cNvCxnSpPr>
            <a:cxnSpLocks/>
            <a:stCxn id="12" idx="2"/>
            <a:endCxn id="16" idx="0"/>
          </p:cNvCxnSpPr>
          <p:nvPr/>
        </p:nvCxnSpPr>
        <p:spPr>
          <a:xfrm rot="5400000">
            <a:off x="2596646" y="3681557"/>
            <a:ext cx="803778" cy="839955"/>
          </a:xfrm>
          <a:prstGeom prst="bentConnector3">
            <a:avLst>
              <a:gd name="adj1" fmla="val 50000"/>
            </a:avLst>
          </a:prstGeom>
          <a:ln w="57150">
            <a:solidFill>
              <a:srgbClr val="005587"/>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AEDB9686-E4D0-40A6-8A20-2204F86529A2}"/>
              </a:ext>
            </a:extLst>
          </p:cNvPr>
          <p:cNvSpPr/>
          <p:nvPr/>
        </p:nvSpPr>
        <p:spPr>
          <a:xfrm>
            <a:off x="2482372" y="3777395"/>
            <a:ext cx="1864095" cy="27222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N</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ormalizing constant</a:t>
            </a:r>
            <a:endParaRPr kumimoji="0" lang="en-GB" sz="14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37" name="Straight Connector 36">
            <a:extLst>
              <a:ext uri="{FF2B5EF4-FFF2-40B4-BE49-F238E27FC236}">
                <a16:creationId xmlns:a16="http://schemas.microsoft.com/office/drawing/2014/main" id="{A23406E9-ABEE-4A70-8019-1314564B5D35}"/>
              </a:ext>
            </a:extLst>
          </p:cNvPr>
          <p:cNvCxnSpPr>
            <a:cxnSpLocks/>
          </p:cNvCxnSpPr>
          <p:nvPr/>
        </p:nvCxnSpPr>
        <p:spPr>
          <a:xfrm>
            <a:off x="2417389" y="3731174"/>
            <a:ext cx="20179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69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EF08439-A9F8-4C72-AE7F-7028380D3F81}"/>
              </a:ext>
            </a:extLst>
          </p:cNvPr>
          <p:cNvGraphicFramePr>
            <a:graphicFrameLocks noChangeAspect="1"/>
          </p:cNvGraphicFramePr>
          <p:nvPr>
            <p:custDataLst>
              <p:tags r:id="rId2"/>
            </p:custDataLst>
            <p:extLst>
              <p:ext uri="{D42A27DB-BD31-4B8C-83A1-F6EECF244321}">
                <p14:modId xmlns:p14="http://schemas.microsoft.com/office/powerpoint/2010/main" val="3051424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231" imgH="232" progId="TCLayout.ActiveDocument.1">
                  <p:embed/>
                </p:oleObj>
              </mc:Choice>
              <mc:Fallback>
                <p:oleObj name="think-cell Slide" r:id="rId5" imgW="231" imgH="232" progId="TCLayout.ActiveDocument.1">
                  <p:embed/>
                  <p:pic>
                    <p:nvPicPr>
                      <p:cNvPr id="6" name="Object 5" hidden="1">
                        <a:extLst>
                          <a:ext uri="{FF2B5EF4-FFF2-40B4-BE49-F238E27FC236}">
                            <a16:creationId xmlns:a16="http://schemas.microsoft.com/office/drawing/2014/main" id="{AEF08439-A9F8-4C72-AE7F-7028380D3F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CB17FA3-C5FC-4796-A4C2-290921477492}"/>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2800" b="1" dirty="0" err="1">
              <a:latin typeface="Arial" panose="020B0604020202020204" pitchFamily="34" charset="0"/>
              <a:ea typeface="+mj-ea"/>
              <a:cs typeface="+mj-cs"/>
              <a:sym typeface="Arial" panose="020B060402020202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BC7D6AAF-A209-4320-9D9C-64B6A0930837}"/>
                  </a:ext>
                </a:extLst>
              </p:cNvPr>
              <p:cNvSpPr>
                <a:spLocks noGrp="1"/>
              </p:cNvSpPr>
              <p:nvPr>
                <p:ph idx="17"/>
              </p:nvPr>
            </p:nvSpPr>
            <p:spPr>
              <a:xfrm>
                <a:off x="384694" y="1484162"/>
                <a:ext cx="11338560" cy="4796321"/>
              </a:xfrm>
            </p:spPr>
            <p:txBody>
              <a:bodyPr/>
              <a:lstStyle/>
              <a:p>
                <a:pPr marL="342900" indent="-342900">
                  <a:spcAft>
                    <a:spcPts val="1200"/>
                  </a:spcAft>
                  <a:buAutoNum type="arabicPeriod"/>
                </a:pPr>
                <a:r>
                  <a:rPr lang="en-US" sz="1800" dirty="0"/>
                  <a:t>Adjust for confounding due to selection bias in measured confounders by estimating the probability of </a:t>
                </a:r>
                <a:r>
                  <a:rPr lang="en-US" sz="1800" b="1" dirty="0"/>
                  <a:t>inclusion in the trial vs inclusion in the external data</a:t>
                </a:r>
                <a:r>
                  <a:rPr lang="en-US" sz="1800" dirty="0"/>
                  <a:t> via IPW </a:t>
                </a:r>
                <a:r>
                  <a:rPr lang="en-US" sz="1800" b="1" dirty="0"/>
                  <a:t>using all available data</a:t>
                </a:r>
                <a:r>
                  <a:rPr lang="en-US" sz="1800" dirty="0"/>
                  <a:t>. </a:t>
                </a:r>
                <a14:m>
                  <m:oMath xmlns:m="http://schemas.openxmlformats.org/officeDocument/2006/math">
                    <m:r>
                      <a:rPr lang="en-US" sz="2000" b="1" i="1" smtClean="0">
                        <a:latin typeface="Cambria Math" panose="02040503050406030204" pitchFamily="18" charset="0"/>
                      </a:rPr>
                      <m:t>𝒁</m:t>
                    </m:r>
                  </m:oMath>
                </a14:m>
                <a:r>
                  <a:rPr lang="en-US" sz="1800" dirty="0"/>
                  <a:t> is a vector of measured confounders. </a:t>
                </a: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𝑍</m:t>
                          </m:r>
                        </m:sub>
                      </m:sSub>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𝑇𝑟𝑖𝑎𝑙</m:t>
                          </m:r>
                          <m:r>
                            <a:rPr lang="en-US" sz="2800" b="0" i="1" smtClean="0">
                              <a:latin typeface="Cambria Math" panose="02040503050406030204" pitchFamily="18" charset="0"/>
                            </a:rPr>
                            <m:t>=1</m:t>
                          </m:r>
                        </m:e>
                        <m:e>
                          <m:r>
                            <a:rPr lang="en-US" sz="2800" b="1" i="1" smtClean="0">
                              <a:latin typeface="Cambria Math" panose="02040503050406030204" pitchFamily="18" charset="0"/>
                            </a:rPr>
                            <m:t>𝒁</m:t>
                          </m:r>
                          <m:r>
                            <a:rPr lang="en-US" sz="2800" b="1" i="1" smtClean="0">
                              <a:latin typeface="Cambria Math" panose="02040503050406030204" pitchFamily="18" charset="0"/>
                            </a:rPr>
                            <m:t>=</m:t>
                          </m:r>
                          <m:r>
                            <a:rPr lang="en-US" sz="2800" b="1" i="1" smtClean="0">
                              <a:latin typeface="Cambria Math" panose="02040503050406030204" pitchFamily="18" charset="0"/>
                            </a:rPr>
                            <m:t>𝒛</m:t>
                          </m:r>
                        </m:e>
                      </m:d>
                      <m:r>
                        <a:rPr lang="en-US" sz="2800" b="0" i="1" smtClean="0">
                          <a:latin typeface="Cambria Math" panose="02040503050406030204" pitchFamily="18" charset="0"/>
                        </a:rPr>
                        <m:t>=</m:t>
                      </m:r>
                      <m:r>
                        <a:rPr lang="en-US" sz="2800" b="0" i="1" smtClean="0">
                          <a:latin typeface="Cambria Math" panose="02040503050406030204" pitchFamily="18" charset="0"/>
                        </a:rPr>
                        <m:t>𝑙𝑜𝑔𝑖𝑡</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l-GR" sz="2800" b="0" i="1" smtClean="0">
                              <a:latin typeface="Cambria Math" panose="02040503050406030204" pitchFamily="18" charset="0"/>
                            </a:rPr>
                            <m:t>𝛽</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r>
                        <a:rPr lang="en-US" sz="2800" b="1" i="1" smtClean="0">
                          <a:latin typeface="Cambria Math" panose="02040503050406030204" pitchFamily="18" charset="0"/>
                        </a:rPr>
                        <m:t>𝒁</m:t>
                      </m:r>
                      <m:sSub>
                        <m:sSubPr>
                          <m:ctrlPr>
                            <a:rPr lang="en-US" sz="2800" b="0" i="1" smtClean="0">
                              <a:latin typeface="Cambria Math" panose="02040503050406030204" pitchFamily="18" charset="0"/>
                            </a:rPr>
                          </m:ctrlPr>
                        </m:sSubPr>
                        <m:e>
                          <m:r>
                            <a:rPr lang="el-GR" sz="2800" i="1">
                              <a:latin typeface="Cambria Math" panose="02040503050406030204" pitchFamily="18" charset="0"/>
                            </a:rPr>
                            <m:t>𝛽</m:t>
                          </m:r>
                        </m:e>
                        <m:sub>
                          <m:r>
                            <a:rPr lang="en-US" sz="2800" b="0" i="1" smtClean="0">
                              <a:latin typeface="Cambria Math" panose="02040503050406030204" pitchFamily="18" charset="0"/>
                            </a:rPr>
                            <m:t>𝑍</m:t>
                          </m:r>
                        </m:sub>
                      </m:sSub>
                      <m:r>
                        <a:rPr lang="en-US" sz="2800" b="0" i="1" smtClean="0">
                          <a:latin typeface="Cambria Math" panose="02040503050406030204" pitchFamily="18" charset="0"/>
                        </a:rPr>
                        <m:t>)</m:t>
                      </m:r>
                    </m:oMath>
                  </m:oMathPara>
                </a14:m>
                <a:endParaRPr lang="en-US" dirty="0"/>
              </a:p>
              <a:p>
                <a:pPr marL="0" indent="0">
                  <a:buNone/>
                </a:pPr>
                <a:endParaRPr lang="en-US" sz="600" dirty="0"/>
              </a:p>
              <a:p>
                <a:pPr marL="342900" indent="-342900">
                  <a:buFont typeface="+mj-lt"/>
                  <a:buAutoNum type="arabicPeriod" startAt="2"/>
                </a:pPr>
                <a:r>
                  <a:rPr lang="en-US" sz="1800" dirty="0"/>
                  <a:t>Using the PS, </a:t>
                </a:r>
                <a:r>
                  <a:rPr lang="en-US" sz="1800" b="1" dirty="0"/>
                  <a:t>weight the internal and external control outcomes </a:t>
                </a:r>
                <a:r>
                  <a:rPr lang="en-US" sz="1800" dirty="0"/>
                  <a:t>by the appropriate</a:t>
                </a:r>
                <a:r>
                  <a:rPr lang="en-US" sz="1800" b="1" dirty="0"/>
                  <a:t> stabilized weight to reduce the impact of extreme values</a:t>
                </a:r>
                <a:r>
                  <a:rPr lang="en-US" sz="1800" dirty="0"/>
                  <a:t>. Weights are stabilized by multiplying them by the marginal probability of being in the trial, </a:t>
                </a:r>
                <a14:m>
                  <m:oMath xmlns:m="http://schemas.openxmlformats.org/officeDocument/2006/math">
                    <m:r>
                      <a:rPr lang="en-US" sz="1800" i="1">
                        <a:latin typeface="Cambria Math" panose="02040503050406030204" pitchFamily="18" charset="0"/>
                      </a:rPr>
                      <m:t>𝑃</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𝑇𝑟𝑖𝑎𝑙</m:t>
                        </m:r>
                        <m:r>
                          <a:rPr lang="en-US" sz="1800" b="0" i="1" smtClean="0">
                            <a:latin typeface="Cambria Math" panose="02040503050406030204" pitchFamily="18" charset="0"/>
                          </a:rPr>
                          <m:t>=1</m:t>
                        </m:r>
                      </m:e>
                    </m:d>
                  </m:oMath>
                </a14:m>
                <a:r>
                  <a:rPr lang="en-US" sz="1800" dirty="0"/>
                  <a:t>,  </a:t>
                </a:r>
                <a:endParaRPr lang="en-US" dirty="0"/>
              </a:p>
              <a:p>
                <a:pPr marL="0" indent="0">
                  <a:buNone/>
                </a:pPr>
                <a:r>
                  <a:rPr lang="en-US" b="1" dirty="0"/>
                  <a:t>	</a:t>
                </a:r>
                <a:r>
                  <a:rPr lang="en-US" sz="2800" dirty="0">
                    <a:latin typeface="Cambria Math" panose="02040503050406030204" pitchFamily="18" charset="0"/>
                    <a:ea typeface="Cambria Math" panose="02040503050406030204" pitchFamily="18" charset="0"/>
                  </a:rPr>
                  <a:t>External: </a:t>
                </a:r>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𝑤</m:t>
                        </m:r>
                      </m:e>
                      <m:sub>
                        <m:r>
                          <a:rPr lang="en-US" sz="2800" b="0" i="1" smtClean="0">
                            <a:latin typeface="Cambria Math" panose="02040503050406030204" pitchFamily="18" charset="0"/>
                            <a:ea typeface="Cambria Math" panose="02040503050406030204" pitchFamily="18" charset="0"/>
                          </a:rPr>
                          <m:t>𝑍</m:t>
                        </m:r>
                      </m:sub>
                    </m:sSub>
                    <m:r>
                      <a:rPr lang="en-US" sz="2800" b="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ea typeface="Cambria Math" panose="02040503050406030204" pitchFamily="18" charset="0"/>
                          </a:rPr>
                          <m:t>𝑃</m:t>
                        </m:r>
                        <m:d>
                          <m:dPr>
                            <m:ctrlPr>
                              <a:rPr lang="en-US" sz="280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𝑇𝑟𝑖𝑎𝑙</m:t>
                            </m:r>
                            <m:r>
                              <a:rPr lang="en-US" sz="2800" b="0" i="1" smtClean="0">
                                <a:latin typeface="Cambria Math" panose="02040503050406030204" pitchFamily="18" charset="0"/>
                                <a:ea typeface="Cambria Math" panose="02040503050406030204" pitchFamily="18" charset="0"/>
                              </a:rPr>
                              <m:t> = 1</m:t>
                            </m:r>
                          </m:e>
                        </m:d>
                      </m:num>
                      <m:den>
                        <m:r>
                          <a:rPr lang="en-US" sz="2800" b="0" i="1">
                            <a:latin typeface="Cambria Math" panose="02040503050406030204" pitchFamily="18" charset="0"/>
                            <a:ea typeface="Cambria Math" panose="02040503050406030204" pitchFamily="18" charset="0"/>
                          </a:rPr>
                          <m:t>1−</m:t>
                        </m:r>
                        <m:r>
                          <a:rPr lang="en-US" sz="2800" b="0" i="1">
                            <a:latin typeface="Cambria Math" panose="02040503050406030204" pitchFamily="18" charset="0"/>
                            <a:ea typeface="Cambria Math" panose="02040503050406030204" pitchFamily="18" charset="0"/>
                          </a:rPr>
                          <m:t>𝑃</m:t>
                        </m:r>
                        <m:sSub>
                          <m:sSubPr>
                            <m:ctrlPr>
                              <a:rPr lang="en-US" sz="2800" b="0" i="1" smtClean="0">
                                <a:latin typeface="Cambria Math" panose="02040503050406030204" pitchFamily="18" charset="0"/>
                                <a:ea typeface="Cambria Math" panose="02040503050406030204" pitchFamily="18" charset="0"/>
                              </a:rPr>
                            </m:ctrlPr>
                          </m:sSubPr>
                          <m:e>
                            <m:r>
                              <a:rPr lang="en-US" sz="2800" b="0" i="1">
                                <a:latin typeface="Cambria Math" panose="02040503050406030204" pitchFamily="18" charset="0"/>
                                <a:ea typeface="Cambria Math" panose="02040503050406030204" pitchFamily="18" charset="0"/>
                              </a:rPr>
                              <m:t>𝑆</m:t>
                            </m:r>
                          </m:e>
                          <m:sub>
                            <m:r>
                              <a:rPr lang="en-US" sz="2800" b="0" i="1" smtClean="0">
                                <a:latin typeface="Cambria Math" panose="02040503050406030204" pitchFamily="18" charset="0"/>
                                <a:ea typeface="Cambria Math" panose="02040503050406030204" pitchFamily="18" charset="0"/>
                              </a:rPr>
                              <m:t>𝑍</m:t>
                            </m:r>
                          </m:sub>
                        </m:sSub>
                      </m:den>
                    </m:f>
                  </m:oMath>
                </a14:m>
                <a:r>
                  <a:rPr lang="en-US" sz="2800" b="1" dirty="0">
                    <a:latin typeface="Cambria Math" panose="02040503050406030204" pitchFamily="18" charset="0"/>
                    <a:ea typeface="Cambria Math" panose="02040503050406030204" pitchFamily="18" charset="0"/>
                  </a:rPr>
                  <a:t>	</a:t>
                </a:r>
                <a:r>
                  <a:rPr lang="en-US" sz="2800" dirty="0">
                    <a:latin typeface="Cambria Math" panose="02040503050406030204" pitchFamily="18" charset="0"/>
                    <a:ea typeface="Cambria Math" panose="02040503050406030204" pitchFamily="18" charset="0"/>
                  </a:rPr>
                  <a:t>Internal: </a:t>
                </a:r>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𝑤</m:t>
                        </m:r>
                      </m:e>
                      <m:sub>
                        <m:r>
                          <a:rPr lang="en-US" sz="2800" b="0" i="1" smtClean="0">
                            <a:latin typeface="Cambria Math" panose="02040503050406030204" pitchFamily="18" charset="0"/>
                            <a:ea typeface="Cambria Math" panose="02040503050406030204" pitchFamily="18" charset="0"/>
                          </a:rPr>
                          <m:t>𝑍</m:t>
                        </m:r>
                      </m:sub>
                    </m:sSub>
                    <m:r>
                      <a:rPr lang="en-US" sz="2800" i="1">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𝑃</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𝑇𝑟𝑖𝑎𝑙</m:t>
                            </m:r>
                            <m:r>
                              <a:rPr lang="en-US" sz="2800" i="1">
                                <a:latin typeface="Cambria Math" panose="02040503050406030204" pitchFamily="18" charset="0"/>
                                <a:ea typeface="Cambria Math" panose="02040503050406030204" pitchFamily="18" charset="0"/>
                              </a:rPr>
                              <m:t> = 1</m:t>
                            </m:r>
                          </m:e>
                        </m:d>
                      </m:num>
                      <m:den>
                        <m:r>
                          <a:rPr lang="en-US" sz="2800" i="1">
                            <a:latin typeface="Cambria Math" panose="02040503050406030204" pitchFamily="18" charset="0"/>
                            <a:ea typeface="Cambria Math" panose="02040503050406030204" pitchFamily="18" charset="0"/>
                          </a:rPr>
                          <m:t>𝑃</m:t>
                        </m:r>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𝑆</m:t>
                            </m:r>
                          </m:e>
                          <m:sub>
                            <m:r>
                              <a:rPr lang="en-US" sz="2800" b="0" i="1" smtClean="0">
                                <a:latin typeface="Cambria Math" panose="02040503050406030204" pitchFamily="18" charset="0"/>
                                <a:ea typeface="Cambria Math" panose="02040503050406030204" pitchFamily="18" charset="0"/>
                              </a:rPr>
                              <m:t>𝑍</m:t>
                            </m:r>
                          </m:sub>
                        </m:sSub>
                      </m:den>
                    </m:f>
                  </m:oMath>
                </a14:m>
                <a:endParaRPr lang="en-US" sz="2000" b="1" i="1" dirty="0">
                  <a:latin typeface="Cambria Math" panose="02040503050406030204" pitchFamily="18" charset="0"/>
                  <a:ea typeface="Cambria Math" panose="02040503050406030204" pitchFamily="18" charset="0"/>
                </a:endParaRPr>
              </a:p>
              <a:p>
                <a:pPr marL="0" indent="0">
                  <a:buNone/>
                </a:pPr>
                <a:endParaRPr lang="en-US" sz="700" dirty="0"/>
              </a:p>
              <a:p>
                <a:pPr marL="342900" indent="-342900">
                  <a:buFont typeface="+mj-lt"/>
                  <a:buAutoNum type="arabicPeriod" startAt="3"/>
                </a:pPr>
                <a:r>
                  <a:rPr lang="en-US" sz="1800" dirty="0"/>
                  <a:t>Combine control outcomes while discounting external data via normalized power prior (R package NPP) based on remaining confounding not captured in measured confounders, i.e. captured as differences in the outcome distributions</a:t>
                </a:r>
                <a:endParaRPr lang="en-GB" sz="1800" dirty="0"/>
              </a:p>
            </p:txBody>
          </p:sp>
        </mc:Choice>
        <mc:Fallback xmlns="">
          <p:sp>
            <p:nvSpPr>
              <p:cNvPr id="9" name="Content Placeholder 8">
                <a:extLst>
                  <a:ext uri="{FF2B5EF4-FFF2-40B4-BE49-F238E27FC236}">
                    <a16:creationId xmlns:a16="http://schemas.microsoft.com/office/drawing/2014/main" id="{BC7D6AAF-A209-4320-9D9C-64B6A0930837}"/>
                  </a:ext>
                </a:extLst>
              </p:cNvPr>
              <p:cNvSpPr>
                <a:spLocks noGrp="1" noRot="1" noChangeAspect="1" noMove="1" noResize="1" noEditPoints="1" noAdjustHandles="1" noChangeArrowheads="1" noChangeShapeType="1" noTextEdit="1"/>
              </p:cNvSpPr>
              <p:nvPr>
                <p:ph idx="17"/>
              </p:nvPr>
            </p:nvSpPr>
            <p:spPr>
              <a:xfrm>
                <a:off x="384694" y="1484162"/>
                <a:ext cx="11338560" cy="4796321"/>
              </a:xfrm>
              <a:blipFill>
                <a:blip r:embed="rId7"/>
                <a:stretch>
                  <a:fillRect l="-323" t="-635" r="-699"/>
                </a:stretch>
              </a:blipFill>
            </p:spPr>
            <p:txBody>
              <a:bodyPr/>
              <a:lstStyle/>
              <a:p>
                <a:r>
                  <a:rPr lang="en-GB">
                    <a:noFill/>
                  </a:rPr>
                  <a:t> </a:t>
                </a:r>
              </a:p>
            </p:txBody>
          </p:sp>
        </mc:Fallback>
      </mc:AlternateContent>
      <p:sp>
        <p:nvSpPr>
          <p:cNvPr id="8" name="Text Placeholder 7">
            <a:extLst>
              <a:ext uri="{FF2B5EF4-FFF2-40B4-BE49-F238E27FC236}">
                <a16:creationId xmlns:a16="http://schemas.microsoft.com/office/drawing/2014/main" id="{A2D4ACF7-7209-4612-919A-F0AE264B0731}"/>
              </a:ext>
            </a:extLst>
          </p:cNvPr>
          <p:cNvSpPr>
            <a:spLocks noGrp="1"/>
          </p:cNvSpPr>
          <p:nvPr>
            <p:ph type="body" sz="quarter" idx="16"/>
          </p:nvPr>
        </p:nvSpPr>
        <p:spPr/>
        <p:txBody>
          <a:bodyPr/>
          <a:lstStyle/>
          <a:p>
            <a:r>
              <a:rPr lang="en-US" dirty="0"/>
              <a:t>We propose:</a:t>
            </a:r>
            <a:endParaRPr lang="en-GB" dirty="0"/>
          </a:p>
        </p:txBody>
      </p:sp>
      <p:sp>
        <p:nvSpPr>
          <p:cNvPr id="3" name="Title 2">
            <a:extLst>
              <a:ext uri="{FF2B5EF4-FFF2-40B4-BE49-F238E27FC236}">
                <a16:creationId xmlns:a16="http://schemas.microsoft.com/office/drawing/2014/main" id="{06B13A0B-8412-4874-9A4E-933318B513EF}"/>
              </a:ext>
            </a:extLst>
          </p:cNvPr>
          <p:cNvSpPr>
            <a:spLocks noGrp="1"/>
          </p:cNvSpPr>
          <p:nvPr>
            <p:ph type="title"/>
          </p:nvPr>
        </p:nvSpPr>
        <p:spPr/>
        <p:txBody>
          <a:bodyPr/>
          <a:lstStyle/>
          <a:p>
            <a:r>
              <a:rPr lang="en-US" dirty="0"/>
              <a:t>Can propensity score methods be effectively combined with Bayesian dynamic borrowing methods to reduce bias?</a:t>
            </a:r>
            <a:endParaRPr lang="en-GB" dirty="0"/>
          </a:p>
        </p:txBody>
      </p:sp>
      <p:sp>
        <p:nvSpPr>
          <p:cNvPr id="4" name="Footer Placeholder 3">
            <a:extLst>
              <a:ext uri="{FF2B5EF4-FFF2-40B4-BE49-F238E27FC236}">
                <a16:creationId xmlns:a16="http://schemas.microsoft.com/office/drawing/2014/main" id="{F6FAD670-EF77-4AA8-AA48-4902E0EFF69B}"/>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46242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9BC1ED7-AE8C-4232-A62D-F5FEBAE19B51}"/>
              </a:ext>
            </a:extLst>
          </p:cNvPr>
          <p:cNvGraphicFramePr>
            <a:graphicFrameLocks noChangeAspect="1"/>
          </p:cNvGraphicFramePr>
          <p:nvPr>
            <p:custDataLst>
              <p:tags r:id="rId2"/>
            </p:custDataLst>
            <p:extLst>
              <p:ext uri="{D42A27DB-BD31-4B8C-83A1-F6EECF244321}">
                <p14:modId xmlns:p14="http://schemas.microsoft.com/office/powerpoint/2010/main" val="1173054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231" imgH="232" progId="TCLayout.ActiveDocument.1">
                  <p:embed/>
                </p:oleObj>
              </mc:Choice>
              <mc:Fallback>
                <p:oleObj name="think-cell Slide" r:id="rId5" imgW="231" imgH="232" progId="TCLayout.ActiveDocument.1">
                  <p:embed/>
                  <p:pic>
                    <p:nvPicPr>
                      <p:cNvPr id="7" name="Object 6" hidden="1">
                        <a:extLst>
                          <a:ext uri="{FF2B5EF4-FFF2-40B4-BE49-F238E27FC236}">
                            <a16:creationId xmlns:a16="http://schemas.microsoft.com/office/drawing/2014/main" id="{A9BC1ED7-AE8C-4232-A62D-F5FEBAE19B5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3A5E342-D913-4C4B-B87D-7343686882D2}"/>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2800" b="1" dirty="0" err="1">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id="{779C842E-F143-4FCA-A682-6647F51BFE19}"/>
              </a:ext>
            </a:extLst>
          </p:cNvPr>
          <p:cNvSpPr>
            <a:spLocks noGrp="1"/>
          </p:cNvSpPr>
          <p:nvPr>
            <p:ph type="title"/>
          </p:nvPr>
        </p:nvSpPr>
        <p:spPr>
          <a:xfrm>
            <a:off x="384694" y="294468"/>
            <a:ext cx="11338560" cy="768263"/>
          </a:xfrm>
        </p:spPr>
        <p:txBody>
          <a:bodyPr/>
          <a:lstStyle/>
          <a:p>
            <a:r>
              <a:rPr lang="en-US" dirty="0"/>
              <a:t>A note about the probability of being treated vs the probability of being in the trial</a:t>
            </a:r>
            <a:endParaRPr lang="en-GB" dirty="0"/>
          </a:p>
        </p:txBody>
      </p:sp>
      <p:sp>
        <p:nvSpPr>
          <p:cNvPr id="4" name="Footer Placeholder 3">
            <a:extLst>
              <a:ext uri="{FF2B5EF4-FFF2-40B4-BE49-F238E27FC236}">
                <a16:creationId xmlns:a16="http://schemas.microsoft.com/office/drawing/2014/main" id="{2A4F5ECB-6BB5-4412-8539-06CAABB6F9C3}"/>
              </a:ext>
            </a:extLst>
          </p:cNvPr>
          <p:cNvSpPr>
            <a:spLocks noGrp="1"/>
          </p:cNvSpPr>
          <p:nvPr>
            <p:ph type="ftr" sz="quarter" idx="3"/>
          </p:nvPr>
        </p:nvSpPr>
        <p:spPr/>
        <p:txBody>
          <a:bodyPr/>
          <a:lstStyle/>
          <a:p>
            <a:endParaRPr lang="en-US" dirty="0"/>
          </a:p>
        </p:txBody>
      </p:sp>
      <p:sp>
        <p:nvSpPr>
          <p:cNvPr id="8" name="Oval 7">
            <a:extLst>
              <a:ext uri="{FF2B5EF4-FFF2-40B4-BE49-F238E27FC236}">
                <a16:creationId xmlns:a16="http://schemas.microsoft.com/office/drawing/2014/main" id="{293CDEB5-B2DD-4DB6-99EC-1600C43F98E2}"/>
              </a:ext>
            </a:extLst>
          </p:cNvPr>
          <p:cNvSpPr/>
          <p:nvPr/>
        </p:nvSpPr>
        <p:spPr>
          <a:xfrm>
            <a:off x="6765403" y="1918378"/>
            <a:ext cx="1800000" cy="1800000"/>
          </a:xfrm>
          <a:prstGeom prst="ellipse">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9" name="Oval 8">
            <a:extLst>
              <a:ext uri="{FF2B5EF4-FFF2-40B4-BE49-F238E27FC236}">
                <a16:creationId xmlns:a16="http://schemas.microsoft.com/office/drawing/2014/main" id="{2240EBE6-1303-482C-BE5F-DAA554B6A293}"/>
              </a:ext>
            </a:extLst>
          </p:cNvPr>
          <p:cNvSpPr/>
          <p:nvPr/>
        </p:nvSpPr>
        <p:spPr>
          <a:xfrm>
            <a:off x="8740407" y="1605759"/>
            <a:ext cx="1800000" cy="1800000"/>
          </a:xfrm>
          <a:prstGeom prst="ellipse">
            <a:avLst/>
          </a:prstGeom>
          <a:solidFill>
            <a:srgbClr val="BF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0" name="Oval 9">
            <a:extLst>
              <a:ext uri="{FF2B5EF4-FFF2-40B4-BE49-F238E27FC236}">
                <a16:creationId xmlns:a16="http://schemas.microsoft.com/office/drawing/2014/main" id="{C7D18901-C795-41B4-BCB2-3406C7C3C8EA}"/>
              </a:ext>
            </a:extLst>
          </p:cNvPr>
          <p:cNvSpPr/>
          <p:nvPr/>
        </p:nvSpPr>
        <p:spPr>
          <a:xfrm>
            <a:off x="7968226" y="3452240"/>
            <a:ext cx="1800000" cy="1800000"/>
          </a:xfrm>
          <a:prstGeom prst="ellipse">
            <a:avLst/>
          </a:prstGeom>
          <a:solidFill>
            <a:srgbClr val="FB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1" name="TextBox 10">
            <a:extLst>
              <a:ext uri="{FF2B5EF4-FFF2-40B4-BE49-F238E27FC236}">
                <a16:creationId xmlns:a16="http://schemas.microsoft.com/office/drawing/2014/main" id="{AB3FC890-7EF9-4082-8D11-342675633AC4}"/>
              </a:ext>
            </a:extLst>
          </p:cNvPr>
          <p:cNvSpPr txBox="1"/>
          <p:nvPr/>
        </p:nvSpPr>
        <p:spPr>
          <a:xfrm>
            <a:off x="6882580" y="2347626"/>
            <a:ext cx="1576691" cy="1081374"/>
          </a:xfrm>
          <a:prstGeom prst="rect">
            <a:avLst/>
          </a:prstGeom>
          <a:ln>
            <a:noFill/>
          </a:ln>
        </p:spPr>
        <p:txBody>
          <a:bodyPr vert="horz" wrap="square" lIns="36000" tIns="0" rIns="36000" bIns="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b="1" dirty="0">
                <a:solidFill>
                  <a:srgbClr val="002060"/>
                </a:solidFill>
                <a:latin typeface="Arial" panose="020B0604020202020204" pitchFamily="34" charset="0"/>
                <a:cs typeface="Arial" panose="020B0604020202020204" pitchFamily="34" charset="0"/>
              </a:rPr>
              <a:t>Trial/Treated</a:t>
            </a:r>
          </a:p>
          <a:p>
            <a:pPr marL="0" marR="0" lvl="0" indent="0" algn="ctr" defTabSz="914400" rtl="0" eaLnBrk="1" fontAlgn="base" latinLnBrk="0" hangingPunct="1">
              <a:lnSpc>
                <a:spcPct val="100000"/>
              </a:lnSpc>
              <a:spcBef>
                <a:spcPts val="0"/>
              </a:spcBef>
              <a:spcAft>
                <a:spcPct val="0"/>
              </a:spcAft>
              <a:buClrTx/>
              <a:buSzTx/>
              <a:buFontTx/>
              <a:buNone/>
              <a:tabLst/>
              <a:defRPr/>
            </a:pPr>
            <a:endParaRPr lang="en-US" sz="1400" b="1"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lang="en-US" sz="1400" b="1" dirty="0">
                <a:solidFill>
                  <a:srgbClr val="002060"/>
                </a:solidFill>
                <a:latin typeface="Arial" panose="020B0604020202020204" pitchFamily="34" charset="0"/>
                <a:cs typeface="Arial" panose="020B0604020202020204" pitchFamily="34" charset="0"/>
              </a:rPr>
              <a:t>P(Trial=1 &amp; Tx=1)</a:t>
            </a:r>
          </a:p>
          <a:p>
            <a:pPr marL="0" marR="0" lvl="0" indent="0" algn="ctr" defTabSz="914400" rtl="0" eaLnBrk="1" fontAlgn="base" latinLnBrk="0" hangingPunct="1">
              <a:lnSpc>
                <a:spcPct val="100000"/>
              </a:lnSpc>
              <a:spcBef>
                <a:spcPts val="0"/>
              </a:spcBef>
              <a:spcAft>
                <a:spcPct val="0"/>
              </a:spcAft>
              <a:buClrTx/>
              <a:buSzTx/>
              <a:buFontTx/>
              <a:buNone/>
              <a:tabLst/>
              <a:defRPr/>
            </a:pPr>
            <a:endParaRPr lang="en-US" sz="1400" b="1" dirty="0">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93BBBC1-84EA-4A30-A0ED-7C0B172D40CE}"/>
              </a:ext>
            </a:extLst>
          </p:cNvPr>
          <p:cNvSpPr txBox="1"/>
          <p:nvPr/>
        </p:nvSpPr>
        <p:spPr>
          <a:xfrm>
            <a:off x="8868226" y="2022234"/>
            <a:ext cx="1576691" cy="1081374"/>
          </a:xfrm>
          <a:prstGeom prst="rect">
            <a:avLst/>
          </a:prstGeom>
          <a:ln>
            <a:noFill/>
          </a:ln>
        </p:spPr>
        <p:txBody>
          <a:bodyPr vert="horz" wrap="square" lIns="36000" tIns="0" rIns="36000" bIns="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b="1" dirty="0">
                <a:solidFill>
                  <a:srgbClr val="002060"/>
                </a:solidFill>
                <a:latin typeface="Arial" panose="020B0604020202020204" pitchFamily="34" charset="0"/>
                <a:cs typeface="Arial" panose="020B0604020202020204" pitchFamily="34" charset="0"/>
              </a:rPr>
              <a:t>Trial/Control</a:t>
            </a:r>
          </a:p>
          <a:p>
            <a:pPr marL="0" marR="0" lvl="0" indent="0" algn="ctr" defTabSz="914400" rtl="0" eaLnBrk="1" fontAlgn="base" latinLnBrk="0" hangingPunct="1">
              <a:lnSpc>
                <a:spcPct val="100000"/>
              </a:lnSpc>
              <a:spcBef>
                <a:spcPts val="0"/>
              </a:spcBef>
              <a:spcAft>
                <a:spcPct val="0"/>
              </a:spcAft>
              <a:buClrTx/>
              <a:buSzTx/>
              <a:buFontTx/>
              <a:buNone/>
              <a:tabLst/>
              <a:defRPr/>
            </a:pPr>
            <a:endParaRPr lang="en-US" sz="1400" b="1"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lang="en-US" sz="1400" b="1" dirty="0">
                <a:solidFill>
                  <a:srgbClr val="002060"/>
                </a:solidFill>
                <a:latin typeface="Arial" panose="020B0604020202020204" pitchFamily="34" charset="0"/>
                <a:cs typeface="Arial" panose="020B0604020202020204" pitchFamily="34" charset="0"/>
              </a:rPr>
              <a:t>P(Trial=1 &amp; Tx=0)</a:t>
            </a:r>
          </a:p>
          <a:p>
            <a:pPr marL="0" marR="0" lvl="0" indent="0" algn="ctr" defTabSz="914400" rtl="0" eaLnBrk="1" fontAlgn="base" latinLnBrk="0" hangingPunct="1">
              <a:lnSpc>
                <a:spcPct val="100000"/>
              </a:lnSpc>
              <a:spcBef>
                <a:spcPts val="0"/>
              </a:spcBef>
              <a:spcAft>
                <a:spcPct val="0"/>
              </a:spcAft>
              <a:buClrTx/>
              <a:buSzTx/>
              <a:buFontTx/>
              <a:buNone/>
              <a:tabLst/>
              <a:defRPr/>
            </a:pPr>
            <a:endParaRPr lang="en-US" sz="1400" b="1" dirty="0">
              <a:solidFill>
                <a:srgbClr val="00206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6052BFF-56C5-4E28-88E3-3B951AFDBDCB}"/>
              </a:ext>
            </a:extLst>
          </p:cNvPr>
          <p:cNvSpPr txBox="1"/>
          <p:nvPr/>
        </p:nvSpPr>
        <p:spPr>
          <a:xfrm>
            <a:off x="8084211" y="3709469"/>
            <a:ext cx="1576691" cy="1081374"/>
          </a:xfrm>
          <a:prstGeom prst="rect">
            <a:avLst/>
          </a:prstGeom>
          <a:ln>
            <a:noFill/>
          </a:ln>
        </p:spPr>
        <p:txBody>
          <a:bodyPr vert="horz" wrap="square" lIns="36000" tIns="0" rIns="36000" bIns="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b="1" dirty="0">
                <a:solidFill>
                  <a:srgbClr val="002060"/>
                </a:solidFill>
                <a:latin typeface="Arial" panose="020B0604020202020204" pitchFamily="34" charset="0"/>
                <a:cs typeface="Arial" panose="020B0604020202020204" pitchFamily="34" charset="0"/>
              </a:rPr>
              <a:t>External Control</a:t>
            </a:r>
          </a:p>
          <a:p>
            <a:pPr marL="0" marR="0" lvl="0" indent="0" algn="ctr" defTabSz="914400" rtl="0" eaLnBrk="1" fontAlgn="base" latinLnBrk="0" hangingPunct="1">
              <a:lnSpc>
                <a:spcPct val="100000"/>
              </a:lnSpc>
              <a:spcBef>
                <a:spcPts val="0"/>
              </a:spcBef>
              <a:spcAft>
                <a:spcPct val="0"/>
              </a:spcAft>
              <a:buClrTx/>
              <a:buSzTx/>
              <a:buFontTx/>
              <a:buNone/>
              <a:tabLst/>
              <a:defRPr/>
            </a:pPr>
            <a:endParaRPr lang="en-US" sz="1400" b="1"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lang="en-US" sz="1400" b="1" dirty="0">
                <a:solidFill>
                  <a:srgbClr val="002060"/>
                </a:solidFill>
                <a:latin typeface="Arial" panose="020B0604020202020204" pitchFamily="34" charset="0"/>
                <a:cs typeface="Arial" panose="020B0604020202020204" pitchFamily="34" charset="0"/>
              </a:rPr>
              <a:t>P(Trial=1 &amp; Tx=0)</a:t>
            </a:r>
          </a:p>
          <a:p>
            <a:pPr marL="0" marR="0" lvl="0" indent="0" algn="ctr" defTabSz="914400" rtl="0" eaLnBrk="1" fontAlgn="base" latinLnBrk="0" hangingPunct="1">
              <a:lnSpc>
                <a:spcPct val="100000"/>
              </a:lnSpc>
              <a:spcBef>
                <a:spcPts val="0"/>
              </a:spcBef>
              <a:spcAft>
                <a:spcPct val="0"/>
              </a:spcAft>
              <a:buClrTx/>
              <a:buSzTx/>
              <a:buFontTx/>
              <a:buNone/>
              <a:tabLst/>
              <a:defRPr/>
            </a:pPr>
            <a:endParaRPr lang="en-US" sz="1400" b="1" dirty="0">
              <a:solidFill>
                <a:srgbClr val="002060"/>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08333C27-9A63-44D7-90F4-1AA3E218AC02}"/>
              </a:ext>
            </a:extLst>
          </p:cNvPr>
          <p:cNvSpPr/>
          <p:nvPr/>
        </p:nvSpPr>
        <p:spPr>
          <a:xfrm>
            <a:off x="768152" y="1311970"/>
            <a:ext cx="5047944" cy="4656211"/>
          </a:xfrm>
          <a:prstGeom prst="roundRect">
            <a:avLst>
              <a:gd name="adj" fmla="val 675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r>
              <a:rPr lang="en-US" sz="1600" dirty="0">
                <a:solidFill>
                  <a:schemeClr val="tx1">
                    <a:lumMod val="50000"/>
                  </a:schemeClr>
                </a:solidFill>
              </a:rPr>
              <a:t>When applying </a:t>
            </a:r>
            <a:r>
              <a:rPr lang="en-US" sz="1600" b="1" dirty="0">
                <a:solidFill>
                  <a:schemeClr val="tx1">
                    <a:lumMod val="50000"/>
                  </a:schemeClr>
                </a:solidFill>
              </a:rPr>
              <a:t>IPW-alone</a:t>
            </a:r>
            <a:r>
              <a:rPr lang="en-US" sz="1600" dirty="0">
                <a:solidFill>
                  <a:schemeClr val="tx1">
                    <a:lumMod val="50000"/>
                  </a:schemeClr>
                </a:solidFill>
              </a:rPr>
              <a:t>, we are treating all control patients the same – both trial and external controls are pooled. We then </a:t>
            </a:r>
            <a:r>
              <a:rPr lang="en-US" sz="1600" b="1" dirty="0">
                <a:solidFill>
                  <a:schemeClr val="tx1">
                    <a:lumMod val="50000"/>
                  </a:schemeClr>
                </a:solidFill>
              </a:rPr>
              <a:t>adjust for confounders relative to treatment so that the treatment is unconfounded.</a:t>
            </a:r>
          </a:p>
          <a:p>
            <a:endParaRPr lang="en-US" sz="1600" dirty="0">
              <a:solidFill>
                <a:schemeClr val="tx1">
                  <a:lumMod val="50000"/>
                </a:schemeClr>
              </a:solidFill>
            </a:endParaRPr>
          </a:p>
          <a:p>
            <a:r>
              <a:rPr lang="en-US" sz="1600" dirty="0">
                <a:solidFill>
                  <a:schemeClr val="tx1">
                    <a:lumMod val="50000"/>
                  </a:schemeClr>
                </a:solidFill>
              </a:rPr>
              <a:t>When using </a:t>
            </a:r>
            <a:r>
              <a:rPr lang="en-US" sz="1600" b="1" dirty="0">
                <a:solidFill>
                  <a:schemeClr val="tx1">
                    <a:lumMod val="50000"/>
                  </a:schemeClr>
                </a:solidFill>
              </a:rPr>
              <a:t>IPW to adjust outcome for use in NPP</a:t>
            </a:r>
            <a:r>
              <a:rPr lang="en-US" sz="1600" dirty="0">
                <a:solidFill>
                  <a:schemeClr val="tx1">
                    <a:lumMod val="50000"/>
                  </a:schemeClr>
                </a:solidFill>
              </a:rPr>
              <a:t>, we are a</a:t>
            </a:r>
            <a:r>
              <a:rPr lang="en-US" sz="1600" b="1" dirty="0">
                <a:solidFill>
                  <a:schemeClr val="tx1">
                    <a:lumMod val="50000"/>
                  </a:schemeClr>
                </a:solidFill>
              </a:rPr>
              <a:t>djusting for confounding relative to inclusion in the trial </a:t>
            </a:r>
            <a:r>
              <a:rPr lang="en-US" sz="1600" dirty="0">
                <a:solidFill>
                  <a:schemeClr val="tx1">
                    <a:lumMod val="50000"/>
                  </a:schemeClr>
                </a:solidFill>
              </a:rPr>
              <a:t>according to measured confounders in order </a:t>
            </a:r>
            <a:r>
              <a:rPr lang="en-US" sz="1600" b="1" dirty="0">
                <a:solidFill>
                  <a:schemeClr val="tx1">
                    <a:lumMod val="50000"/>
                  </a:schemeClr>
                </a:solidFill>
              </a:rPr>
              <a:t>to discount the external group only as much necessary</a:t>
            </a:r>
            <a:r>
              <a:rPr lang="en-US" sz="1600" dirty="0">
                <a:solidFill>
                  <a:schemeClr val="tx1">
                    <a:lumMod val="50000"/>
                  </a:schemeClr>
                </a:solidFill>
              </a:rPr>
              <a:t> to address unmeasured confounders.</a:t>
            </a:r>
          </a:p>
          <a:p>
            <a:endParaRPr lang="en-US" sz="1600" dirty="0">
              <a:solidFill>
                <a:schemeClr val="tx1">
                  <a:lumMod val="50000"/>
                </a:schemeClr>
              </a:solidFill>
            </a:endParaRPr>
          </a:p>
          <a:p>
            <a:r>
              <a:rPr lang="en-US" sz="1600" dirty="0">
                <a:solidFill>
                  <a:schemeClr val="tx1">
                    <a:lumMod val="50000"/>
                  </a:schemeClr>
                </a:solidFill>
              </a:rPr>
              <a:t>We performed IPW+NPP using the probability of treatment in our simulations study (not presented). It always performed slightly worse that using the probability of being in the trial, as expected.</a:t>
            </a:r>
            <a:endParaRPr lang="en-GB" sz="1600" dirty="0">
              <a:solidFill>
                <a:schemeClr val="tx1">
                  <a:lumMod val="50000"/>
                </a:schemeClr>
              </a:solidFill>
            </a:endParaRPr>
          </a:p>
        </p:txBody>
      </p:sp>
    </p:spTree>
    <p:extLst>
      <p:ext uri="{BB962C8B-B14F-4D97-AF65-F5344CB8AC3E}">
        <p14:creationId xmlns:p14="http://schemas.microsoft.com/office/powerpoint/2010/main" val="236475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9B70E18-C7E2-4BF6-B7F9-74EADED5B473}"/>
              </a:ext>
            </a:extLst>
          </p:cNvPr>
          <p:cNvGraphicFramePr>
            <a:graphicFrameLocks noChangeAspect="1"/>
          </p:cNvGraphicFramePr>
          <p:nvPr>
            <p:custDataLst>
              <p:tags r:id="rId2"/>
            </p:custDataLst>
            <p:extLst>
              <p:ext uri="{D42A27DB-BD31-4B8C-83A1-F6EECF244321}">
                <p14:modId xmlns:p14="http://schemas.microsoft.com/office/powerpoint/2010/main" val="1930776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5" imgW="231" imgH="232" progId="TCLayout.ActiveDocument.1">
                  <p:embed/>
                </p:oleObj>
              </mc:Choice>
              <mc:Fallback>
                <p:oleObj name="think-cell Slide" r:id="rId5" imgW="231" imgH="232" progId="TCLayout.ActiveDocument.1">
                  <p:embed/>
                  <p:pic>
                    <p:nvPicPr>
                      <p:cNvPr id="6" name="Object 5" hidden="1">
                        <a:extLst>
                          <a:ext uri="{FF2B5EF4-FFF2-40B4-BE49-F238E27FC236}">
                            <a16:creationId xmlns:a16="http://schemas.microsoft.com/office/drawing/2014/main" id="{A9B70E18-C7E2-4BF6-B7F9-74EADED5B4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7F4C059-9D68-4098-9F6F-42542B11F7F8}"/>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2800" b="1" dirty="0" err="1">
              <a:latin typeface="Arial" panose="020B0604020202020204" pitchFamily="34" charset="0"/>
              <a:ea typeface="+mj-ea"/>
              <a:cs typeface="+mj-cs"/>
              <a:sym typeface="Arial" panose="020B0604020202020204" pitchFamily="34" charset="0"/>
            </a:endParaRPr>
          </a:p>
        </p:txBody>
      </p:sp>
      <p:sp>
        <p:nvSpPr>
          <p:cNvPr id="3" name="Content Placeholder 2">
            <a:extLst>
              <a:ext uri="{FF2B5EF4-FFF2-40B4-BE49-F238E27FC236}">
                <a16:creationId xmlns:a16="http://schemas.microsoft.com/office/drawing/2014/main" id="{836FB71C-368C-4F2F-B232-F1C40648C8C8}"/>
              </a:ext>
            </a:extLst>
          </p:cNvPr>
          <p:cNvSpPr>
            <a:spLocks noGrp="1"/>
          </p:cNvSpPr>
          <p:nvPr>
            <p:ph idx="18"/>
          </p:nvPr>
        </p:nvSpPr>
        <p:spPr>
          <a:xfrm>
            <a:off x="564877" y="1595943"/>
            <a:ext cx="11158377" cy="4444332"/>
          </a:xfrm>
          <a:ln w="19050"/>
        </p:spPr>
        <p:style>
          <a:lnRef idx="2">
            <a:schemeClr val="accent2"/>
          </a:lnRef>
          <a:fillRef idx="1">
            <a:schemeClr val="lt1"/>
          </a:fillRef>
          <a:effectRef idx="0">
            <a:schemeClr val="accent2"/>
          </a:effectRef>
          <a:fontRef idx="minor">
            <a:schemeClr val="dk1"/>
          </a:fontRef>
        </p:style>
        <p:txBody>
          <a:bodyPr/>
          <a:lstStyle/>
          <a:p>
            <a:pPr marL="0" indent="0">
              <a:buNone/>
            </a:pPr>
            <a:r>
              <a:rPr lang="en-US" sz="1800" dirty="0"/>
              <a:t>1. To simulate a </a:t>
            </a:r>
            <a:r>
              <a:rPr lang="en-US" sz="1800" b="1" dirty="0"/>
              <a:t>continuous outcome</a:t>
            </a:r>
            <a:r>
              <a:rPr lang="en-US" sz="1800" dirty="0"/>
              <a:t>, such as a laboratory measure, in an oncology study </a:t>
            </a:r>
          </a:p>
          <a:p>
            <a:pPr marL="0" indent="0">
              <a:buNone/>
            </a:pPr>
            <a:r>
              <a:rPr lang="en-US" sz="1800" dirty="0"/>
              <a:t>2. To simulate a </a:t>
            </a:r>
            <a:r>
              <a:rPr lang="en-US" sz="1800" b="1" dirty="0"/>
              <a:t>small set of confounders with a different distribution in the trial vs RWD </a:t>
            </a:r>
            <a:r>
              <a:rPr lang="en-US" sz="1800" dirty="0"/>
              <a:t>including  age, sex, and occupational exposure to hazardous substances; we assumed:</a:t>
            </a:r>
          </a:p>
          <a:p>
            <a:pPr lvl="1"/>
            <a:r>
              <a:rPr lang="en-US" sz="1800" dirty="0"/>
              <a:t>Trial patients are younger (healthier)</a:t>
            </a:r>
          </a:p>
          <a:p>
            <a:pPr lvl="1"/>
            <a:r>
              <a:rPr lang="en-US" sz="1800" dirty="0"/>
              <a:t>Trial patients are more likely to be female</a:t>
            </a:r>
          </a:p>
          <a:p>
            <a:pPr lvl="1"/>
            <a:r>
              <a:rPr lang="en-US" sz="1800" dirty="0"/>
              <a:t>Trial patients are more likely to have occupational exposure</a:t>
            </a:r>
          </a:p>
          <a:p>
            <a:pPr lvl="1"/>
            <a:r>
              <a:rPr lang="en-US" sz="1800" dirty="0"/>
              <a:t>The risk of occupational exposure in RWD patients increases with age</a:t>
            </a:r>
          </a:p>
          <a:p>
            <a:pPr marL="0" indent="0">
              <a:buNone/>
            </a:pPr>
            <a:r>
              <a:rPr lang="en-US" sz="1800" dirty="0"/>
              <a:t>3. To simulate an </a:t>
            </a:r>
            <a:r>
              <a:rPr lang="en-US" sz="1800" b="1" dirty="0"/>
              <a:t>unmeasured confounder</a:t>
            </a:r>
            <a:r>
              <a:rPr lang="en-US" sz="1800" dirty="0"/>
              <a:t> that also has some covariance with the other observed variables; this will result in:</a:t>
            </a:r>
          </a:p>
          <a:p>
            <a:pPr lvl="1"/>
            <a:r>
              <a:rPr lang="en-US" sz="1800" dirty="0"/>
              <a:t>The observed covariates contain some information about the unknown confounder </a:t>
            </a:r>
          </a:p>
          <a:p>
            <a:pPr lvl="1"/>
            <a:r>
              <a:rPr lang="en-US" sz="1800" dirty="0"/>
              <a:t>Differential distributions of the observed confounders between the trial and the external data will result in selection bias</a:t>
            </a:r>
          </a:p>
          <a:p>
            <a:endParaRPr lang="en-GB" sz="1800" dirty="0"/>
          </a:p>
        </p:txBody>
      </p:sp>
      <p:sp>
        <p:nvSpPr>
          <p:cNvPr id="4" name="Title 3">
            <a:extLst>
              <a:ext uri="{FF2B5EF4-FFF2-40B4-BE49-F238E27FC236}">
                <a16:creationId xmlns:a16="http://schemas.microsoft.com/office/drawing/2014/main" id="{E4A5C712-119B-4981-85F4-FB58CA93BAC7}"/>
              </a:ext>
            </a:extLst>
          </p:cNvPr>
          <p:cNvSpPr>
            <a:spLocks noGrp="1"/>
          </p:cNvSpPr>
          <p:nvPr>
            <p:ph type="title"/>
          </p:nvPr>
        </p:nvSpPr>
        <p:spPr/>
        <p:txBody>
          <a:bodyPr/>
          <a:lstStyle/>
          <a:p>
            <a:r>
              <a:rPr lang="en-US" dirty="0"/>
              <a:t>The simulation study was designed to mimic trial vs RWD and to test three levels of unknown confounding</a:t>
            </a:r>
            <a:endParaRPr lang="en-GB" dirty="0"/>
          </a:p>
        </p:txBody>
      </p:sp>
      <p:sp>
        <p:nvSpPr>
          <p:cNvPr id="5" name="Footer Placeholder 4">
            <a:extLst>
              <a:ext uri="{FF2B5EF4-FFF2-40B4-BE49-F238E27FC236}">
                <a16:creationId xmlns:a16="http://schemas.microsoft.com/office/drawing/2014/main" id="{9D34AC5C-B4CF-4114-AC7A-7D03FA4C9F7D}"/>
              </a:ext>
            </a:extLst>
          </p:cNvPr>
          <p:cNvSpPr>
            <a:spLocks noGrp="1"/>
          </p:cNvSpPr>
          <p:nvPr>
            <p:ph type="ftr" sz="quarter" idx="3"/>
          </p:nvPr>
        </p:nvSpPr>
        <p:spPr/>
        <p:txBody>
          <a:bodyPr/>
          <a:lstStyle/>
          <a:p>
            <a:endParaRPr lang="en-US" dirty="0"/>
          </a:p>
        </p:txBody>
      </p:sp>
      <p:sp>
        <p:nvSpPr>
          <p:cNvPr id="11" name="Rectangle 10">
            <a:extLst>
              <a:ext uri="{FF2B5EF4-FFF2-40B4-BE49-F238E27FC236}">
                <a16:creationId xmlns:a16="http://schemas.microsoft.com/office/drawing/2014/main" id="{399395AC-8DAA-466B-8829-F8547327C818}"/>
              </a:ext>
            </a:extLst>
          </p:cNvPr>
          <p:cNvSpPr/>
          <p:nvPr/>
        </p:nvSpPr>
        <p:spPr>
          <a:xfrm>
            <a:off x="473185" y="1226611"/>
            <a:ext cx="3313728" cy="369332"/>
          </a:xfrm>
          <a:prstGeom prst="rect">
            <a:avLst/>
          </a:prstGeom>
        </p:spPr>
        <p:txBody>
          <a:bodyPr wrap="none">
            <a:spAutoFit/>
          </a:bodyPr>
          <a:lstStyle/>
          <a:p>
            <a:r>
              <a:rPr lang="en-US" b="1" dirty="0">
                <a:solidFill>
                  <a:srgbClr val="0070C0"/>
                </a:solidFill>
              </a:rPr>
              <a:t>Simulation study objectives:</a:t>
            </a:r>
          </a:p>
        </p:txBody>
      </p:sp>
    </p:spTree>
    <p:extLst>
      <p:ext uri="{BB962C8B-B14F-4D97-AF65-F5344CB8AC3E}">
        <p14:creationId xmlns:p14="http://schemas.microsoft.com/office/powerpoint/2010/main" val="227611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9B70E18-C7E2-4BF6-B7F9-74EADED5B473}"/>
              </a:ext>
            </a:extLst>
          </p:cNvPr>
          <p:cNvGraphicFramePr>
            <a:graphicFrameLocks noChangeAspect="1"/>
          </p:cNvGraphicFramePr>
          <p:nvPr>
            <p:custDataLst>
              <p:tags r:id="rId2"/>
            </p:custDataLst>
            <p:extLst>
              <p:ext uri="{D42A27DB-BD31-4B8C-83A1-F6EECF244321}">
                <p14:modId xmlns:p14="http://schemas.microsoft.com/office/powerpoint/2010/main" val="4133935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5" imgW="231" imgH="232" progId="TCLayout.ActiveDocument.1">
                  <p:embed/>
                </p:oleObj>
              </mc:Choice>
              <mc:Fallback>
                <p:oleObj name="think-cell Slide" r:id="rId5" imgW="231" imgH="232" progId="TCLayout.ActiveDocument.1">
                  <p:embed/>
                  <p:pic>
                    <p:nvPicPr>
                      <p:cNvPr id="6" name="Object 5" hidden="1">
                        <a:extLst>
                          <a:ext uri="{FF2B5EF4-FFF2-40B4-BE49-F238E27FC236}">
                            <a16:creationId xmlns:a16="http://schemas.microsoft.com/office/drawing/2014/main" id="{A9B70E18-C7E2-4BF6-B7F9-74EADED5B4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7F4C059-9D68-4098-9F6F-42542B11F7F8}"/>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2800" b="1" dirty="0" err="1">
              <a:latin typeface="Arial" panose="020B0604020202020204" pitchFamily="34" charset="0"/>
              <a:ea typeface="+mj-ea"/>
              <a:cs typeface="+mj-cs"/>
              <a:sym typeface="Arial" panose="020B0604020202020204" pitchFamily="34" charset="0"/>
            </a:endParaRPr>
          </a:p>
        </p:txBody>
      </p:sp>
      <p:sp>
        <p:nvSpPr>
          <p:cNvPr id="2" name="Content Placeholder 1">
            <a:extLst>
              <a:ext uri="{FF2B5EF4-FFF2-40B4-BE49-F238E27FC236}">
                <a16:creationId xmlns:a16="http://schemas.microsoft.com/office/drawing/2014/main" id="{ACF35840-26BD-42DE-BDCA-C1D7B8087ABF}"/>
              </a:ext>
            </a:extLst>
          </p:cNvPr>
          <p:cNvSpPr>
            <a:spLocks noGrp="1"/>
          </p:cNvSpPr>
          <p:nvPr>
            <p:ph idx="19"/>
          </p:nvPr>
        </p:nvSpPr>
        <p:spPr>
          <a:xfrm>
            <a:off x="384694" y="1062731"/>
            <a:ext cx="6814924" cy="5217753"/>
          </a:xfrm>
        </p:spPr>
        <p:txBody>
          <a:bodyPr/>
          <a:lstStyle/>
          <a:p>
            <a:pPr marL="0" indent="0">
              <a:buNone/>
            </a:pPr>
            <a:r>
              <a:rPr lang="en-US" sz="1800" b="1" dirty="0">
                <a:solidFill>
                  <a:srgbClr val="00A3E0"/>
                </a:solidFill>
              </a:rPr>
              <a:t>Simulation study design, 100 repetitions per scenario:</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a:t>Three unmeasured </a:t>
            </a:r>
            <a:r>
              <a:rPr lang="en-US" dirty="0"/>
              <a:t>confounding scenarios: </a:t>
            </a:r>
            <a:r>
              <a:rPr lang="en-US" b="1" dirty="0"/>
              <a:t>None, Weak, Strong</a:t>
            </a:r>
            <a:endParaRPr lang="en-US" b="1" baseline="-25000" dirty="0"/>
          </a:p>
          <a:p>
            <a:pPr marL="0" indent="0">
              <a:buNone/>
            </a:pPr>
            <a:r>
              <a:rPr lang="en-US" dirty="0"/>
              <a:t>None: Z</a:t>
            </a:r>
            <a:r>
              <a:rPr lang="en-US" baseline="-25000" dirty="0"/>
              <a:t>U</a:t>
            </a:r>
            <a:r>
              <a:rPr lang="en-US" dirty="0"/>
              <a:t>= 0</a:t>
            </a:r>
          </a:p>
          <a:p>
            <a:pPr marL="0" indent="0">
              <a:buNone/>
            </a:pPr>
            <a:r>
              <a:rPr lang="en-US" dirty="0"/>
              <a:t>Weak: Z</a:t>
            </a:r>
            <a:r>
              <a:rPr lang="en-US" baseline="-25000" dirty="0"/>
              <a:t>U </a:t>
            </a:r>
            <a:r>
              <a:rPr lang="en-US" dirty="0"/>
              <a:t>= 0.5, confounder ¼ the effect of treatment</a:t>
            </a:r>
          </a:p>
          <a:p>
            <a:pPr marL="0" indent="0">
              <a:buNone/>
            </a:pPr>
            <a:r>
              <a:rPr lang="en-US" dirty="0"/>
              <a:t>Strong: Z</a:t>
            </a:r>
            <a:r>
              <a:rPr lang="en-US" baseline="-25000" dirty="0"/>
              <a:t>U</a:t>
            </a:r>
            <a:r>
              <a:rPr lang="en-US" dirty="0"/>
              <a:t> = 2.0, confounding equal to the effect of treatment</a:t>
            </a:r>
          </a:p>
        </p:txBody>
      </p:sp>
      <p:sp>
        <p:nvSpPr>
          <p:cNvPr id="4" name="Title 3">
            <a:extLst>
              <a:ext uri="{FF2B5EF4-FFF2-40B4-BE49-F238E27FC236}">
                <a16:creationId xmlns:a16="http://schemas.microsoft.com/office/drawing/2014/main" id="{E4A5C712-119B-4981-85F4-FB58CA93BAC7}"/>
              </a:ext>
            </a:extLst>
          </p:cNvPr>
          <p:cNvSpPr>
            <a:spLocks noGrp="1"/>
          </p:cNvSpPr>
          <p:nvPr>
            <p:ph type="title"/>
          </p:nvPr>
        </p:nvSpPr>
        <p:spPr/>
        <p:txBody>
          <a:bodyPr/>
          <a:lstStyle/>
          <a:p>
            <a:r>
              <a:rPr lang="en-US" dirty="0"/>
              <a:t>The simulation study was designed to mimic trial vs RWD and to test three levels of unmeasured confounding</a:t>
            </a:r>
            <a:endParaRPr lang="en-GB" dirty="0"/>
          </a:p>
        </p:txBody>
      </p:sp>
      <p:sp>
        <p:nvSpPr>
          <p:cNvPr id="5" name="Footer Placeholder 4">
            <a:extLst>
              <a:ext uri="{FF2B5EF4-FFF2-40B4-BE49-F238E27FC236}">
                <a16:creationId xmlns:a16="http://schemas.microsoft.com/office/drawing/2014/main" id="{9D34AC5C-B4CF-4114-AC7A-7D03FA4C9F7D}"/>
              </a:ext>
            </a:extLst>
          </p:cNvPr>
          <p:cNvSpPr>
            <a:spLocks noGrp="1"/>
          </p:cNvSpPr>
          <p:nvPr>
            <p:ph type="ftr" sz="quarter" idx="3"/>
          </p:nvPr>
        </p:nvSpPr>
        <p:spPr/>
        <p:txBody>
          <a:bodyPr/>
          <a:lstStyle/>
          <a:p>
            <a:endParaRPr lang="en-US" dirty="0"/>
          </a:p>
        </p:txBody>
      </p:sp>
      <p:graphicFrame>
        <p:nvGraphicFramePr>
          <p:cNvPr id="8" name="Table 7">
            <a:extLst>
              <a:ext uri="{FF2B5EF4-FFF2-40B4-BE49-F238E27FC236}">
                <a16:creationId xmlns:a16="http://schemas.microsoft.com/office/drawing/2014/main" id="{4A402C35-DFAC-4D4E-BA9A-47E01FACBDF6}"/>
              </a:ext>
            </a:extLst>
          </p:cNvPr>
          <p:cNvGraphicFramePr>
            <a:graphicFrameLocks noGrp="1"/>
          </p:cNvGraphicFramePr>
          <p:nvPr>
            <p:extLst>
              <p:ext uri="{D42A27DB-BD31-4B8C-83A1-F6EECF244321}">
                <p14:modId xmlns:p14="http://schemas.microsoft.com/office/powerpoint/2010/main" val="2966676215"/>
              </p:ext>
            </p:extLst>
          </p:nvPr>
        </p:nvGraphicFramePr>
        <p:xfrm>
          <a:off x="468745" y="1392335"/>
          <a:ext cx="11174446" cy="3228827"/>
        </p:xfrm>
        <a:graphic>
          <a:graphicData uri="http://schemas.openxmlformats.org/drawingml/2006/table">
            <a:tbl>
              <a:tblPr firstRow="1" bandRow="1">
                <a:tableStyleId>{5C22544A-7EE6-4342-B048-85BDC9FD1C3A}</a:tableStyleId>
              </a:tblPr>
              <a:tblGrid>
                <a:gridCol w="2697242">
                  <a:extLst>
                    <a:ext uri="{9D8B030D-6E8A-4147-A177-3AD203B41FA5}">
                      <a16:colId xmlns:a16="http://schemas.microsoft.com/office/drawing/2014/main" val="25193368"/>
                    </a:ext>
                  </a:extLst>
                </a:gridCol>
                <a:gridCol w="1160207">
                  <a:extLst>
                    <a:ext uri="{9D8B030D-6E8A-4147-A177-3AD203B41FA5}">
                      <a16:colId xmlns:a16="http://schemas.microsoft.com/office/drawing/2014/main" val="3898071840"/>
                    </a:ext>
                  </a:extLst>
                </a:gridCol>
                <a:gridCol w="3372931">
                  <a:extLst>
                    <a:ext uri="{9D8B030D-6E8A-4147-A177-3AD203B41FA5}">
                      <a16:colId xmlns:a16="http://schemas.microsoft.com/office/drawing/2014/main" val="235030134"/>
                    </a:ext>
                  </a:extLst>
                </a:gridCol>
                <a:gridCol w="3944066">
                  <a:extLst>
                    <a:ext uri="{9D8B030D-6E8A-4147-A177-3AD203B41FA5}">
                      <a16:colId xmlns:a16="http://schemas.microsoft.com/office/drawing/2014/main" val="3671769430"/>
                    </a:ext>
                  </a:extLst>
                </a:gridCol>
              </a:tblGrid>
              <a:tr h="461261">
                <a:tc>
                  <a:txBody>
                    <a:bodyPr/>
                    <a:lstStyle/>
                    <a:p>
                      <a:r>
                        <a:rPr lang="en-US" sz="1600" b="1" dirty="0"/>
                        <a:t>Variable</a:t>
                      </a:r>
                      <a:endParaRPr lang="en-GB" sz="1600" b="1" dirty="0"/>
                    </a:p>
                  </a:txBody>
                  <a:tcPr anchor="ctr"/>
                </a:tc>
                <a:tc>
                  <a:txBody>
                    <a:bodyPr/>
                    <a:lstStyle/>
                    <a:p>
                      <a:pPr algn="ctr"/>
                      <a:r>
                        <a:rPr lang="en-US" sz="1600" b="1" dirty="0"/>
                        <a:t>Symbol</a:t>
                      </a:r>
                      <a:endParaRPr lang="en-GB" sz="1600" b="1" dirty="0"/>
                    </a:p>
                  </a:txBody>
                  <a:tcPr anchor="ctr"/>
                </a:tc>
                <a:tc>
                  <a:txBody>
                    <a:bodyPr/>
                    <a:lstStyle/>
                    <a:p>
                      <a:r>
                        <a:rPr lang="en-US" sz="1600" dirty="0"/>
                        <a:t>Trial Value</a:t>
                      </a:r>
                      <a:endParaRPr lang="en-GB" sz="1600" dirty="0"/>
                    </a:p>
                  </a:txBody>
                  <a:tcPr anchor="ctr"/>
                </a:tc>
                <a:tc>
                  <a:txBody>
                    <a:bodyPr/>
                    <a:lstStyle/>
                    <a:p>
                      <a:r>
                        <a:rPr lang="en-US" sz="1600" dirty="0"/>
                        <a:t>RWD Value</a:t>
                      </a:r>
                      <a:endParaRPr lang="en-GB" sz="1600" dirty="0"/>
                    </a:p>
                  </a:txBody>
                  <a:tcPr anchor="ctr"/>
                </a:tc>
                <a:extLst>
                  <a:ext uri="{0D108BD9-81ED-4DB2-BD59-A6C34878D82A}">
                    <a16:rowId xmlns:a16="http://schemas.microsoft.com/office/drawing/2014/main" val="2919431966"/>
                  </a:ext>
                </a:extLst>
              </a:tr>
              <a:tr h="461261">
                <a:tc>
                  <a:txBody>
                    <a:bodyPr/>
                    <a:lstStyle/>
                    <a:p>
                      <a:r>
                        <a:rPr lang="en-US" sz="1600" dirty="0"/>
                        <a:t>Sample size</a:t>
                      </a:r>
                      <a:endParaRPr lang="en-GB" sz="1600" dirty="0"/>
                    </a:p>
                  </a:txBody>
                  <a:tcPr anchor="ctr"/>
                </a:tc>
                <a:tc>
                  <a:txBody>
                    <a:bodyPr/>
                    <a:lstStyle/>
                    <a:p>
                      <a:pPr algn="ctr"/>
                      <a:r>
                        <a:rPr lang="en-US" sz="1600" dirty="0"/>
                        <a:t>N</a:t>
                      </a:r>
                      <a:endParaRPr lang="en-GB" sz="1600" dirty="0"/>
                    </a:p>
                  </a:txBody>
                  <a:tcPr anchor="ctr"/>
                </a:tc>
                <a:tc>
                  <a:txBody>
                    <a:bodyPr/>
                    <a:lstStyle/>
                    <a:p>
                      <a:r>
                        <a:rPr lang="en-US" sz="1600" dirty="0"/>
                        <a:t>500, 5:1 </a:t>
                      </a:r>
                      <a:r>
                        <a:rPr lang="en-US" sz="1600" dirty="0" err="1"/>
                        <a:t>treated:control</a:t>
                      </a:r>
                      <a:endParaRPr lang="en-GB" sz="1600" dirty="0"/>
                    </a:p>
                  </a:txBody>
                  <a:tcPr anchor="ctr"/>
                </a:tc>
                <a:tc>
                  <a:txBody>
                    <a:bodyPr/>
                    <a:lstStyle/>
                    <a:p>
                      <a:r>
                        <a:rPr lang="en-US" sz="1600" dirty="0"/>
                        <a:t>1000</a:t>
                      </a:r>
                      <a:endParaRPr lang="en-GB" sz="1600" dirty="0"/>
                    </a:p>
                  </a:txBody>
                  <a:tcPr anchor="ctr"/>
                </a:tc>
                <a:extLst>
                  <a:ext uri="{0D108BD9-81ED-4DB2-BD59-A6C34878D82A}">
                    <a16:rowId xmlns:a16="http://schemas.microsoft.com/office/drawing/2014/main" val="545965164"/>
                  </a:ext>
                </a:extLst>
              </a:tr>
              <a:tr h="461261">
                <a:tc>
                  <a:txBody>
                    <a:bodyPr/>
                    <a:lstStyle/>
                    <a:p>
                      <a:r>
                        <a:rPr lang="en-US" sz="1600" dirty="0"/>
                        <a:t>Age</a:t>
                      </a:r>
                      <a:endParaRPr lang="en-GB" sz="1600" dirty="0"/>
                    </a:p>
                  </a:txBody>
                  <a:tcPr anchor="ctr"/>
                </a:tc>
                <a:tc>
                  <a:txBody>
                    <a:bodyPr/>
                    <a:lstStyle/>
                    <a:p>
                      <a:pPr algn="ctr"/>
                      <a:r>
                        <a:rPr lang="en-US" sz="1600" dirty="0" err="1"/>
                        <a:t>Z</a:t>
                      </a:r>
                      <a:r>
                        <a:rPr lang="en-US" sz="1600" baseline="-25000" dirty="0" err="1"/>
                        <a:t>age</a:t>
                      </a:r>
                      <a:endParaRPr lang="en-GB" sz="1600" dirty="0"/>
                    </a:p>
                  </a:txBody>
                  <a:tcPr anchor="ctr"/>
                </a:tc>
                <a:tc>
                  <a:txBody>
                    <a:bodyPr/>
                    <a:lstStyle/>
                    <a:p>
                      <a:r>
                        <a:rPr lang="en-US" sz="1600" i="0" dirty="0"/>
                        <a:t>N(μ=45, </a:t>
                      </a:r>
                      <a:r>
                        <a:rPr lang="el-GR" sz="1600" i="0" dirty="0"/>
                        <a:t>σ</a:t>
                      </a:r>
                      <a:r>
                        <a:rPr lang="en-US" sz="1600" i="0" dirty="0"/>
                        <a:t>=8)</a:t>
                      </a:r>
                      <a:endParaRPr lang="en-GB" sz="1600" i="0" dirty="0"/>
                    </a:p>
                  </a:txBody>
                  <a:tcPr anchor="ctr"/>
                </a:tc>
                <a:tc>
                  <a:txBody>
                    <a:bodyPr/>
                    <a:lstStyle/>
                    <a:p>
                      <a:r>
                        <a:rPr lang="en-US" sz="1600" i="0" dirty="0"/>
                        <a:t>N(μ=60, </a:t>
                      </a:r>
                      <a:r>
                        <a:rPr lang="el-GR" sz="1600" i="0" dirty="0"/>
                        <a:t>σ</a:t>
                      </a:r>
                      <a:r>
                        <a:rPr lang="en-US" sz="1600" i="0" dirty="0"/>
                        <a:t>=8)</a:t>
                      </a:r>
                      <a:endParaRPr lang="en-GB" sz="1600" dirty="0"/>
                    </a:p>
                  </a:txBody>
                  <a:tcPr anchor="ctr"/>
                </a:tc>
                <a:extLst>
                  <a:ext uri="{0D108BD9-81ED-4DB2-BD59-A6C34878D82A}">
                    <a16:rowId xmlns:a16="http://schemas.microsoft.com/office/drawing/2014/main" val="361142164"/>
                  </a:ext>
                </a:extLst>
              </a:tr>
              <a:tr h="461261">
                <a:tc>
                  <a:txBody>
                    <a:bodyPr/>
                    <a:lstStyle/>
                    <a:p>
                      <a:r>
                        <a:rPr lang="en-US" sz="1600" dirty="0"/>
                        <a:t>Sex (female)</a:t>
                      </a:r>
                      <a:endParaRPr lang="en-GB" sz="1600" dirty="0"/>
                    </a:p>
                  </a:txBody>
                  <a:tcPr anchor="ctr"/>
                </a:tc>
                <a:tc>
                  <a:txBody>
                    <a:bodyPr/>
                    <a:lstStyle/>
                    <a:p>
                      <a:pPr algn="ctr"/>
                      <a:r>
                        <a:rPr lang="en-US" sz="1600" dirty="0" err="1"/>
                        <a:t>Z</a:t>
                      </a:r>
                      <a:r>
                        <a:rPr lang="en-US" sz="1600" baseline="-25000" dirty="0" err="1"/>
                        <a:t>sex</a:t>
                      </a:r>
                      <a:endParaRPr lang="en-GB" sz="1600" dirty="0"/>
                    </a:p>
                  </a:txBody>
                  <a:tcPr anchor="ctr"/>
                </a:tc>
                <a:tc>
                  <a:txBody>
                    <a:bodyPr/>
                    <a:lstStyle/>
                    <a:p>
                      <a:r>
                        <a:rPr lang="en-US" sz="1600" dirty="0"/>
                        <a:t>Be(P=0.6)</a:t>
                      </a:r>
                      <a:endParaRPr lang="en-GB" sz="1600" dirty="0"/>
                    </a:p>
                  </a:txBody>
                  <a:tcPr anchor="ctr"/>
                </a:tc>
                <a:tc>
                  <a:txBody>
                    <a:bodyPr/>
                    <a:lstStyle/>
                    <a:p>
                      <a:r>
                        <a:rPr lang="en-US" sz="1600" dirty="0"/>
                        <a:t>Be(P=0.5)</a:t>
                      </a:r>
                      <a:endParaRPr lang="en-GB" sz="1600" dirty="0"/>
                    </a:p>
                  </a:txBody>
                  <a:tcPr anchor="ctr"/>
                </a:tc>
                <a:extLst>
                  <a:ext uri="{0D108BD9-81ED-4DB2-BD59-A6C34878D82A}">
                    <a16:rowId xmlns:a16="http://schemas.microsoft.com/office/drawing/2014/main" val="355373627"/>
                  </a:ext>
                </a:extLst>
              </a:tr>
              <a:tr h="461261">
                <a:tc>
                  <a:txBody>
                    <a:bodyPr/>
                    <a:lstStyle/>
                    <a:p>
                      <a:r>
                        <a:rPr lang="en-US" sz="1600" dirty="0"/>
                        <a:t>Occupational exposure</a:t>
                      </a:r>
                      <a:endParaRPr lang="en-GB" sz="1600" dirty="0"/>
                    </a:p>
                  </a:txBody>
                  <a:tcPr anchor="ctr"/>
                </a:tc>
                <a:tc>
                  <a:txBody>
                    <a:bodyPr/>
                    <a:lstStyle/>
                    <a:p>
                      <a:pPr algn="ctr"/>
                      <a:r>
                        <a:rPr lang="en-US" sz="1600" dirty="0" err="1"/>
                        <a:t>Z</a:t>
                      </a:r>
                      <a:r>
                        <a:rPr lang="en-US" sz="1600" baseline="-25000" dirty="0" err="1"/>
                        <a:t>chem</a:t>
                      </a:r>
                      <a:endParaRPr lang="en-GB"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Be(P=0.6)</a:t>
                      </a:r>
                      <a:endParaRPr lang="en-GB"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Be(P=0.2+(</a:t>
                      </a:r>
                      <a:r>
                        <a:rPr lang="en-US" sz="1600" dirty="0" err="1"/>
                        <a:t>Z</a:t>
                      </a:r>
                      <a:r>
                        <a:rPr lang="en-US" sz="1600" baseline="-25000" dirty="0" err="1"/>
                        <a:t>age</a:t>
                      </a:r>
                      <a:r>
                        <a:rPr lang="en-US" sz="1600" baseline="0" dirty="0"/>
                        <a:t>/500)</a:t>
                      </a:r>
                      <a:r>
                        <a:rPr lang="en-US" sz="1600" dirty="0"/>
                        <a:t>)</a:t>
                      </a:r>
                      <a:endParaRPr lang="en-GB" sz="1600" dirty="0"/>
                    </a:p>
                  </a:txBody>
                  <a:tcPr anchor="ctr"/>
                </a:tc>
                <a:extLst>
                  <a:ext uri="{0D108BD9-81ED-4DB2-BD59-A6C34878D82A}">
                    <a16:rowId xmlns:a16="http://schemas.microsoft.com/office/drawing/2014/main" val="920750705"/>
                  </a:ext>
                </a:extLst>
              </a:tr>
              <a:tr h="461261">
                <a:tc>
                  <a:txBody>
                    <a:bodyPr/>
                    <a:lstStyle/>
                    <a:p>
                      <a:r>
                        <a:rPr lang="en-US" sz="1600" dirty="0"/>
                        <a:t>Unmeasured confounding</a:t>
                      </a:r>
                      <a:endParaRPr lang="en-GB" sz="1600" dirty="0"/>
                    </a:p>
                  </a:txBody>
                  <a:tcPr anchor="ctr"/>
                </a:tc>
                <a:tc>
                  <a:txBody>
                    <a:bodyPr/>
                    <a:lstStyle/>
                    <a:p>
                      <a:pPr algn="ctr"/>
                      <a:r>
                        <a:rPr lang="en-US" sz="1600" dirty="0"/>
                        <a:t>U</a:t>
                      </a:r>
                      <a:endParaRPr lang="en-GB" sz="1600" dirty="0"/>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a:t>
                      </a:r>
                      <a:r>
                        <a:rPr lang="en-US" sz="1600" i="0" dirty="0"/>
                        <a:t>μ=</a:t>
                      </a:r>
                      <a:r>
                        <a:rPr lang="en-US" sz="1600" dirty="0"/>
                        <a:t>10+(40+(</a:t>
                      </a:r>
                      <a:r>
                        <a:rPr lang="en-US" sz="1600" dirty="0" err="1"/>
                        <a:t>Z</a:t>
                      </a:r>
                      <a:r>
                        <a:rPr lang="en-US" sz="1600" baseline="-25000" dirty="0" err="1"/>
                        <a:t>age</a:t>
                      </a:r>
                      <a:r>
                        <a:rPr lang="en-US" sz="1600" baseline="0" dirty="0"/>
                        <a:t>/200))*1.5*</a:t>
                      </a:r>
                      <a:r>
                        <a:rPr lang="en-US" sz="1600" baseline="0" dirty="0" err="1"/>
                        <a:t>Z</a:t>
                      </a:r>
                      <a:r>
                        <a:rPr lang="en-US" sz="1600" baseline="-25000" dirty="0" err="1"/>
                        <a:t>chem</a:t>
                      </a:r>
                      <a:r>
                        <a:rPr lang="en-US" sz="1600" baseline="0" dirty="0"/>
                        <a:t>, σ=5+(</a:t>
                      </a:r>
                      <a:r>
                        <a:rPr lang="en-US" sz="1600" baseline="0" dirty="0" err="1"/>
                        <a:t>Z</a:t>
                      </a:r>
                      <a:r>
                        <a:rPr lang="en-US" sz="1600" baseline="-25000" dirty="0" err="1"/>
                        <a:t>sex</a:t>
                      </a:r>
                      <a:r>
                        <a:rPr lang="en-US" sz="1600" baseline="0" dirty="0"/>
                        <a:t>*0.9))</a:t>
                      </a:r>
                      <a:endParaRPr lang="en-GB" sz="1600" dirty="0"/>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tc>
                <a:extLst>
                  <a:ext uri="{0D108BD9-81ED-4DB2-BD59-A6C34878D82A}">
                    <a16:rowId xmlns:a16="http://schemas.microsoft.com/office/drawing/2014/main" val="1693266383"/>
                  </a:ext>
                </a:extLst>
              </a:tr>
              <a:tr h="461261">
                <a:tc>
                  <a:txBody>
                    <a:bodyPr/>
                    <a:lstStyle/>
                    <a:p>
                      <a:r>
                        <a:rPr lang="en-US" sz="1600" dirty="0"/>
                        <a:t>Outcome</a:t>
                      </a:r>
                      <a:endParaRPr lang="en-GB" sz="1600" dirty="0"/>
                    </a:p>
                  </a:txBody>
                  <a:tcPr anchor="ctr"/>
                </a:tc>
                <a:tc>
                  <a:txBody>
                    <a:bodyPr/>
                    <a:lstStyle/>
                    <a:p>
                      <a:pPr algn="ctr"/>
                      <a:r>
                        <a:rPr lang="en-US" sz="1600" dirty="0"/>
                        <a:t>Y</a:t>
                      </a:r>
                      <a:endParaRPr lang="en-GB" sz="1600" dirty="0"/>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a:t>
                      </a:r>
                      <a:r>
                        <a:rPr lang="en-US" sz="1600" i="0" dirty="0"/>
                        <a:t>μ=</a:t>
                      </a:r>
                      <a:r>
                        <a:rPr lang="en-US" sz="1600" dirty="0"/>
                        <a:t>0.05*</a:t>
                      </a:r>
                      <a:r>
                        <a:rPr lang="en-US" sz="1600" dirty="0" err="1"/>
                        <a:t>Z</a:t>
                      </a:r>
                      <a:r>
                        <a:rPr lang="en-US" sz="1600" baseline="-25000" dirty="0" err="1"/>
                        <a:t>age</a:t>
                      </a:r>
                      <a:r>
                        <a:rPr lang="en-US" sz="1600" baseline="0" dirty="0"/>
                        <a:t>+-0.2*Z</a:t>
                      </a:r>
                      <a:r>
                        <a:rPr lang="en-US" sz="1600" baseline="-25000" dirty="0"/>
                        <a:t>sex</a:t>
                      </a:r>
                      <a:r>
                        <a:rPr lang="en-US" sz="1600" baseline="0" dirty="0"/>
                        <a:t>+2.8*</a:t>
                      </a:r>
                      <a:r>
                        <a:rPr lang="en-US" sz="1600" baseline="0" dirty="0" err="1"/>
                        <a:t>Z</a:t>
                      </a:r>
                      <a:r>
                        <a:rPr lang="en-US" sz="1600" baseline="-25000" dirty="0" err="1"/>
                        <a:t>chem</a:t>
                      </a:r>
                      <a:r>
                        <a:rPr lang="en-US" sz="1600" baseline="0" dirty="0"/>
                        <a:t>+-2.0*</a:t>
                      </a:r>
                      <a:r>
                        <a:rPr lang="en-US" sz="1600" baseline="0" dirty="0" err="1"/>
                        <a:t>Tx+</a:t>
                      </a:r>
                      <a:r>
                        <a:rPr lang="en-US" sz="1600" b="1" baseline="0" dirty="0" err="1"/>
                        <a:t>Z</a:t>
                      </a:r>
                      <a:r>
                        <a:rPr lang="en-US" sz="1600" b="1" baseline="-25000" dirty="0" err="1"/>
                        <a:t>U</a:t>
                      </a:r>
                      <a:r>
                        <a:rPr lang="en-US" sz="1600" baseline="0" dirty="0"/>
                        <a:t>*U, </a:t>
                      </a:r>
                      <a:r>
                        <a:rPr lang="el-GR" sz="1600" baseline="0" dirty="0"/>
                        <a:t>σ</a:t>
                      </a:r>
                      <a:r>
                        <a:rPr lang="en-US" sz="1600" baseline="0" dirty="0"/>
                        <a:t>=1)</a:t>
                      </a:r>
                      <a:endParaRPr lang="en-GB" sz="1600" baseline="-25000" dirty="0"/>
                    </a:p>
                  </a:txBody>
                  <a:tcPr anchor="ctr"/>
                </a:tc>
                <a:tc hMerge="1">
                  <a:txBody>
                    <a:bodyPr/>
                    <a:lstStyle/>
                    <a:p>
                      <a:endParaRPr lang="en-GB"/>
                    </a:p>
                  </a:txBody>
                  <a:tcPr/>
                </a:tc>
                <a:extLst>
                  <a:ext uri="{0D108BD9-81ED-4DB2-BD59-A6C34878D82A}">
                    <a16:rowId xmlns:a16="http://schemas.microsoft.com/office/drawing/2014/main" val="1322144280"/>
                  </a:ext>
                </a:extLst>
              </a:tr>
            </a:tbl>
          </a:graphicData>
        </a:graphic>
      </p:graphicFrame>
    </p:spTree>
    <p:extLst>
      <p:ext uri="{BB962C8B-B14F-4D97-AF65-F5344CB8AC3E}">
        <p14:creationId xmlns:p14="http://schemas.microsoft.com/office/powerpoint/2010/main" val="311187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6B3E708-317B-440D-9EDB-E878CA05429C}"/>
              </a:ext>
            </a:extLst>
          </p:cNvPr>
          <p:cNvGraphicFramePr>
            <a:graphicFrameLocks noChangeAspect="1"/>
          </p:cNvGraphicFramePr>
          <p:nvPr>
            <p:custDataLst>
              <p:tags r:id="rId2"/>
            </p:custDataLst>
            <p:extLst>
              <p:ext uri="{D42A27DB-BD31-4B8C-83A1-F6EECF244321}">
                <p14:modId xmlns:p14="http://schemas.microsoft.com/office/powerpoint/2010/main" val="4015711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5" imgW="231" imgH="232" progId="TCLayout.ActiveDocument.1">
                  <p:embed/>
                </p:oleObj>
              </mc:Choice>
              <mc:Fallback>
                <p:oleObj name="think-cell Slide" r:id="rId5" imgW="231" imgH="232" progId="TCLayout.ActiveDocument.1">
                  <p:embed/>
                  <p:pic>
                    <p:nvPicPr>
                      <p:cNvPr id="7" name="Object 6" hidden="1">
                        <a:extLst>
                          <a:ext uri="{FF2B5EF4-FFF2-40B4-BE49-F238E27FC236}">
                            <a16:creationId xmlns:a16="http://schemas.microsoft.com/office/drawing/2014/main" id="{86B3E708-317B-440D-9EDB-E878CA05429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81A893E-5F48-4919-8138-A5161F287BC0}"/>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2800" b="1" dirty="0" err="1">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62985835-1142-4EFC-981D-31A0121396C2}"/>
              </a:ext>
            </a:extLst>
          </p:cNvPr>
          <p:cNvSpPr>
            <a:spLocks noGrp="1"/>
          </p:cNvSpPr>
          <p:nvPr>
            <p:ph type="title"/>
          </p:nvPr>
        </p:nvSpPr>
        <p:spPr/>
        <p:txBody>
          <a:bodyPr/>
          <a:lstStyle/>
          <a:p>
            <a:r>
              <a:rPr lang="en-US" dirty="0"/>
              <a:t>The simulation study compared the use of each independent method to the use of the combined method</a:t>
            </a:r>
          </a:p>
        </p:txBody>
      </p:sp>
      <p:sp>
        <p:nvSpPr>
          <p:cNvPr id="3" name="Footer Placeholder 2">
            <a:extLst>
              <a:ext uri="{FF2B5EF4-FFF2-40B4-BE49-F238E27FC236}">
                <a16:creationId xmlns:a16="http://schemas.microsoft.com/office/drawing/2014/main" id="{9054F06B-4934-4FB4-9FD4-2AF8C04C8352}"/>
              </a:ext>
            </a:extLst>
          </p:cNvPr>
          <p:cNvSpPr>
            <a:spLocks noGrp="1"/>
          </p:cNvSpPr>
          <p:nvPr>
            <p:ph type="ftr" sz="quarter" idx="3"/>
          </p:nvPr>
        </p:nvSpPr>
        <p:spPr>
          <a:xfrm>
            <a:off x="384694" y="6250210"/>
            <a:ext cx="9285484" cy="338087"/>
          </a:xfrm>
        </p:spPr>
        <p:txBody>
          <a:bodyPr/>
          <a:lstStyle/>
          <a:p>
            <a:endParaRPr lang="en-US" dirty="0"/>
          </a:p>
        </p:txBody>
      </p:sp>
      <p:sp>
        <p:nvSpPr>
          <p:cNvPr id="4" name="Text Placeholder 6">
            <a:extLst>
              <a:ext uri="{FF2B5EF4-FFF2-40B4-BE49-F238E27FC236}">
                <a16:creationId xmlns:a16="http://schemas.microsoft.com/office/drawing/2014/main" id="{C42F1EF6-2A52-4E52-94C8-2981A5B7B32C}"/>
              </a:ext>
            </a:extLst>
          </p:cNvPr>
          <p:cNvSpPr txBox="1">
            <a:spLocks/>
          </p:cNvSpPr>
          <p:nvPr/>
        </p:nvSpPr>
        <p:spPr>
          <a:xfrm>
            <a:off x="4326535" y="1596640"/>
            <a:ext cx="2905125" cy="1500913"/>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en-US" sz="1600" b="1" dirty="0">
                <a:solidFill>
                  <a:srgbClr val="830065"/>
                </a:solidFill>
                <a:latin typeface="+mj-lt"/>
                <a:ea typeface="Noto Sans" panose="020B0502040504020204" pitchFamily="34"/>
                <a:cs typeface="Noto Sans" panose="020B0502040504020204" pitchFamily="34"/>
              </a:rPr>
              <a:t>Method 0: No adjustment</a:t>
            </a:r>
          </a:p>
          <a:p>
            <a:pPr marL="0" indent="0">
              <a:buNone/>
            </a:pPr>
            <a:r>
              <a:rPr lang="en-US" sz="1600" dirty="0"/>
              <a:t>Fit the whole data set, trial and internal, to a simple linear regression where treatment was the only covariate.</a:t>
            </a:r>
          </a:p>
        </p:txBody>
      </p:sp>
      <p:sp>
        <p:nvSpPr>
          <p:cNvPr id="6" name="Oval 5">
            <a:extLst>
              <a:ext uri="{FF2B5EF4-FFF2-40B4-BE49-F238E27FC236}">
                <a16:creationId xmlns:a16="http://schemas.microsoft.com/office/drawing/2014/main" id="{9FBC0526-6D05-4C61-B79C-4E217C83695C}"/>
              </a:ext>
            </a:extLst>
          </p:cNvPr>
          <p:cNvSpPr/>
          <p:nvPr/>
        </p:nvSpPr>
        <p:spPr>
          <a:xfrm>
            <a:off x="3616732" y="1570562"/>
            <a:ext cx="673707" cy="661349"/>
          </a:xfrm>
          <a:prstGeom prst="ellipse">
            <a:avLst/>
          </a:prstGeom>
          <a:solidFill>
            <a:srgbClr val="83006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 name="Text Placeholder 6">
            <a:extLst>
              <a:ext uri="{FF2B5EF4-FFF2-40B4-BE49-F238E27FC236}">
                <a16:creationId xmlns:a16="http://schemas.microsoft.com/office/drawing/2014/main" id="{ABAF3774-587E-492C-A615-257CE7811054}"/>
              </a:ext>
            </a:extLst>
          </p:cNvPr>
          <p:cNvSpPr txBox="1">
            <a:spLocks/>
          </p:cNvSpPr>
          <p:nvPr/>
        </p:nvSpPr>
        <p:spPr>
          <a:xfrm>
            <a:off x="4326535" y="3887567"/>
            <a:ext cx="2905123" cy="1500913"/>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en-US" sz="1600" b="1" dirty="0">
                <a:solidFill>
                  <a:srgbClr val="830065"/>
                </a:solidFill>
                <a:latin typeface="+mj-lt"/>
                <a:ea typeface="Noto Sans" panose="020B0502040504020204" pitchFamily="34"/>
                <a:cs typeface="Noto Sans" panose="020B0502040504020204" pitchFamily="34"/>
              </a:rPr>
              <a:t>Method 2: NPP-only</a:t>
            </a:r>
          </a:p>
          <a:p>
            <a:pPr marL="0" indent="0">
              <a:lnSpc>
                <a:spcPct val="100000"/>
              </a:lnSpc>
              <a:spcBef>
                <a:spcPts val="0"/>
              </a:spcBef>
              <a:spcAft>
                <a:spcPts val="300"/>
              </a:spcAft>
              <a:buNone/>
              <a:tabLst>
                <a:tab pos="4283075" algn="l"/>
              </a:tabLst>
            </a:pPr>
            <a:r>
              <a:rPr lang="en-US" sz="1600" dirty="0">
                <a:ea typeface="Noto Sans" panose="020B0502040504020204" pitchFamily="34"/>
                <a:cs typeface="Noto Sans" panose="020B0502040504020204" pitchFamily="34"/>
              </a:rPr>
              <a:t>Performed NPP to combine outcomes in the external data and internal control as previously described. Estimated the treatment effect as the difference between the posterior mean of the control and the observed mean of the treated.</a:t>
            </a:r>
          </a:p>
        </p:txBody>
      </p:sp>
      <p:sp>
        <p:nvSpPr>
          <p:cNvPr id="10" name="Oval 9">
            <a:extLst>
              <a:ext uri="{FF2B5EF4-FFF2-40B4-BE49-F238E27FC236}">
                <a16:creationId xmlns:a16="http://schemas.microsoft.com/office/drawing/2014/main" id="{3B20F2E9-F3C4-4851-94F2-3A0EBF99A4F7}"/>
              </a:ext>
            </a:extLst>
          </p:cNvPr>
          <p:cNvSpPr/>
          <p:nvPr/>
        </p:nvSpPr>
        <p:spPr>
          <a:xfrm>
            <a:off x="3616732" y="3861489"/>
            <a:ext cx="673707" cy="661349"/>
          </a:xfrm>
          <a:prstGeom prst="ellipse">
            <a:avLst/>
          </a:prstGeom>
          <a:solidFill>
            <a:srgbClr val="83006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2" name="Rectangle 11">
            <a:extLst>
              <a:ext uri="{FF2B5EF4-FFF2-40B4-BE49-F238E27FC236}">
                <a16:creationId xmlns:a16="http://schemas.microsoft.com/office/drawing/2014/main" id="{5F038D67-FA33-4CD1-BD20-310D686F9CE8}"/>
              </a:ext>
            </a:extLst>
          </p:cNvPr>
          <p:cNvSpPr/>
          <p:nvPr/>
        </p:nvSpPr>
        <p:spPr>
          <a:xfrm>
            <a:off x="384693" y="1305427"/>
            <a:ext cx="2881693" cy="1512863"/>
          </a:xfrm>
          <a:prstGeom prst="rect">
            <a:avLst/>
          </a:prstGeom>
        </p:spPr>
        <p:txBody>
          <a:bodyPr wrap="square" anchor="b">
            <a:noAutofit/>
          </a:bodyPr>
          <a:lstStyle/>
          <a:p>
            <a:pPr lvl="0">
              <a:lnSpc>
                <a:spcPct val="100000"/>
              </a:lnSpc>
              <a:defRPr/>
            </a:pPr>
            <a:r>
              <a:rPr lang="en-US" sz="2800" b="1" dirty="0"/>
              <a:t>Applied four methods to the simulated data</a:t>
            </a:r>
            <a:endParaRPr lang="en-US" sz="1400" dirty="0"/>
          </a:p>
        </p:txBody>
      </p:sp>
      <p:sp>
        <p:nvSpPr>
          <p:cNvPr id="13" name="Rectangle 12">
            <a:extLst>
              <a:ext uri="{FF2B5EF4-FFF2-40B4-BE49-F238E27FC236}">
                <a16:creationId xmlns:a16="http://schemas.microsoft.com/office/drawing/2014/main" id="{F04393F1-5E96-44E2-A820-BC013A0F1170}"/>
              </a:ext>
            </a:extLst>
          </p:cNvPr>
          <p:cNvSpPr/>
          <p:nvPr/>
        </p:nvSpPr>
        <p:spPr>
          <a:xfrm>
            <a:off x="384694" y="3037951"/>
            <a:ext cx="2747467" cy="2062103"/>
          </a:xfrm>
          <a:prstGeom prst="rect">
            <a:avLst/>
          </a:prstGeom>
        </p:spPr>
        <p:txBody>
          <a:bodyPr wrap="square">
            <a:spAutoFit/>
          </a:bodyPr>
          <a:lstStyle/>
          <a:p>
            <a:pPr lvl="0">
              <a:lnSpc>
                <a:spcPct val="100000"/>
              </a:lnSpc>
              <a:defRPr/>
            </a:pPr>
            <a:r>
              <a:rPr lang="en-US" sz="1600" dirty="0"/>
              <a:t>For each set of 100 simulations, we found the </a:t>
            </a:r>
            <a:r>
              <a:rPr lang="en-US" sz="1600" b="1" dirty="0">
                <a:solidFill>
                  <a:srgbClr val="830065"/>
                </a:solidFill>
              </a:rPr>
              <a:t>average bias of the estimated treatment effect </a:t>
            </a:r>
            <a:r>
              <a:rPr lang="en-US" sz="1600" dirty="0"/>
              <a:t>and as well as the </a:t>
            </a:r>
            <a:r>
              <a:rPr lang="en-US" sz="1600" b="1" dirty="0">
                <a:solidFill>
                  <a:srgbClr val="830065"/>
                </a:solidFill>
              </a:rPr>
              <a:t>standard deviation of the bias </a:t>
            </a:r>
            <a:r>
              <a:rPr lang="en-US" sz="1600" dirty="0"/>
              <a:t>of the treatment effect across simulations.</a:t>
            </a:r>
          </a:p>
        </p:txBody>
      </p:sp>
      <p:sp>
        <p:nvSpPr>
          <p:cNvPr id="14" name="Text Placeholder 6">
            <a:extLst>
              <a:ext uri="{FF2B5EF4-FFF2-40B4-BE49-F238E27FC236}">
                <a16:creationId xmlns:a16="http://schemas.microsoft.com/office/drawing/2014/main" id="{E4961A76-CD8E-4648-B6B9-D2D16399D17F}"/>
              </a:ext>
            </a:extLst>
          </p:cNvPr>
          <p:cNvSpPr txBox="1">
            <a:spLocks/>
          </p:cNvSpPr>
          <p:nvPr/>
        </p:nvSpPr>
        <p:spPr>
          <a:xfrm>
            <a:off x="8426034" y="1596640"/>
            <a:ext cx="2905125" cy="1500913"/>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en-US" sz="1600" b="1" dirty="0">
                <a:solidFill>
                  <a:srgbClr val="830065"/>
                </a:solidFill>
                <a:latin typeface="+mj-lt"/>
                <a:ea typeface="Noto Sans" panose="020B0502040504020204" pitchFamily="34"/>
                <a:cs typeface="Noto Sans" panose="020B0502040504020204" pitchFamily="34"/>
              </a:rPr>
              <a:t>Method 1: IPW-only</a:t>
            </a:r>
          </a:p>
          <a:p>
            <a:pPr marL="0" indent="0">
              <a:lnSpc>
                <a:spcPct val="100000"/>
              </a:lnSpc>
              <a:spcBef>
                <a:spcPts val="0"/>
              </a:spcBef>
              <a:spcAft>
                <a:spcPts val="300"/>
              </a:spcAft>
              <a:buNone/>
              <a:tabLst>
                <a:tab pos="4283075" algn="l"/>
              </a:tabLst>
            </a:pPr>
            <a:r>
              <a:rPr lang="en-US" sz="1600" dirty="0"/>
              <a:t>Use of classic IPW, weighting in the outcome regression model based on the probability of being </a:t>
            </a:r>
            <a:r>
              <a:rPr lang="en-US" sz="1600" b="1" dirty="0"/>
              <a:t>treated</a:t>
            </a:r>
            <a:r>
              <a:rPr lang="en-US" sz="1600" dirty="0"/>
              <a:t>, before fitting a simple linear regression where treatment was the only covariate.</a:t>
            </a:r>
            <a:endParaRPr lang="en-US" sz="1600" dirty="0">
              <a:ea typeface="Noto Sans" panose="020B0502040504020204" pitchFamily="34"/>
              <a:cs typeface="Noto Sans" panose="020B0502040504020204" pitchFamily="34"/>
            </a:endParaRPr>
          </a:p>
        </p:txBody>
      </p:sp>
      <p:sp>
        <p:nvSpPr>
          <p:cNvPr id="16" name="Oval 15">
            <a:extLst>
              <a:ext uri="{FF2B5EF4-FFF2-40B4-BE49-F238E27FC236}">
                <a16:creationId xmlns:a16="http://schemas.microsoft.com/office/drawing/2014/main" id="{DBC59610-B73F-4E6C-A247-5158A64C2F38}"/>
              </a:ext>
            </a:extLst>
          </p:cNvPr>
          <p:cNvSpPr/>
          <p:nvPr/>
        </p:nvSpPr>
        <p:spPr>
          <a:xfrm>
            <a:off x="7716231" y="1570562"/>
            <a:ext cx="673707" cy="661349"/>
          </a:xfrm>
          <a:prstGeom prst="ellipse">
            <a:avLst/>
          </a:prstGeom>
          <a:solidFill>
            <a:srgbClr val="83006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8" name="Text Placeholder 6">
            <a:extLst>
              <a:ext uri="{FF2B5EF4-FFF2-40B4-BE49-F238E27FC236}">
                <a16:creationId xmlns:a16="http://schemas.microsoft.com/office/drawing/2014/main" id="{3BCE2506-7FAF-48BF-983E-19BA1088D981}"/>
              </a:ext>
            </a:extLst>
          </p:cNvPr>
          <p:cNvSpPr txBox="1">
            <a:spLocks/>
          </p:cNvSpPr>
          <p:nvPr/>
        </p:nvSpPr>
        <p:spPr>
          <a:xfrm>
            <a:off x="8426034" y="3887567"/>
            <a:ext cx="2905123" cy="1500913"/>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tabLst>
                <a:tab pos="4283075" algn="l"/>
              </a:tabLst>
            </a:pPr>
            <a:r>
              <a:rPr lang="en-US" sz="1600" b="1" dirty="0">
                <a:solidFill>
                  <a:srgbClr val="830065"/>
                </a:solidFill>
                <a:latin typeface="+mj-lt"/>
                <a:ea typeface="Noto Sans" panose="020B0502040504020204" pitchFamily="34"/>
                <a:cs typeface="Noto Sans" panose="020B0502040504020204" pitchFamily="34"/>
              </a:rPr>
              <a:t>Method 3: IPW+NPP</a:t>
            </a:r>
          </a:p>
          <a:p>
            <a:pPr marL="0" indent="0">
              <a:lnSpc>
                <a:spcPct val="100000"/>
              </a:lnSpc>
              <a:spcBef>
                <a:spcPts val="0"/>
              </a:spcBef>
              <a:spcAft>
                <a:spcPts val="300"/>
              </a:spcAft>
              <a:buNone/>
              <a:tabLst>
                <a:tab pos="4283075" algn="l"/>
              </a:tabLst>
            </a:pPr>
            <a:r>
              <a:rPr lang="en-US" sz="1600" dirty="0"/>
              <a:t>Predict adjusted outcomes by weighting control patients on the probability of being </a:t>
            </a:r>
            <a:r>
              <a:rPr lang="en-US" sz="1600" b="1" dirty="0"/>
              <a:t>in the trial</a:t>
            </a:r>
            <a:r>
              <a:rPr lang="en-US" sz="1600" dirty="0"/>
              <a:t>, before applying NPP to combine the control outcomes and estimating the treatment effect.</a:t>
            </a:r>
            <a:endParaRPr lang="en-US" sz="1600" dirty="0">
              <a:ea typeface="Noto Sans" panose="020B0502040504020204" pitchFamily="34"/>
              <a:cs typeface="Noto Sans" panose="020B0502040504020204" pitchFamily="34"/>
            </a:endParaRPr>
          </a:p>
        </p:txBody>
      </p:sp>
      <p:sp>
        <p:nvSpPr>
          <p:cNvPr id="20" name="Oval 19">
            <a:extLst>
              <a:ext uri="{FF2B5EF4-FFF2-40B4-BE49-F238E27FC236}">
                <a16:creationId xmlns:a16="http://schemas.microsoft.com/office/drawing/2014/main" id="{6E3C4E2D-CDFE-4BB5-9E55-E48A6FF7F8FE}"/>
              </a:ext>
            </a:extLst>
          </p:cNvPr>
          <p:cNvSpPr/>
          <p:nvPr/>
        </p:nvSpPr>
        <p:spPr>
          <a:xfrm>
            <a:off x="7716231" y="3861489"/>
            <a:ext cx="673707" cy="661349"/>
          </a:xfrm>
          <a:prstGeom prst="ellipse">
            <a:avLst/>
          </a:prstGeom>
          <a:solidFill>
            <a:srgbClr val="83006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22" name="Graphic 21">
            <a:extLst>
              <a:ext uri="{FF2B5EF4-FFF2-40B4-BE49-F238E27FC236}">
                <a16:creationId xmlns:a16="http://schemas.microsoft.com/office/drawing/2014/main" id="{DAAF5C23-D875-49EB-859B-78FD2737ED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91032" y="1629297"/>
            <a:ext cx="537825" cy="537825"/>
          </a:xfrm>
          <a:prstGeom prst="rect">
            <a:avLst/>
          </a:prstGeom>
        </p:spPr>
      </p:pic>
      <p:pic>
        <p:nvPicPr>
          <p:cNvPr id="23" name="Graphic 22">
            <a:extLst>
              <a:ext uri="{FF2B5EF4-FFF2-40B4-BE49-F238E27FC236}">
                <a16:creationId xmlns:a16="http://schemas.microsoft.com/office/drawing/2014/main" id="{4A1F8EFF-21D5-43C4-874C-83BA4B919D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91032" y="3920224"/>
            <a:ext cx="537825" cy="537825"/>
          </a:xfrm>
          <a:prstGeom prst="rect">
            <a:avLst/>
          </a:prstGeom>
        </p:spPr>
      </p:pic>
      <p:pic>
        <p:nvPicPr>
          <p:cNvPr id="24" name="Graphic 23">
            <a:extLst>
              <a:ext uri="{FF2B5EF4-FFF2-40B4-BE49-F238E27FC236}">
                <a16:creationId xmlns:a16="http://schemas.microsoft.com/office/drawing/2014/main" id="{B524C3EF-0ED1-41A5-AFBD-A748B0E94F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85953" y="1629297"/>
            <a:ext cx="537825" cy="537825"/>
          </a:xfrm>
          <a:prstGeom prst="rect">
            <a:avLst/>
          </a:prstGeom>
        </p:spPr>
      </p:pic>
      <p:pic>
        <p:nvPicPr>
          <p:cNvPr id="25" name="Graphic 24">
            <a:extLst>
              <a:ext uri="{FF2B5EF4-FFF2-40B4-BE49-F238E27FC236}">
                <a16:creationId xmlns:a16="http://schemas.microsoft.com/office/drawing/2014/main" id="{1FB36BEA-A773-4022-805E-21DFEA1F1C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85953" y="3920224"/>
            <a:ext cx="537825" cy="537825"/>
          </a:xfrm>
          <a:prstGeom prst="rect">
            <a:avLst/>
          </a:prstGeom>
        </p:spPr>
      </p:pic>
    </p:spTree>
    <p:extLst>
      <p:ext uri="{BB962C8B-B14F-4D97-AF65-F5344CB8AC3E}">
        <p14:creationId xmlns:p14="http://schemas.microsoft.com/office/powerpoint/2010/main" val="385431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801C05E-62BE-430C-8EC5-A988D05E7DBD}"/>
              </a:ext>
            </a:extLst>
          </p:cNvPr>
          <p:cNvGraphicFramePr>
            <a:graphicFrameLocks noChangeAspect="1"/>
          </p:cNvGraphicFramePr>
          <p:nvPr>
            <p:custDataLst>
              <p:tags r:id="rId2"/>
            </p:custDataLst>
            <p:extLst>
              <p:ext uri="{D42A27DB-BD31-4B8C-83A1-F6EECF244321}">
                <p14:modId xmlns:p14="http://schemas.microsoft.com/office/powerpoint/2010/main" val="2241975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5" imgW="231" imgH="232" progId="TCLayout.ActiveDocument.1">
                  <p:embed/>
                </p:oleObj>
              </mc:Choice>
              <mc:Fallback>
                <p:oleObj name="think-cell Slide" r:id="rId5" imgW="231" imgH="232" progId="TCLayout.ActiveDocument.1">
                  <p:embed/>
                  <p:pic>
                    <p:nvPicPr>
                      <p:cNvPr id="5" name="Object 4" hidden="1">
                        <a:extLst>
                          <a:ext uri="{FF2B5EF4-FFF2-40B4-BE49-F238E27FC236}">
                            <a16:creationId xmlns:a16="http://schemas.microsoft.com/office/drawing/2014/main" id="{5801C05E-62BE-430C-8EC5-A988D05E7DB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E511158-6FA3-4A50-8ABC-25BC54A9B07A}"/>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2800" b="1" dirty="0" err="1">
              <a:latin typeface="Arial" panose="020B0604020202020204" pitchFamily="34" charset="0"/>
              <a:ea typeface="+mj-ea"/>
              <a:cs typeface="+mj-cs"/>
              <a:sym typeface="Arial" panose="020B0604020202020204" pitchFamily="34" charset="0"/>
            </a:endParaRPr>
          </a:p>
        </p:txBody>
      </p:sp>
      <p:sp>
        <p:nvSpPr>
          <p:cNvPr id="2" name="Text Placeholder 1">
            <a:extLst>
              <a:ext uri="{FF2B5EF4-FFF2-40B4-BE49-F238E27FC236}">
                <a16:creationId xmlns:a16="http://schemas.microsoft.com/office/drawing/2014/main" id="{2C027D65-91E1-40F2-A4EB-F1D4EB36AAE7}"/>
              </a:ext>
            </a:extLst>
          </p:cNvPr>
          <p:cNvSpPr>
            <a:spLocks noGrp="1"/>
          </p:cNvSpPr>
          <p:nvPr>
            <p:ph type="body" sz="quarter" idx="16"/>
          </p:nvPr>
        </p:nvSpPr>
        <p:spPr>
          <a:xfrm>
            <a:off x="1560194" y="1081826"/>
            <a:ext cx="10163060" cy="402336"/>
          </a:xfrm>
        </p:spPr>
        <p:txBody>
          <a:bodyPr/>
          <a:lstStyle/>
          <a:p>
            <a:r>
              <a:rPr lang="en-US" dirty="0"/>
              <a:t>Results of simulation study:</a:t>
            </a:r>
            <a:endParaRPr lang="en-GB" dirty="0"/>
          </a:p>
        </p:txBody>
      </p:sp>
      <p:sp>
        <p:nvSpPr>
          <p:cNvPr id="3" name="Title 2">
            <a:extLst>
              <a:ext uri="{FF2B5EF4-FFF2-40B4-BE49-F238E27FC236}">
                <a16:creationId xmlns:a16="http://schemas.microsoft.com/office/drawing/2014/main" id="{FC34AF8A-62FB-42B6-B4BD-04A7210A3445}"/>
              </a:ext>
            </a:extLst>
          </p:cNvPr>
          <p:cNvSpPr>
            <a:spLocks noGrp="1"/>
          </p:cNvSpPr>
          <p:nvPr>
            <p:ph type="title"/>
          </p:nvPr>
        </p:nvSpPr>
        <p:spPr/>
        <p:txBody>
          <a:bodyPr/>
          <a:lstStyle/>
          <a:p>
            <a:r>
              <a:rPr lang="en-US" dirty="0"/>
              <a:t>Use of NPP leads to a significant reduction in bias with further reduction achieved by combining NPP with IPW</a:t>
            </a:r>
            <a:endParaRPr lang="en-GB" dirty="0"/>
          </a:p>
        </p:txBody>
      </p:sp>
      <p:sp>
        <p:nvSpPr>
          <p:cNvPr id="4" name="Footer Placeholder 3">
            <a:extLst>
              <a:ext uri="{FF2B5EF4-FFF2-40B4-BE49-F238E27FC236}">
                <a16:creationId xmlns:a16="http://schemas.microsoft.com/office/drawing/2014/main" id="{53E055A4-D7DD-4500-BF36-76C73FABC35E}"/>
              </a:ext>
            </a:extLst>
          </p:cNvPr>
          <p:cNvSpPr>
            <a:spLocks noGrp="1"/>
          </p:cNvSpPr>
          <p:nvPr>
            <p:ph type="ftr" sz="quarter" idx="3"/>
          </p:nvPr>
        </p:nvSpPr>
        <p:spPr/>
        <p:txBody>
          <a:bodyPr/>
          <a:lstStyle/>
          <a:p>
            <a:endParaRPr lang="en-US" dirty="0"/>
          </a:p>
        </p:txBody>
      </p:sp>
      <p:graphicFrame>
        <p:nvGraphicFramePr>
          <p:cNvPr id="7" name="Content Placeholder 6">
            <a:extLst>
              <a:ext uri="{FF2B5EF4-FFF2-40B4-BE49-F238E27FC236}">
                <a16:creationId xmlns:a16="http://schemas.microsoft.com/office/drawing/2014/main" id="{E2D89B13-197E-44D7-AE55-1017A222B7D8}"/>
              </a:ext>
            </a:extLst>
          </p:cNvPr>
          <p:cNvGraphicFramePr>
            <a:graphicFrameLocks noGrp="1"/>
          </p:cNvGraphicFramePr>
          <p:nvPr>
            <p:ph idx="4294967295"/>
            <p:extLst>
              <p:ext uri="{D42A27DB-BD31-4B8C-83A1-F6EECF244321}">
                <p14:modId xmlns:p14="http://schemas.microsoft.com/office/powerpoint/2010/main" val="1822210592"/>
              </p:ext>
            </p:extLst>
          </p:nvPr>
        </p:nvGraphicFramePr>
        <p:xfrm>
          <a:off x="1560194" y="1450866"/>
          <a:ext cx="9071612" cy="2677160"/>
        </p:xfrm>
        <a:graphic>
          <a:graphicData uri="http://schemas.openxmlformats.org/drawingml/2006/table">
            <a:tbl>
              <a:tblPr firstRow="1" bandRow="1">
                <a:tableStyleId>{5C22544A-7EE6-4342-B048-85BDC9FD1C3A}</a:tableStyleId>
              </a:tblPr>
              <a:tblGrid>
                <a:gridCol w="2267903">
                  <a:extLst>
                    <a:ext uri="{9D8B030D-6E8A-4147-A177-3AD203B41FA5}">
                      <a16:colId xmlns:a16="http://schemas.microsoft.com/office/drawing/2014/main" val="647996065"/>
                    </a:ext>
                  </a:extLst>
                </a:gridCol>
                <a:gridCol w="2267903">
                  <a:extLst>
                    <a:ext uri="{9D8B030D-6E8A-4147-A177-3AD203B41FA5}">
                      <a16:colId xmlns:a16="http://schemas.microsoft.com/office/drawing/2014/main" val="1060334548"/>
                    </a:ext>
                  </a:extLst>
                </a:gridCol>
                <a:gridCol w="2267903">
                  <a:extLst>
                    <a:ext uri="{9D8B030D-6E8A-4147-A177-3AD203B41FA5}">
                      <a16:colId xmlns:a16="http://schemas.microsoft.com/office/drawing/2014/main" val="1359639454"/>
                    </a:ext>
                  </a:extLst>
                </a:gridCol>
                <a:gridCol w="2267903">
                  <a:extLst>
                    <a:ext uri="{9D8B030D-6E8A-4147-A177-3AD203B41FA5}">
                      <a16:colId xmlns:a16="http://schemas.microsoft.com/office/drawing/2014/main" val="2955693855"/>
                    </a:ext>
                  </a:extLst>
                </a:gridCol>
              </a:tblGrid>
              <a:tr h="370840">
                <a:tc>
                  <a:txBody>
                    <a:bodyPr/>
                    <a:lstStyle/>
                    <a:p>
                      <a:pPr algn="ctr"/>
                      <a:endParaRPr lang="en-GB" dirty="0"/>
                    </a:p>
                  </a:txBody>
                  <a:tcPr/>
                </a:tc>
                <a:tc gridSpan="3">
                  <a:txBody>
                    <a:bodyPr/>
                    <a:lstStyle/>
                    <a:p>
                      <a:pPr algn="ctr"/>
                      <a:r>
                        <a:rPr lang="en-US" dirty="0"/>
                        <a:t>Bias in the Treatment Effect (SD)</a:t>
                      </a:r>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4166228"/>
                  </a:ext>
                </a:extLst>
              </a:tr>
              <a:tr h="370840">
                <a:tc>
                  <a:txBody>
                    <a:bodyPr/>
                    <a:lstStyle/>
                    <a:p>
                      <a:pPr algn="ctr"/>
                      <a:r>
                        <a:rPr lang="en-US" sz="1600" dirty="0">
                          <a:solidFill>
                            <a:schemeClr val="bg1"/>
                          </a:solidFill>
                        </a:rPr>
                        <a:t>Method</a:t>
                      </a:r>
                      <a:endParaRPr lang="en-GB" sz="1600" dirty="0">
                        <a:solidFill>
                          <a:schemeClr val="bg1"/>
                        </a:solidFill>
                      </a:endParaRPr>
                    </a:p>
                  </a:txBody>
                  <a:tcPr>
                    <a:solidFill>
                      <a:srgbClr val="00A3E0"/>
                    </a:solidFill>
                  </a:tcPr>
                </a:tc>
                <a:tc>
                  <a:txBody>
                    <a:bodyPr/>
                    <a:lstStyle/>
                    <a:p>
                      <a:pPr algn="ctr"/>
                      <a:r>
                        <a:rPr lang="en-US" sz="1600" b="1" dirty="0">
                          <a:solidFill>
                            <a:schemeClr val="bg1"/>
                          </a:solidFill>
                        </a:rPr>
                        <a:t>No unmeasured confounding</a:t>
                      </a:r>
                      <a:endParaRPr lang="en-GB" sz="1600" b="1" dirty="0">
                        <a:solidFill>
                          <a:schemeClr val="bg1"/>
                        </a:solidFill>
                      </a:endParaRPr>
                    </a:p>
                  </a:txBody>
                  <a:tcPr>
                    <a:solidFill>
                      <a:srgbClr val="00A3E0"/>
                    </a:solidFill>
                  </a:tcPr>
                </a:tc>
                <a:tc>
                  <a:txBody>
                    <a:bodyPr/>
                    <a:lstStyle/>
                    <a:p>
                      <a:pPr algn="ctr"/>
                      <a:r>
                        <a:rPr lang="en-US" sz="1600" b="1" dirty="0">
                          <a:solidFill>
                            <a:schemeClr val="bg1"/>
                          </a:solidFill>
                        </a:rPr>
                        <a:t>Weak </a:t>
                      </a:r>
                    </a:p>
                    <a:p>
                      <a:pPr algn="ctr"/>
                      <a:r>
                        <a:rPr lang="en-US" sz="1600" b="1" dirty="0">
                          <a:solidFill>
                            <a:schemeClr val="bg1"/>
                          </a:solidFill>
                        </a:rPr>
                        <a:t>unmeasured confounder</a:t>
                      </a:r>
                      <a:endParaRPr lang="en-GB" sz="1600" b="1" dirty="0">
                        <a:solidFill>
                          <a:schemeClr val="bg1"/>
                        </a:solidFill>
                      </a:endParaRPr>
                    </a:p>
                  </a:txBody>
                  <a:tcPr>
                    <a:solidFill>
                      <a:srgbClr val="00A3E0"/>
                    </a:solidFill>
                  </a:tcPr>
                </a:tc>
                <a:tc>
                  <a:txBody>
                    <a:bodyPr/>
                    <a:lstStyle/>
                    <a:p>
                      <a:pPr algn="ctr"/>
                      <a:r>
                        <a:rPr lang="en-US" sz="1600" b="1" dirty="0">
                          <a:solidFill>
                            <a:schemeClr val="bg1"/>
                          </a:solidFill>
                        </a:rPr>
                        <a:t>Strong unmeasured confounder</a:t>
                      </a:r>
                      <a:endParaRPr lang="en-GB" sz="1600" b="1" dirty="0">
                        <a:solidFill>
                          <a:schemeClr val="bg1"/>
                        </a:solidFill>
                      </a:endParaRPr>
                    </a:p>
                  </a:txBody>
                  <a:tcPr>
                    <a:solidFill>
                      <a:srgbClr val="00A3E0"/>
                    </a:solidFill>
                  </a:tcPr>
                </a:tc>
                <a:extLst>
                  <a:ext uri="{0D108BD9-81ED-4DB2-BD59-A6C34878D82A}">
                    <a16:rowId xmlns:a16="http://schemas.microsoft.com/office/drawing/2014/main" val="974318627"/>
                  </a:ext>
                </a:extLst>
              </a:tr>
              <a:tr h="370840">
                <a:tc>
                  <a:txBody>
                    <a:bodyPr/>
                    <a:lstStyle/>
                    <a:p>
                      <a:pPr algn="ctr"/>
                      <a:r>
                        <a:rPr lang="en-US" dirty="0"/>
                        <a:t>0: No adjustment</a:t>
                      </a:r>
                      <a:endParaRPr lang="en-GB" dirty="0"/>
                    </a:p>
                  </a:txBody>
                  <a:tcPr/>
                </a:tc>
                <a:tc>
                  <a:txBody>
                    <a:bodyPr/>
                    <a:lstStyle/>
                    <a:p>
                      <a:pPr algn="ctr" fontAlgn="b"/>
                      <a:r>
                        <a:rPr lang="en-GB" sz="1800" b="0" i="0" u="none" strike="noStrike" dirty="0">
                          <a:solidFill>
                            <a:srgbClr val="000000"/>
                          </a:solidFill>
                          <a:effectLst/>
                          <a:latin typeface="Calibri" panose="020F0502020204030204" pitchFamily="34" charset="0"/>
                        </a:rPr>
                        <a:t>0.008 (0.071)</a:t>
                      </a:r>
                    </a:p>
                  </a:txBody>
                  <a:tcPr marL="6350" marR="6350" marT="6350" marB="0" anchor="ctr"/>
                </a:tc>
                <a:tc>
                  <a:txBody>
                    <a:bodyPr/>
                    <a:lstStyle/>
                    <a:p>
                      <a:pPr algn="ctr" fontAlgn="b"/>
                      <a:r>
                        <a:rPr lang="en-GB" sz="1800" b="0" i="0" u="none" strike="noStrike" dirty="0">
                          <a:solidFill>
                            <a:srgbClr val="000000"/>
                          </a:solidFill>
                          <a:effectLst/>
                          <a:latin typeface="Calibri" panose="020F0502020204030204" pitchFamily="34" charset="0"/>
                        </a:rPr>
                        <a:t>-5.917 (0.605)</a:t>
                      </a:r>
                    </a:p>
                  </a:txBody>
                  <a:tcPr marL="6350" marR="6350" marT="6350" marB="0" anchor="ctr"/>
                </a:tc>
                <a:tc>
                  <a:txBody>
                    <a:bodyPr/>
                    <a:lstStyle/>
                    <a:p>
                      <a:pPr algn="ctr" fontAlgn="b"/>
                      <a:r>
                        <a:rPr lang="en-GB" sz="1800" b="0" i="0" u="none" strike="noStrike">
                          <a:solidFill>
                            <a:srgbClr val="000000"/>
                          </a:solidFill>
                          <a:effectLst/>
                          <a:latin typeface="Calibri" panose="020F0502020204030204" pitchFamily="34" charset="0"/>
                        </a:rPr>
                        <a:t>-23.806 (2.252)</a:t>
                      </a:r>
                    </a:p>
                  </a:txBody>
                  <a:tcPr marL="6350" marR="6350" marT="6350" marB="0" anchor="ctr"/>
                </a:tc>
                <a:extLst>
                  <a:ext uri="{0D108BD9-81ED-4DB2-BD59-A6C34878D82A}">
                    <a16:rowId xmlns:a16="http://schemas.microsoft.com/office/drawing/2014/main" val="2036067993"/>
                  </a:ext>
                </a:extLst>
              </a:tr>
              <a:tr h="370840">
                <a:tc>
                  <a:txBody>
                    <a:bodyPr/>
                    <a:lstStyle/>
                    <a:p>
                      <a:pPr algn="ctr"/>
                      <a:r>
                        <a:rPr lang="en-US" dirty="0"/>
                        <a:t>1: IPW-only</a:t>
                      </a:r>
                      <a:endParaRPr lang="en-GB" dirty="0"/>
                    </a:p>
                  </a:txBody>
                  <a:tcPr/>
                </a:tc>
                <a:tc>
                  <a:txBody>
                    <a:bodyPr/>
                    <a:lstStyle/>
                    <a:p>
                      <a:pPr algn="ctr" fontAlgn="b"/>
                      <a:r>
                        <a:rPr lang="en-GB" sz="1800" b="0" i="0" u="none" strike="noStrike">
                          <a:solidFill>
                            <a:srgbClr val="000000"/>
                          </a:solidFill>
                          <a:effectLst/>
                          <a:latin typeface="Calibri" panose="020F0502020204030204" pitchFamily="34" charset="0"/>
                        </a:rPr>
                        <a:t>0.003 (0.089)</a:t>
                      </a:r>
                    </a:p>
                  </a:txBody>
                  <a:tcPr marL="6350" marR="6350" marT="6350" marB="0" anchor="ctr"/>
                </a:tc>
                <a:tc>
                  <a:txBody>
                    <a:bodyPr/>
                    <a:lstStyle/>
                    <a:p>
                      <a:pPr algn="ctr" fontAlgn="b"/>
                      <a:r>
                        <a:rPr lang="en-GB" sz="1800" b="0" i="0" u="none" strike="noStrike">
                          <a:solidFill>
                            <a:srgbClr val="000000"/>
                          </a:solidFill>
                          <a:effectLst/>
                          <a:latin typeface="Calibri" panose="020F0502020204030204" pitchFamily="34" charset="0"/>
                        </a:rPr>
                        <a:t>-4.811 (0.654)</a:t>
                      </a:r>
                    </a:p>
                  </a:txBody>
                  <a:tcPr marL="6350" marR="6350" marT="6350" marB="0" anchor="ctr"/>
                </a:tc>
                <a:tc>
                  <a:txBody>
                    <a:bodyPr/>
                    <a:lstStyle/>
                    <a:p>
                      <a:pPr algn="ctr" fontAlgn="b"/>
                      <a:r>
                        <a:rPr lang="en-GB" sz="1800" b="0" i="0" u="none" strike="noStrike">
                          <a:solidFill>
                            <a:srgbClr val="000000"/>
                          </a:solidFill>
                          <a:effectLst/>
                          <a:latin typeface="Calibri" panose="020F0502020204030204" pitchFamily="34" charset="0"/>
                        </a:rPr>
                        <a:t>-19.565 (2.327)</a:t>
                      </a:r>
                    </a:p>
                  </a:txBody>
                  <a:tcPr marL="6350" marR="6350" marT="6350" marB="0" anchor="ctr"/>
                </a:tc>
                <a:extLst>
                  <a:ext uri="{0D108BD9-81ED-4DB2-BD59-A6C34878D82A}">
                    <a16:rowId xmlns:a16="http://schemas.microsoft.com/office/drawing/2014/main" val="4016374282"/>
                  </a:ext>
                </a:extLst>
              </a:tr>
              <a:tr h="370840">
                <a:tc>
                  <a:txBody>
                    <a:bodyPr/>
                    <a:lstStyle/>
                    <a:p>
                      <a:pPr algn="ctr"/>
                      <a:r>
                        <a:rPr lang="en-US" dirty="0"/>
                        <a:t>2: NPP-only</a:t>
                      </a:r>
                      <a:endParaRPr lang="en-GB" dirty="0"/>
                    </a:p>
                  </a:txBody>
                  <a:tcPr/>
                </a:tc>
                <a:tc>
                  <a:txBody>
                    <a:bodyPr/>
                    <a:lstStyle/>
                    <a:p>
                      <a:pPr algn="ctr" fontAlgn="b"/>
                      <a:r>
                        <a:rPr lang="en-GB" sz="1800" b="0" i="0" u="none" strike="noStrike">
                          <a:solidFill>
                            <a:srgbClr val="000000"/>
                          </a:solidFill>
                          <a:effectLst/>
                          <a:latin typeface="Calibri" panose="020F0502020204030204" pitchFamily="34" charset="0"/>
                        </a:rPr>
                        <a:t>-0.109 (0.206)</a:t>
                      </a:r>
                    </a:p>
                  </a:txBody>
                  <a:tcPr marL="6350" marR="6350" marT="6350" marB="0" anchor="ctr"/>
                </a:tc>
                <a:tc>
                  <a:txBody>
                    <a:bodyPr/>
                    <a:lstStyle/>
                    <a:p>
                      <a:pPr algn="ctr" fontAlgn="b"/>
                      <a:r>
                        <a:rPr lang="en-GB" sz="1800" b="0" i="0" u="none" strike="noStrike">
                          <a:solidFill>
                            <a:srgbClr val="000000"/>
                          </a:solidFill>
                          <a:effectLst/>
                          <a:latin typeface="Calibri" panose="020F0502020204030204" pitchFamily="34" charset="0"/>
                        </a:rPr>
                        <a:t>-0.946 (1.833)</a:t>
                      </a:r>
                    </a:p>
                  </a:txBody>
                  <a:tcPr marL="6350" marR="6350" marT="6350" marB="0" anchor="ctr"/>
                </a:tc>
                <a:tc>
                  <a:txBody>
                    <a:bodyPr/>
                    <a:lstStyle/>
                    <a:p>
                      <a:pPr algn="ctr" fontAlgn="b"/>
                      <a:r>
                        <a:rPr lang="en-GB" sz="1800" b="0" i="0" u="none" strike="noStrike">
                          <a:solidFill>
                            <a:srgbClr val="000000"/>
                          </a:solidFill>
                          <a:effectLst/>
                          <a:latin typeface="Calibri" panose="020F0502020204030204" pitchFamily="34" charset="0"/>
                        </a:rPr>
                        <a:t>-3.688 (6.971)</a:t>
                      </a:r>
                    </a:p>
                  </a:txBody>
                  <a:tcPr marL="6350" marR="6350" marT="6350" marB="0" anchor="ctr"/>
                </a:tc>
                <a:extLst>
                  <a:ext uri="{0D108BD9-81ED-4DB2-BD59-A6C34878D82A}">
                    <a16:rowId xmlns:a16="http://schemas.microsoft.com/office/drawing/2014/main" val="4268295538"/>
                  </a:ext>
                </a:extLst>
              </a:tr>
              <a:tr h="370840">
                <a:tc>
                  <a:txBody>
                    <a:bodyPr/>
                    <a:lstStyle/>
                    <a:p>
                      <a:pPr algn="ctr"/>
                      <a:r>
                        <a:rPr lang="en-US" dirty="0"/>
                        <a:t>3: IPW+NPP</a:t>
                      </a:r>
                      <a:endParaRPr lang="en-GB" dirty="0"/>
                    </a:p>
                  </a:txBody>
                  <a:tcPr/>
                </a:tc>
                <a:tc>
                  <a:txBody>
                    <a:bodyPr/>
                    <a:lstStyle/>
                    <a:p>
                      <a:pPr algn="ctr" fontAlgn="b"/>
                      <a:r>
                        <a:rPr lang="en-GB" sz="1800" b="0" i="0" u="none" strike="noStrike">
                          <a:solidFill>
                            <a:srgbClr val="000000"/>
                          </a:solidFill>
                          <a:effectLst/>
                          <a:latin typeface="Calibri" panose="020F0502020204030204" pitchFamily="34" charset="0"/>
                        </a:rPr>
                        <a:t>-0.077 (0.198)</a:t>
                      </a:r>
                    </a:p>
                  </a:txBody>
                  <a:tcPr marL="6350" marR="6350" marT="6350" marB="0" anchor="ctr"/>
                </a:tc>
                <a:tc>
                  <a:txBody>
                    <a:bodyPr/>
                    <a:lstStyle/>
                    <a:p>
                      <a:pPr algn="ctr" fontAlgn="b"/>
                      <a:r>
                        <a:rPr lang="en-GB" sz="1800" b="0" i="0" u="none" strike="noStrike">
                          <a:solidFill>
                            <a:srgbClr val="000000"/>
                          </a:solidFill>
                          <a:effectLst/>
                          <a:latin typeface="Calibri" panose="020F0502020204030204" pitchFamily="34" charset="0"/>
                        </a:rPr>
                        <a:t>-0.791 (1.809)</a:t>
                      </a:r>
                    </a:p>
                  </a:txBody>
                  <a:tcPr marL="6350" marR="6350" marT="6350" marB="0" anchor="ctr"/>
                </a:tc>
                <a:tc>
                  <a:txBody>
                    <a:bodyPr/>
                    <a:lstStyle/>
                    <a:p>
                      <a:pPr algn="ctr" fontAlgn="b"/>
                      <a:r>
                        <a:rPr lang="en-GB" sz="1800" b="0" i="0" u="none" strike="noStrike" dirty="0">
                          <a:solidFill>
                            <a:srgbClr val="000000"/>
                          </a:solidFill>
                          <a:effectLst/>
                          <a:latin typeface="Calibri" panose="020F0502020204030204" pitchFamily="34" charset="0"/>
                        </a:rPr>
                        <a:t>-3.102 (6.849)</a:t>
                      </a:r>
                    </a:p>
                  </a:txBody>
                  <a:tcPr marL="6350" marR="6350" marT="6350" marB="0" anchor="ctr"/>
                </a:tc>
                <a:extLst>
                  <a:ext uri="{0D108BD9-81ED-4DB2-BD59-A6C34878D82A}">
                    <a16:rowId xmlns:a16="http://schemas.microsoft.com/office/drawing/2014/main" val="399081466"/>
                  </a:ext>
                </a:extLst>
              </a:tr>
            </a:tbl>
          </a:graphicData>
        </a:graphic>
      </p:graphicFrame>
      <p:sp>
        <p:nvSpPr>
          <p:cNvPr id="8" name="TextBox 7">
            <a:extLst>
              <a:ext uri="{FF2B5EF4-FFF2-40B4-BE49-F238E27FC236}">
                <a16:creationId xmlns:a16="http://schemas.microsoft.com/office/drawing/2014/main" id="{9D43D9E8-9AE9-462A-8DEE-D0C24E1C3497}"/>
              </a:ext>
            </a:extLst>
          </p:cNvPr>
          <p:cNvSpPr txBox="1"/>
          <p:nvPr/>
        </p:nvSpPr>
        <p:spPr>
          <a:xfrm>
            <a:off x="1275496" y="4571976"/>
            <a:ext cx="9556955" cy="1815882"/>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r>
              <a:rPr lang="en-US" sz="1600" dirty="0">
                <a:solidFill>
                  <a:schemeClr val="tx2"/>
                </a:solidFill>
              </a:rPr>
              <a:t>IPW performs best in the absence of any unmeasured confounding, as expected</a:t>
            </a:r>
          </a:p>
          <a:p>
            <a:pPr marL="285750" indent="-285750">
              <a:buFont typeface="Arial" panose="020B0604020202020204" pitchFamily="34" charset="0"/>
              <a:buChar char="•"/>
            </a:pPr>
            <a:r>
              <a:rPr lang="en-US" sz="1600" dirty="0">
                <a:solidFill>
                  <a:schemeClr val="tx2"/>
                </a:solidFill>
              </a:rPr>
              <a:t>NPP corrects most of the bias, but has greater variability in the bias because the resulting </a:t>
            </a:r>
            <a:r>
              <a:rPr lang="en-US" sz="1600" i="1" dirty="0">
                <a:solidFill>
                  <a:schemeClr val="tx2"/>
                </a:solidFill>
              </a:rPr>
              <a:t>effective sample size</a:t>
            </a:r>
            <a:r>
              <a:rPr lang="en-US" sz="1600" dirty="0">
                <a:solidFill>
                  <a:schemeClr val="tx2"/>
                </a:solidFill>
              </a:rPr>
              <a:t> is smaller</a:t>
            </a:r>
          </a:p>
          <a:p>
            <a:pPr marL="285750" indent="-285750">
              <a:buFont typeface="Arial" panose="020B0604020202020204" pitchFamily="34" charset="0"/>
              <a:buChar char="•"/>
            </a:pPr>
            <a:r>
              <a:rPr lang="en-US" sz="1600" dirty="0">
                <a:solidFill>
                  <a:schemeClr val="tx2"/>
                </a:solidFill>
              </a:rPr>
              <a:t>The combination of IPW and NPP shows the greatest reduction in bias in the presence of unmeasured confounding</a:t>
            </a:r>
          </a:p>
          <a:p>
            <a:pPr marL="285750" indent="-285750">
              <a:buFont typeface="Arial" panose="020B0604020202020204" pitchFamily="34" charset="0"/>
              <a:buChar char="•"/>
            </a:pPr>
            <a:r>
              <a:rPr lang="en-US" sz="1600" dirty="0">
                <a:solidFill>
                  <a:schemeClr val="tx2"/>
                </a:solidFill>
              </a:rPr>
              <a:t>The combination of IPW and NPP has slightly more bias and greater variability in the bias when no unmeasured confounding is present likely due to a smaller </a:t>
            </a:r>
            <a:r>
              <a:rPr lang="en-US" sz="1600" i="1" dirty="0">
                <a:solidFill>
                  <a:schemeClr val="tx2"/>
                </a:solidFill>
              </a:rPr>
              <a:t>effective sample size, </a:t>
            </a:r>
            <a:r>
              <a:rPr lang="en-US" sz="1600" dirty="0">
                <a:solidFill>
                  <a:schemeClr val="tx2"/>
                </a:solidFill>
              </a:rPr>
              <a:t>as with NPP alone</a:t>
            </a:r>
            <a:endParaRPr lang="en-GB" sz="1600" dirty="0" err="1">
              <a:solidFill>
                <a:schemeClr val="tx2"/>
              </a:solidFill>
            </a:endParaRPr>
          </a:p>
        </p:txBody>
      </p:sp>
      <p:sp>
        <p:nvSpPr>
          <p:cNvPr id="11" name="Rectangle 10">
            <a:extLst>
              <a:ext uri="{FF2B5EF4-FFF2-40B4-BE49-F238E27FC236}">
                <a16:creationId xmlns:a16="http://schemas.microsoft.com/office/drawing/2014/main" id="{0BBC8D5E-02BA-4023-AB5B-077D968EACE7}"/>
              </a:ext>
            </a:extLst>
          </p:cNvPr>
          <p:cNvSpPr/>
          <p:nvPr/>
        </p:nvSpPr>
        <p:spPr>
          <a:xfrm>
            <a:off x="1560193" y="4117915"/>
            <a:ext cx="9071611" cy="338554"/>
          </a:xfrm>
          <a:prstGeom prst="rect">
            <a:avLst/>
          </a:prstGeom>
        </p:spPr>
        <p:txBody>
          <a:bodyPr wrap="square">
            <a:spAutoFit/>
          </a:bodyPr>
          <a:lstStyle/>
          <a:p>
            <a:r>
              <a:rPr lang="en-US" sz="1600" i="1" dirty="0">
                <a:solidFill>
                  <a:srgbClr val="00A3E0"/>
                </a:solidFill>
              </a:rPr>
              <a:t>The outcome mean value was approx. 3 in simulations with an SD of approx. 1.8</a:t>
            </a:r>
          </a:p>
        </p:txBody>
      </p:sp>
    </p:spTree>
    <p:extLst>
      <p:ext uri="{BB962C8B-B14F-4D97-AF65-F5344CB8AC3E}">
        <p14:creationId xmlns:p14="http://schemas.microsoft.com/office/powerpoint/2010/main" val="144825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0E95DB04-6D12-4EF8-A479-326EB95E08A1}"/>
              </a:ext>
            </a:extLst>
          </p:cNvPr>
          <p:cNvGraphicFramePr>
            <a:graphicFrameLocks noChangeAspect="1"/>
          </p:cNvGraphicFramePr>
          <p:nvPr>
            <p:custDataLst>
              <p:tags r:id="rId2"/>
            </p:custDataLst>
            <p:extLst>
              <p:ext uri="{D42A27DB-BD31-4B8C-83A1-F6EECF244321}">
                <p14:modId xmlns:p14="http://schemas.microsoft.com/office/powerpoint/2010/main" val="173123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5" imgW="231" imgH="232" progId="TCLayout.ActiveDocument.1">
                  <p:embed/>
                </p:oleObj>
              </mc:Choice>
              <mc:Fallback>
                <p:oleObj name="think-cell Slide" r:id="rId5" imgW="231" imgH="232" progId="TCLayout.ActiveDocument.1">
                  <p:embed/>
                  <p:pic>
                    <p:nvPicPr>
                      <p:cNvPr id="22" name="Object 21" hidden="1">
                        <a:extLst>
                          <a:ext uri="{FF2B5EF4-FFF2-40B4-BE49-F238E27FC236}">
                            <a16:creationId xmlns:a16="http://schemas.microsoft.com/office/drawing/2014/main" id="{0E95DB04-6D12-4EF8-A479-326EB95E08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Rectangle 20" hidden="1">
            <a:extLst>
              <a:ext uri="{FF2B5EF4-FFF2-40B4-BE49-F238E27FC236}">
                <a16:creationId xmlns:a16="http://schemas.microsoft.com/office/drawing/2014/main" id="{FF19AD50-82B9-4EBB-98A5-D30863AD9123}"/>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2800" b="1" dirty="0" err="1">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1D8687B9-01BA-4204-A3D7-047998C874BF}"/>
              </a:ext>
            </a:extLst>
          </p:cNvPr>
          <p:cNvSpPr>
            <a:spLocks noGrp="1"/>
          </p:cNvSpPr>
          <p:nvPr>
            <p:ph type="title"/>
          </p:nvPr>
        </p:nvSpPr>
        <p:spPr>
          <a:xfrm>
            <a:off x="384694" y="205980"/>
            <a:ext cx="11338560" cy="768263"/>
          </a:xfrm>
        </p:spPr>
        <p:txBody>
          <a:bodyPr/>
          <a:lstStyle/>
          <a:p>
            <a:r>
              <a:rPr lang="en-US" dirty="0"/>
              <a:t>Further work</a:t>
            </a:r>
          </a:p>
        </p:txBody>
      </p:sp>
      <p:sp>
        <p:nvSpPr>
          <p:cNvPr id="3" name="Footer Placeholder 2">
            <a:extLst>
              <a:ext uri="{FF2B5EF4-FFF2-40B4-BE49-F238E27FC236}">
                <a16:creationId xmlns:a16="http://schemas.microsoft.com/office/drawing/2014/main" id="{14EDA705-FD07-413A-B688-3264897E1F13}"/>
              </a:ext>
            </a:extLst>
          </p:cNvPr>
          <p:cNvSpPr>
            <a:spLocks noGrp="1"/>
          </p:cNvSpPr>
          <p:nvPr>
            <p:ph type="ftr" sz="quarter" idx="3"/>
          </p:nvPr>
        </p:nvSpPr>
        <p:spPr/>
        <p:txBody>
          <a:bodyPr/>
          <a:lstStyle/>
          <a:p>
            <a:endParaRPr lang="en-US" dirty="0"/>
          </a:p>
        </p:txBody>
      </p:sp>
      <p:sp>
        <p:nvSpPr>
          <p:cNvPr id="4" name="Rectangle: Top Corners Rounded 3">
            <a:extLst>
              <a:ext uri="{FF2B5EF4-FFF2-40B4-BE49-F238E27FC236}">
                <a16:creationId xmlns:a16="http://schemas.microsoft.com/office/drawing/2014/main" id="{4E292D6C-4672-47CB-89F3-5DCE3B99C3EF}"/>
              </a:ext>
            </a:extLst>
          </p:cNvPr>
          <p:cNvSpPr/>
          <p:nvPr/>
        </p:nvSpPr>
        <p:spPr>
          <a:xfrm rot="5400000">
            <a:off x="1491605" y="838802"/>
            <a:ext cx="1142652" cy="4125866"/>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5" name="Rectangle: Top Corners Rounded 4">
            <a:extLst>
              <a:ext uri="{FF2B5EF4-FFF2-40B4-BE49-F238E27FC236}">
                <a16:creationId xmlns:a16="http://schemas.microsoft.com/office/drawing/2014/main" id="{65F195AA-C99D-4E27-A2D1-F52087EC0ADF}"/>
              </a:ext>
            </a:extLst>
          </p:cNvPr>
          <p:cNvSpPr/>
          <p:nvPr/>
        </p:nvSpPr>
        <p:spPr>
          <a:xfrm rot="5400000">
            <a:off x="1491605" y="2141223"/>
            <a:ext cx="1142652" cy="4125866"/>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6" name="Rectangle: Top Corners Rounded 5">
            <a:extLst>
              <a:ext uri="{FF2B5EF4-FFF2-40B4-BE49-F238E27FC236}">
                <a16:creationId xmlns:a16="http://schemas.microsoft.com/office/drawing/2014/main" id="{8A3AAC79-556E-4E01-BB04-3A47DDFD5789}"/>
              </a:ext>
            </a:extLst>
          </p:cNvPr>
          <p:cNvSpPr/>
          <p:nvPr/>
        </p:nvSpPr>
        <p:spPr>
          <a:xfrm rot="5400000">
            <a:off x="1491605" y="3471065"/>
            <a:ext cx="1142652" cy="4125866"/>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7" name="TextBox 6">
            <a:extLst>
              <a:ext uri="{FF2B5EF4-FFF2-40B4-BE49-F238E27FC236}">
                <a16:creationId xmlns:a16="http://schemas.microsoft.com/office/drawing/2014/main" id="{9B773393-481E-4B04-8802-A693EE72AFDC}"/>
              </a:ext>
            </a:extLst>
          </p:cNvPr>
          <p:cNvSpPr txBox="1"/>
          <p:nvPr/>
        </p:nvSpPr>
        <p:spPr>
          <a:xfrm>
            <a:off x="384694" y="2427279"/>
            <a:ext cx="2575664" cy="941562"/>
          </a:xfrm>
          <a:prstGeom prst="rect">
            <a:avLst/>
          </a:prstGeom>
          <a:noFill/>
        </p:spPr>
        <p:txBody>
          <a:bodyPr wrap="square" rtlCol="0" anchor="ctr">
            <a:noAutofit/>
          </a:bodyPr>
          <a:lstStyle/>
          <a:p>
            <a:r>
              <a:rPr lang="en-US" sz="2000" b="1" dirty="0">
                <a:solidFill>
                  <a:schemeClr val="bg1"/>
                </a:solidFill>
              </a:rPr>
              <a:t>Further simulation studies</a:t>
            </a:r>
          </a:p>
        </p:txBody>
      </p:sp>
      <p:sp>
        <p:nvSpPr>
          <p:cNvPr id="8" name="TextBox 7">
            <a:extLst>
              <a:ext uri="{FF2B5EF4-FFF2-40B4-BE49-F238E27FC236}">
                <a16:creationId xmlns:a16="http://schemas.microsoft.com/office/drawing/2014/main" id="{86B3D5BE-E401-472B-ABB3-EF66406F2636}"/>
              </a:ext>
            </a:extLst>
          </p:cNvPr>
          <p:cNvSpPr txBox="1"/>
          <p:nvPr/>
        </p:nvSpPr>
        <p:spPr>
          <a:xfrm>
            <a:off x="384694" y="3735431"/>
            <a:ext cx="2575664" cy="941562"/>
          </a:xfrm>
          <a:prstGeom prst="rect">
            <a:avLst/>
          </a:prstGeom>
          <a:noFill/>
        </p:spPr>
        <p:txBody>
          <a:bodyPr wrap="square" rtlCol="0" anchor="ctr">
            <a:noAutofit/>
          </a:bodyPr>
          <a:lstStyle/>
          <a:p>
            <a:r>
              <a:rPr lang="en-US" sz="2000" b="1" dirty="0">
                <a:solidFill>
                  <a:schemeClr val="bg1"/>
                </a:solidFill>
              </a:rPr>
              <a:t>Demonstration in RWD</a:t>
            </a:r>
          </a:p>
        </p:txBody>
      </p:sp>
      <p:sp>
        <p:nvSpPr>
          <p:cNvPr id="9" name="TextBox 8">
            <a:extLst>
              <a:ext uri="{FF2B5EF4-FFF2-40B4-BE49-F238E27FC236}">
                <a16:creationId xmlns:a16="http://schemas.microsoft.com/office/drawing/2014/main" id="{9DF7B11D-51ED-48A4-AEE7-646DC9F162C1}"/>
              </a:ext>
            </a:extLst>
          </p:cNvPr>
          <p:cNvSpPr txBox="1"/>
          <p:nvPr/>
        </p:nvSpPr>
        <p:spPr>
          <a:xfrm>
            <a:off x="384694" y="5056419"/>
            <a:ext cx="2575664" cy="941562"/>
          </a:xfrm>
          <a:prstGeom prst="rect">
            <a:avLst/>
          </a:prstGeom>
          <a:noFill/>
        </p:spPr>
        <p:txBody>
          <a:bodyPr wrap="square" rtlCol="0" anchor="ctr">
            <a:noAutofit/>
          </a:bodyPr>
          <a:lstStyle/>
          <a:p>
            <a:r>
              <a:rPr lang="en-US" sz="2000" b="1" dirty="0">
                <a:solidFill>
                  <a:schemeClr val="bg1"/>
                </a:solidFill>
              </a:rPr>
              <a:t>Quantitative bias analysis </a:t>
            </a:r>
          </a:p>
        </p:txBody>
      </p:sp>
      <p:sp>
        <p:nvSpPr>
          <p:cNvPr id="10" name="TextBox 9">
            <a:extLst>
              <a:ext uri="{FF2B5EF4-FFF2-40B4-BE49-F238E27FC236}">
                <a16:creationId xmlns:a16="http://schemas.microsoft.com/office/drawing/2014/main" id="{7DA88C98-94B6-42EE-99B0-EA80053040BB}"/>
              </a:ext>
            </a:extLst>
          </p:cNvPr>
          <p:cNvSpPr txBox="1"/>
          <p:nvPr/>
        </p:nvSpPr>
        <p:spPr bwMode="gray">
          <a:xfrm>
            <a:off x="4370866" y="2365252"/>
            <a:ext cx="7352388" cy="995601"/>
          </a:xfrm>
          <a:prstGeom prst="rect">
            <a:avLst/>
          </a:prstGeom>
          <a:noFill/>
        </p:spPr>
        <p:txBody>
          <a:bodyPr wrap="square" lIns="108000" tIns="46800" rtlCol="0" anchor="ctr">
            <a:noAutofit/>
          </a:bodyPr>
          <a:lstStyle/>
          <a:p>
            <a:pPr lvl="0" fontAlgn="base">
              <a:spcAft>
                <a:spcPct val="0"/>
              </a:spcAft>
              <a:defRPr/>
            </a:pPr>
            <a:r>
              <a:rPr lang="en-US" sz="1600" dirty="0">
                <a:latin typeface="Arial" panose="020B0604020202020204" pitchFamily="34" charset="0"/>
                <a:cs typeface="Arial" panose="020B0604020202020204" pitchFamily="34" charset="0"/>
              </a:rPr>
              <a:t>In this work, we explored one combination of simple methods. Larger simulation studies of the breadth of methods would help direct researchers. As a start, we intend to extend this work to compare against an implementation in JAGS using the full likelihood of the data.</a:t>
            </a:r>
          </a:p>
        </p:txBody>
      </p:sp>
      <p:grpSp>
        <p:nvGrpSpPr>
          <p:cNvPr id="11" name="Group 10">
            <a:extLst>
              <a:ext uri="{FF2B5EF4-FFF2-40B4-BE49-F238E27FC236}">
                <a16:creationId xmlns:a16="http://schemas.microsoft.com/office/drawing/2014/main" id="{9CEB5F8B-D532-44AF-9B61-A5B4278EB944}"/>
              </a:ext>
            </a:extLst>
          </p:cNvPr>
          <p:cNvGrpSpPr/>
          <p:nvPr/>
        </p:nvGrpSpPr>
        <p:grpSpPr>
          <a:xfrm>
            <a:off x="4370866" y="2295426"/>
            <a:ext cx="7352388" cy="3950631"/>
            <a:chOff x="4729788" y="1612117"/>
            <a:chExt cx="4110038" cy="4380115"/>
          </a:xfrm>
        </p:grpSpPr>
        <p:cxnSp>
          <p:nvCxnSpPr>
            <p:cNvPr id="12" name="Straight Connector 11">
              <a:extLst>
                <a:ext uri="{FF2B5EF4-FFF2-40B4-BE49-F238E27FC236}">
                  <a16:creationId xmlns:a16="http://schemas.microsoft.com/office/drawing/2014/main" id="{43460CA4-5862-4501-BA6B-E7310D561796}"/>
                </a:ext>
              </a:extLst>
            </p:cNvPr>
            <p:cNvCxnSpPr/>
            <p:nvPr/>
          </p:nvCxnSpPr>
          <p:spPr bwMode="gray">
            <a:xfrm flipH="1">
              <a:off x="4729788" y="1612117"/>
              <a:ext cx="4110038" cy="0"/>
            </a:xfrm>
            <a:prstGeom prst="line">
              <a:avLst/>
            </a:prstGeom>
            <a:ln w="28575" cap="rnd"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D5D674B-EA46-4AB8-B448-28FE95E6A8A2}"/>
                </a:ext>
              </a:extLst>
            </p:cNvPr>
            <p:cNvCxnSpPr/>
            <p:nvPr/>
          </p:nvCxnSpPr>
          <p:spPr bwMode="gray">
            <a:xfrm flipH="1">
              <a:off x="4729788" y="3082562"/>
              <a:ext cx="4110038" cy="0"/>
            </a:xfrm>
            <a:prstGeom prst="line">
              <a:avLst/>
            </a:prstGeom>
            <a:ln w="28575" cap="rnd"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6C1011-0598-4C2D-9BC3-902ABBB05155}"/>
                </a:ext>
              </a:extLst>
            </p:cNvPr>
            <p:cNvCxnSpPr/>
            <p:nvPr/>
          </p:nvCxnSpPr>
          <p:spPr bwMode="gray">
            <a:xfrm flipH="1">
              <a:off x="4729788" y="4468179"/>
              <a:ext cx="4110038" cy="0"/>
            </a:xfrm>
            <a:prstGeom prst="line">
              <a:avLst/>
            </a:prstGeom>
            <a:ln w="28575" cap="rnd"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D9D8B07-B225-4F71-8984-29ADE32778C2}"/>
                </a:ext>
              </a:extLst>
            </p:cNvPr>
            <p:cNvCxnSpPr/>
            <p:nvPr/>
          </p:nvCxnSpPr>
          <p:spPr bwMode="gray">
            <a:xfrm flipH="1">
              <a:off x="4729788" y="5992232"/>
              <a:ext cx="4110038" cy="0"/>
            </a:xfrm>
            <a:prstGeom prst="line">
              <a:avLst/>
            </a:prstGeom>
            <a:ln w="28575" cap="rnd"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Oval 15">
            <a:extLst>
              <a:ext uri="{FF2B5EF4-FFF2-40B4-BE49-F238E27FC236}">
                <a16:creationId xmlns:a16="http://schemas.microsoft.com/office/drawing/2014/main" id="{1B830A56-E955-45DF-A1CA-5496D3EBA429}"/>
              </a:ext>
            </a:extLst>
          </p:cNvPr>
          <p:cNvSpPr/>
          <p:nvPr/>
        </p:nvSpPr>
        <p:spPr>
          <a:xfrm>
            <a:off x="3037386" y="2404581"/>
            <a:ext cx="1000775" cy="1000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4800" dirty="0">
                <a:solidFill>
                  <a:schemeClr val="accent3"/>
                </a:solidFill>
              </a:rPr>
              <a:t>1</a:t>
            </a:r>
          </a:p>
        </p:txBody>
      </p:sp>
      <p:sp>
        <p:nvSpPr>
          <p:cNvPr id="17" name="Oval 16">
            <a:extLst>
              <a:ext uri="{FF2B5EF4-FFF2-40B4-BE49-F238E27FC236}">
                <a16:creationId xmlns:a16="http://schemas.microsoft.com/office/drawing/2014/main" id="{A364AF32-D73A-4F35-977A-10ECC47D7AB1}"/>
              </a:ext>
            </a:extLst>
          </p:cNvPr>
          <p:cNvSpPr/>
          <p:nvPr/>
        </p:nvSpPr>
        <p:spPr>
          <a:xfrm>
            <a:off x="3037386" y="3713438"/>
            <a:ext cx="1000775" cy="1000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4800" dirty="0">
                <a:solidFill>
                  <a:schemeClr val="accent4"/>
                </a:solidFill>
              </a:rPr>
              <a:t>2</a:t>
            </a:r>
          </a:p>
        </p:txBody>
      </p:sp>
      <p:sp>
        <p:nvSpPr>
          <p:cNvPr id="18" name="Oval 17">
            <a:extLst>
              <a:ext uri="{FF2B5EF4-FFF2-40B4-BE49-F238E27FC236}">
                <a16:creationId xmlns:a16="http://schemas.microsoft.com/office/drawing/2014/main" id="{A82DBD7A-4825-4634-AFF7-4D677F4BEF96}"/>
              </a:ext>
            </a:extLst>
          </p:cNvPr>
          <p:cNvSpPr/>
          <p:nvPr/>
        </p:nvSpPr>
        <p:spPr>
          <a:xfrm>
            <a:off x="3037386" y="5025693"/>
            <a:ext cx="1000775" cy="1000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4800" dirty="0">
                <a:solidFill>
                  <a:schemeClr val="accent5"/>
                </a:solidFill>
              </a:rPr>
              <a:t>3</a:t>
            </a:r>
          </a:p>
        </p:txBody>
      </p:sp>
      <p:sp>
        <p:nvSpPr>
          <p:cNvPr id="19" name="TextBox 18">
            <a:extLst>
              <a:ext uri="{FF2B5EF4-FFF2-40B4-BE49-F238E27FC236}">
                <a16:creationId xmlns:a16="http://schemas.microsoft.com/office/drawing/2014/main" id="{F296C076-F1BA-44FA-B497-DFC1CE2EA36F}"/>
              </a:ext>
            </a:extLst>
          </p:cNvPr>
          <p:cNvSpPr txBox="1"/>
          <p:nvPr/>
        </p:nvSpPr>
        <p:spPr bwMode="gray">
          <a:xfrm>
            <a:off x="4370866" y="3418799"/>
            <a:ext cx="7352388" cy="995601"/>
          </a:xfrm>
          <a:prstGeom prst="rect">
            <a:avLst/>
          </a:prstGeom>
          <a:noFill/>
        </p:spPr>
        <p:txBody>
          <a:bodyPr wrap="square" lIns="108000" tIns="46800" rtlCol="0" anchor="ctr">
            <a:noAutofit/>
          </a:bodyPr>
          <a:lstStyle/>
          <a:p>
            <a:pPr lvl="0" fontAlgn="base">
              <a:spcAft>
                <a:spcPct val="0"/>
              </a:spcAft>
              <a:defRPr/>
            </a:pPr>
            <a:r>
              <a:rPr lang="en-US" sz="1600" dirty="0">
                <a:latin typeface="Arial" panose="020B0604020202020204" pitchFamily="34" charset="0"/>
                <a:cs typeface="Arial" panose="020B0604020202020204" pitchFamily="34" charset="0"/>
              </a:rPr>
              <a:t>Demonstrations in real data are needed to show whether the methods are robust to the surprises and complexity of real world data</a:t>
            </a:r>
          </a:p>
        </p:txBody>
      </p:sp>
      <p:sp>
        <p:nvSpPr>
          <p:cNvPr id="20" name="TextBox 19">
            <a:extLst>
              <a:ext uri="{FF2B5EF4-FFF2-40B4-BE49-F238E27FC236}">
                <a16:creationId xmlns:a16="http://schemas.microsoft.com/office/drawing/2014/main" id="{6F461B7A-C5BD-4F21-B55B-C85692755D03}"/>
              </a:ext>
            </a:extLst>
          </p:cNvPr>
          <p:cNvSpPr txBox="1"/>
          <p:nvPr/>
        </p:nvSpPr>
        <p:spPr bwMode="gray">
          <a:xfrm>
            <a:off x="4370866" y="5023876"/>
            <a:ext cx="7352388" cy="995601"/>
          </a:xfrm>
          <a:prstGeom prst="rect">
            <a:avLst/>
          </a:prstGeom>
          <a:noFill/>
        </p:spPr>
        <p:txBody>
          <a:bodyPr wrap="square" lIns="108000" tIns="46800" rtlCol="0" anchor="ctr">
            <a:noAutofit/>
          </a:bodyPr>
          <a:lstStyle/>
          <a:p>
            <a:pPr lvl="0" fontAlgn="base">
              <a:spcAft>
                <a:spcPct val="0"/>
              </a:spcAft>
              <a:defRPr/>
            </a:pPr>
            <a:r>
              <a:rPr lang="en-US" sz="1600" b="1" dirty="0">
                <a:latin typeface="Arial" panose="020B0604020202020204" pitchFamily="34" charset="0"/>
                <a:cs typeface="Arial" panose="020B0604020202020204" pitchFamily="34" charset="0"/>
              </a:rPr>
              <a:t>Quantitative bias analysis</a:t>
            </a:r>
            <a:r>
              <a:rPr lang="en-US" sz="1600" dirty="0">
                <a:latin typeface="Arial" panose="020B0604020202020204" pitchFamily="34" charset="0"/>
                <a:cs typeface="Arial" panose="020B0604020202020204" pitchFamily="34" charset="0"/>
              </a:rPr>
              <a:t> is set of methods for estimating the impact of bias given reasonable assumptions. It can be a powerful tool for estimating the effect of known sources of unmeasured confounding. Further work should be done to assess how this methodology can be used in combination with Bayesian dynamic borrowing methods</a:t>
            </a:r>
          </a:p>
        </p:txBody>
      </p:sp>
      <p:sp>
        <p:nvSpPr>
          <p:cNvPr id="23" name="Rectangle 22">
            <a:extLst>
              <a:ext uri="{FF2B5EF4-FFF2-40B4-BE49-F238E27FC236}">
                <a16:creationId xmlns:a16="http://schemas.microsoft.com/office/drawing/2014/main" id="{91AAABC9-25DE-493F-A552-E4A12D0BB7CC}"/>
              </a:ext>
            </a:extLst>
          </p:cNvPr>
          <p:cNvSpPr/>
          <p:nvPr/>
        </p:nvSpPr>
        <p:spPr>
          <a:xfrm>
            <a:off x="384693" y="1078439"/>
            <a:ext cx="11679487" cy="830997"/>
          </a:xfrm>
          <a:prstGeom prst="rect">
            <a:avLst/>
          </a:prstGeom>
        </p:spPr>
        <p:txBody>
          <a:bodyPr wrap="square">
            <a:spAutoFit/>
          </a:bodyPr>
          <a:lstStyle/>
          <a:p>
            <a:r>
              <a:rPr lang="en-US" sz="1600" dirty="0">
                <a:solidFill>
                  <a:schemeClr val="bg2">
                    <a:lumMod val="50000"/>
                  </a:schemeClr>
                </a:solidFill>
              </a:rPr>
              <a:t>In our changing world, large RCT trials are increasingly infeasible for some therapeutic areas. Patient advocates increasingly call for faster means of getting novel therapies to hospitals, especially in cases of severe and rare disease. In many cases the value of equipoise must be balanced against the need for randomization, particularly for vulnerable groups like children.</a:t>
            </a:r>
          </a:p>
        </p:txBody>
      </p:sp>
    </p:spTree>
    <p:extLst>
      <p:ext uri="{BB962C8B-B14F-4D97-AF65-F5344CB8AC3E}">
        <p14:creationId xmlns:p14="http://schemas.microsoft.com/office/powerpoint/2010/main" val="334694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21E51FA-C138-417B-BDF2-1823B49138E2}"/>
              </a:ext>
            </a:extLst>
          </p:cNvPr>
          <p:cNvGraphicFramePr>
            <a:graphicFrameLocks noChangeAspect="1"/>
          </p:cNvGraphicFramePr>
          <p:nvPr>
            <p:custDataLst>
              <p:tags r:id="rId2"/>
            </p:custDataLst>
            <p:extLst>
              <p:ext uri="{D42A27DB-BD31-4B8C-83A1-F6EECF244321}">
                <p14:modId xmlns:p14="http://schemas.microsoft.com/office/powerpoint/2010/main" val="24716207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4" imgW="231" imgH="232" progId="TCLayout.ActiveDocument.1">
                  <p:embed/>
                </p:oleObj>
              </mc:Choice>
              <mc:Fallback>
                <p:oleObj name="think-cell Slide" r:id="rId4" imgW="231" imgH="232" progId="TCLayout.ActiveDocument.1">
                  <p:embed/>
                  <p:pic>
                    <p:nvPicPr>
                      <p:cNvPr id="5" name="Object 4" hidden="1">
                        <a:extLst>
                          <a:ext uri="{FF2B5EF4-FFF2-40B4-BE49-F238E27FC236}">
                            <a16:creationId xmlns:a16="http://schemas.microsoft.com/office/drawing/2014/main" id="{521E51FA-C138-417B-BDF2-1823B49138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AF40B629-DFCF-48D0-AB79-245A6511E3F4}"/>
              </a:ext>
            </a:extLst>
          </p:cNvPr>
          <p:cNvSpPr>
            <a:spLocks noGrp="1"/>
          </p:cNvSpPr>
          <p:nvPr>
            <p:ph idx="1"/>
          </p:nvPr>
        </p:nvSpPr>
        <p:spPr>
          <a:xfrm>
            <a:off x="133234" y="577516"/>
            <a:ext cx="11925532" cy="4994125"/>
          </a:xfrm>
        </p:spPr>
        <p:txBody>
          <a:bodyPr/>
          <a:lstStyle/>
          <a:p>
            <a:pPr marL="342900" indent="-342900">
              <a:spcBef>
                <a:spcPts val="0"/>
              </a:spcBef>
              <a:buAutoNum type="arabicPeriod"/>
            </a:pPr>
            <a:r>
              <a:rPr lang="en-GB" dirty="0"/>
              <a:t>Gray, C. M., Grimson, F., Layton, D., Pocock, S., &amp; Kim, J. (2020). A Framework for Methodological Choice and Evidence Assessment for Studies Using External Comparators from Real-World Data. </a:t>
            </a:r>
            <a:r>
              <a:rPr lang="en-GB" i="1" dirty="0"/>
              <a:t>Drug Safety</a:t>
            </a:r>
            <a:r>
              <a:rPr lang="en-GB" dirty="0"/>
              <a:t>.</a:t>
            </a:r>
          </a:p>
          <a:p>
            <a:pPr marL="342900" indent="-342900">
              <a:spcBef>
                <a:spcPts val="0"/>
              </a:spcBef>
              <a:buAutoNum type="arabicPeriod"/>
            </a:pPr>
            <a:r>
              <a:rPr lang="en-GB" dirty="0"/>
              <a:t>Gottlieb S. Statement from FDA Commissioner Scott Gottlieb, M.D., on FDA’s new strategic framework to advance use of real-world evidence to support development of drugs and biologics. FDA Press Release. December 2018. </a:t>
            </a:r>
            <a:r>
              <a:rPr lang="en-GB" u="sng" dirty="0">
                <a:hlinkClick r:id="rId6"/>
              </a:rPr>
              <a:t>https://www.fda.gov/news-events/press-announcements/statement-fda-commissioner-scott-gottlieb-md-fdas-new-strategic-framework-advance-use-real-world</a:t>
            </a:r>
            <a:r>
              <a:rPr lang="en-GB" dirty="0"/>
              <a:t> Accessed April 21 2020.</a:t>
            </a:r>
          </a:p>
          <a:p>
            <a:pPr marL="342900" indent="-342900">
              <a:spcBef>
                <a:spcPts val="0"/>
              </a:spcBef>
              <a:buAutoNum type="arabicPeriod"/>
            </a:pPr>
            <a:r>
              <a:rPr lang="en-GB" dirty="0"/>
              <a:t>Head of Medicines Agency and European Medicines Agency. HMA-EMA Joint Big Data Taskforce – Summary Report. 2019. </a:t>
            </a:r>
            <a:r>
              <a:rPr lang="en-GB" u="sng" dirty="0">
                <a:hlinkClick r:id="rId7"/>
              </a:rPr>
              <a:t>https://www.ema.europa.eu/en/documents/minutes/hma/ema-joint-task-force-big-data-summary-report_en.pdf</a:t>
            </a:r>
            <a:r>
              <a:rPr lang="en-GB" dirty="0"/>
              <a:t> Accessed April 21 2020.</a:t>
            </a:r>
          </a:p>
          <a:p>
            <a:pPr marL="342900" indent="-342900">
              <a:spcBef>
                <a:spcPts val="0"/>
              </a:spcBef>
              <a:buAutoNum type="arabicPeriod"/>
            </a:pPr>
            <a:r>
              <a:rPr lang="en-GB" dirty="0"/>
              <a:t>European Medicines Agency. Assessment Report of BLINCYTO EMA/CHMP/469312/2015. 2015. </a:t>
            </a:r>
            <a:r>
              <a:rPr lang="en-GB" u="sng" dirty="0">
                <a:hlinkClick r:id="rId8"/>
              </a:rPr>
              <a:t>https://www.ema.europa.eu/en/documents/assessment-report/blincyto-epar-public-assessment-report_en.pdf</a:t>
            </a:r>
            <a:r>
              <a:rPr lang="en-GB" dirty="0"/>
              <a:t> Accessed April 21 2020.</a:t>
            </a:r>
          </a:p>
          <a:p>
            <a:pPr marL="342900" indent="-342900">
              <a:spcBef>
                <a:spcPts val="0"/>
              </a:spcBef>
              <a:buAutoNum type="arabicPeriod"/>
            </a:pPr>
            <a:r>
              <a:rPr lang="en-GB" dirty="0"/>
              <a:t>Committee for Medicinal Products for Human Use. Assessment Report of Zalmoxis EMA/CHMP/589978/2016. 2016. </a:t>
            </a:r>
            <a:r>
              <a:rPr lang="en-GB" u="sng" dirty="0">
                <a:hlinkClick r:id="rId9"/>
              </a:rPr>
              <a:t>https://www.ema.europa.eu/en/documents/assessment-report/zalmoxis-epar-public-assessment-report_en.pdf</a:t>
            </a:r>
            <a:r>
              <a:rPr lang="en-GB" dirty="0"/>
              <a:t> Accessed April 21 2020.</a:t>
            </a:r>
          </a:p>
          <a:p>
            <a:pPr marL="342900" indent="-342900">
              <a:spcBef>
                <a:spcPts val="0"/>
              </a:spcBef>
              <a:buAutoNum type="arabicPeriod"/>
            </a:pPr>
            <a:r>
              <a:rPr lang="en-US" dirty="0"/>
              <a:t>Greenland S and Robins J. Identifiability, exchangeability, and epidemiological confounding. </a:t>
            </a:r>
            <a:r>
              <a:rPr lang="en-US" i="1" dirty="0"/>
              <a:t>Int </a:t>
            </a:r>
            <a:r>
              <a:rPr lang="en-US" i="1" dirty="0" err="1"/>
              <a:t>Jrnl</a:t>
            </a:r>
            <a:r>
              <a:rPr lang="en-US" i="1" dirty="0"/>
              <a:t> Epi. 1986;15(3):413-419.</a:t>
            </a:r>
          </a:p>
          <a:p>
            <a:pPr marL="342900" indent="-342900">
              <a:spcBef>
                <a:spcPts val="0"/>
              </a:spcBef>
              <a:buAutoNum type="arabicPeriod"/>
            </a:pPr>
            <a:r>
              <a:rPr lang="en-GB" dirty="0"/>
              <a:t>Pocock S. The combination of randomized and historical controls in clinical trials. </a:t>
            </a:r>
            <a:r>
              <a:rPr lang="en-GB" i="1" dirty="0"/>
              <a:t>J chronic Dis</a:t>
            </a:r>
            <a:r>
              <a:rPr lang="en-GB" dirty="0"/>
              <a:t>. 1976;29:175-188.</a:t>
            </a:r>
          </a:p>
          <a:p>
            <a:pPr marL="342900" indent="-342900">
              <a:spcBef>
                <a:spcPts val="0"/>
              </a:spcBef>
              <a:buFont typeface="Arial" panose="020B0604020202020204" pitchFamily="34" charset="0"/>
              <a:buAutoNum type="arabicPeriod"/>
            </a:pPr>
            <a:r>
              <a:rPr lang="en-GB" dirty="0"/>
              <a:t>Ibrahim JG, Chen M-H. Power prior distributions for regression models. </a:t>
            </a:r>
            <a:r>
              <a:rPr lang="en-GB" i="1" dirty="0"/>
              <a:t>Stat Sci</a:t>
            </a:r>
            <a:r>
              <a:rPr lang="en-GB" dirty="0"/>
              <a:t>. 2000;15(1):46-60.</a:t>
            </a:r>
          </a:p>
          <a:p>
            <a:pPr marL="342900" indent="-342900">
              <a:spcBef>
                <a:spcPts val="0"/>
              </a:spcBef>
              <a:buFont typeface="Arial" panose="020B0604020202020204" pitchFamily="34" charset="0"/>
              <a:buAutoNum type="arabicPeriod"/>
            </a:pPr>
            <a:r>
              <a:rPr lang="en-GB" dirty="0" err="1"/>
              <a:t>Gamalo‐Siebers</a:t>
            </a:r>
            <a:r>
              <a:rPr lang="en-GB" dirty="0"/>
              <a:t>, M., </a:t>
            </a:r>
            <a:r>
              <a:rPr lang="en-GB" dirty="0" err="1"/>
              <a:t>Savic</a:t>
            </a:r>
            <a:r>
              <a:rPr lang="en-GB" dirty="0"/>
              <a:t>, J., </a:t>
            </a:r>
            <a:r>
              <a:rPr lang="en-GB" dirty="0" err="1"/>
              <a:t>Basu</a:t>
            </a:r>
            <a:r>
              <a:rPr lang="en-GB" dirty="0"/>
              <a:t>, C., Zhao, X., Gopalakrishnan, M., Gao, A., ... &amp; Price, K. (2017). Statistical </a:t>
            </a:r>
            <a:r>
              <a:rPr lang="en-GB" dirty="0" err="1"/>
              <a:t>modeling</a:t>
            </a:r>
            <a:r>
              <a:rPr lang="en-GB" dirty="0"/>
              <a:t> for Bayesian extrapolation of adult clinical trial information in </a:t>
            </a:r>
            <a:r>
              <a:rPr lang="en-GB" dirty="0" err="1"/>
              <a:t>pediatric</a:t>
            </a:r>
            <a:r>
              <a:rPr lang="en-GB" dirty="0"/>
              <a:t> drug evaluation. </a:t>
            </a:r>
            <a:r>
              <a:rPr lang="en-GB" i="1" dirty="0"/>
              <a:t>Pharmaceutical statistics</a:t>
            </a:r>
            <a:r>
              <a:rPr lang="en-GB" dirty="0"/>
              <a:t>, </a:t>
            </a:r>
            <a:r>
              <a:rPr lang="en-GB" i="1" dirty="0"/>
              <a:t>16</a:t>
            </a:r>
            <a:r>
              <a:rPr lang="en-GB" dirty="0"/>
              <a:t>(4), 232-249.</a:t>
            </a:r>
          </a:p>
          <a:p>
            <a:pPr marL="342900" indent="-342900">
              <a:spcBef>
                <a:spcPts val="0"/>
              </a:spcBef>
              <a:buFont typeface="Arial" panose="020B0604020202020204" pitchFamily="34" charset="0"/>
              <a:buAutoNum type="arabicPeriod"/>
            </a:pPr>
            <a:r>
              <a:rPr lang="en-GB" dirty="0" err="1"/>
              <a:t>Duan</a:t>
            </a:r>
            <a:r>
              <a:rPr lang="en-GB" dirty="0"/>
              <a:t>, Y., Ye, K., &amp; Smith, E. P. (2006). Evaluating water quality using power priors to incorporate historical information. </a:t>
            </a:r>
            <a:r>
              <a:rPr lang="en-GB" i="1" dirty="0" err="1"/>
              <a:t>Environmetrics</a:t>
            </a:r>
            <a:r>
              <a:rPr lang="en-GB" i="1" dirty="0"/>
              <a:t>: The Official Journal of the International </a:t>
            </a:r>
            <a:r>
              <a:rPr lang="en-GB" i="1" dirty="0" err="1"/>
              <a:t>Environmetrics</a:t>
            </a:r>
            <a:r>
              <a:rPr lang="en-GB" i="1" dirty="0"/>
              <a:t> Society</a:t>
            </a:r>
            <a:r>
              <a:rPr lang="en-GB" dirty="0"/>
              <a:t>, </a:t>
            </a:r>
            <a:r>
              <a:rPr lang="en-GB" i="1" dirty="0"/>
              <a:t>17</a:t>
            </a:r>
            <a:r>
              <a:rPr lang="en-GB" dirty="0"/>
              <a:t>(1), 95-106.</a:t>
            </a:r>
          </a:p>
          <a:p>
            <a:pPr marL="342900" indent="-342900">
              <a:spcBef>
                <a:spcPts val="0"/>
              </a:spcBef>
              <a:buFont typeface="Arial" panose="020B0604020202020204" pitchFamily="34" charset="0"/>
              <a:buAutoNum type="arabicPeriod"/>
            </a:pPr>
            <a:r>
              <a:rPr lang="en-GB" dirty="0"/>
              <a:t>Ibrahim, J. G., Chen, M. H., </a:t>
            </a:r>
            <a:r>
              <a:rPr lang="en-GB" dirty="0" err="1"/>
              <a:t>Gwon</a:t>
            </a:r>
            <a:r>
              <a:rPr lang="en-GB" dirty="0"/>
              <a:t>, Y., &amp; Chen, F. (2015). The power prior: theory and applications. </a:t>
            </a:r>
            <a:r>
              <a:rPr lang="en-GB" i="1" dirty="0"/>
              <a:t>Statistics in medicine</a:t>
            </a:r>
            <a:r>
              <a:rPr lang="en-GB" dirty="0"/>
              <a:t>, </a:t>
            </a:r>
            <a:r>
              <a:rPr lang="en-GB" i="1" dirty="0"/>
              <a:t>34</a:t>
            </a:r>
            <a:r>
              <a:rPr lang="en-GB" dirty="0"/>
              <a:t>(28), 3724-3749.</a:t>
            </a:r>
          </a:p>
          <a:p>
            <a:pPr marL="342900" indent="-342900">
              <a:spcBef>
                <a:spcPts val="0"/>
              </a:spcBef>
              <a:buAutoNum type="arabicPeriod"/>
            </a:pPr>
            <a:endParaRPr lang="en-GB" dirty="0"/>
          </a:p>
          <a:p>
            <a:pPr marL="342900" indent="-342900">
              <a:spcBef>
                <a:spcPts val="0"/>
              </a:spcBef>
              <a:buAutoNum type="arabicPeriod"/>
            </a:pPr>
            <a:endParaRPr lang="en-GB" dirty="0"/>
          </a:p>
        </p:txBody>
      </p:sp>
      <p:sp>
        <p:nvSpPr>
          <p:cNvPr id="3" name="Title 2">
            <a:extLst>
              <a:ext uri="{FF2B5EF4-FFF2-40B4-BE49-F238E27FC236}">
                <a16:creationId xmlns:a16="http://schemas.microsoft.com/office/drawing/2014/main" id="{90A5ADA4-3D16-43DA-964D-28AE71008BD4}"/>
              </a:ext>
            </a:extLst>
          </p:cNvPr>
          <p:cNvSpPr>
            <a:spLocks noGrp="1"/>
          </p:cNvSpPr>
          <p:nvPr>
            <p:ph type="title"/>
          </p:nvPr>
        </p:nvSpPr>
        <p:spPr>
          <a:xfrm>
            <a:off x="133234" y="83314"/>
            <a:ext cx="11338560" cy="494202"/>
          </a:xfrm>
        </p:spPr>
        <p:txBody>
          <a:bodyPr/>
          <a:lstStyle/>
          <a:p>
            <a:r>
              <a:rPr lang="en-US" dirty="0"/>
              <a:t>References</a:t>
            </a:r>
            <a:endParaRPr lang="en-GB" dirty="0"/>
          </a:p>
        </p:txBody>
      </p:sp>
      <p:sp>
        <p:nvSpPr>
          <p:cNvPr id="4" name="Footer Placeholder 3">
            <a:extLst>
              <a:ext uri="{FF2B5EF4-FFF2-40B4-BE49-F238E27FC236}">
                <a16:creationId xmlns:a16="http://schemas.microsoft.com/office/drawing/2014/main" id="{06EFF196-11B3-41DE-9C1D-298F6530E942}"/>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58816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F3B8C30-0D9F-4BEF-8B8F-D0700839E99F}"/>
              </a:ext>
            </a:extLst>
          </p:cNvPr>
          <p:cNvGraphicFramePr>
            <a:graphicFrameLocks noChangeAspect="1"/>
          </p:cNvGraphicFramePr>
          <p:nvPr>
            <p:custDataLst>
              <p:tags r:id="rId2"/>
            </p:custDataLst>
            <p:extLst>
              <p:ext uri="{D42A27DB-BD31-4B8C-83A1-F6EECF244321}">
                <p14:modId xmlns:p14="http://schemas.microsoft.com/office/powerpoint/2010/main" val="368522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231" imgH="232" progId="TCLayout.ActiveDocument.1">
                  <p:embed/>
                </p:oleObj>
              </mc:Choice>
              <mc:Fallback>
                <p:oleObj name="think-cell Slide" r:id="rId5" imgW="231" imgH="232" progId="TCLayout.ActiveDocument.1">
                  <p:embed/>
                  <p:pic>
                    <p:nvPicPr>
                      <p:cNvPr id="5" name="Object 4" hidden="1">
                        <a:extLst>
                          <a:ext uri="{FF2B5EF4-FFF2-40B4-BE49-F238E27FC236}">
                            <a16:creationId xmlns:a16="http://schemas.microsoft.com/office/drawing/2014/main" id="{BF3B8C30-0D9F-4BEF-8B8F-D0700839E9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F54F51C-CC49-494F-8AD1-8239CA266C26}"/>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3200" b="1" dirty="0" err="1">
              <a:latin typeface="Arial" panose="020B0604020202020204" pitchFamily="34" charset="0"/>
              <a:ea typeface="+mj-ea"/>
              <a:cs typeface="+mj-cs"/>
              <a:sym typeface="Arial" panose="020B0604020202020204" pitchFamily="34" charset="0"/>
            </a:endParaRPr>
          </a:p>
        </p:txBody>
      </p:sp>
      <p:sp>
        <p:nvSpPr>
          <p:cNvPr id="2" name="Content Placeholder 1">
            <a:extLst>
              <a:ext uri="{FF2B5EF4-FFF2-40B4-BE49-F238E27FC236}">
                <a16:creationId xmlns:a16="http://schemas.microsoft.com/office/drawing/2014/main" id="{8BAB1212-A03C-4889-8672-85EE03B15899}"/>
              </a:ext>
            </a:extLst>
          </p:cNvPr>
          <p:cNvSpPr>
            <a:spLocks noGrp="1"/>
          </p:cNvSpPr>
          <p:nvPr>
            <p:ph idx="1"/>
          </p:nvPr>
        </p:nvSpPr>
        <p:spPr/>
        <p:txBody>
          <a:bodyPr/>
          <a:lstStyle/>
          <a:p>
            <a:r>
              <a:rPr lang="en-US" dirty="0"/>
              <a:t>What is an external comparator study and why would we use it?</a:t>
            </a:r>
          </a:p>
          <a:p>
            <a:r>
              <a:rPr lang="en-US" dirty="0"/>
              <a:t>What are the statistical challenges in performing an external comparator study?</a:t>
            </a:r>
          </a:p>
          <a:p>
            <a:r>
              <a:rPr lang="en-US" dirty="0"/>
              <a:t>Can we combine simpler analytical methods to successfully minimize selection bias in an external comparator study?</a:t>
            </a:r>
          </a:p>
          <a:p>
            <a:endParaRPr lang="en-US" dirty="0"/>
          </a:p>
          <a:p>
            <a:pPr marL="0" indent="0">
              <a:buNone/>
            </a:pPr>
            <a:r>
              <a:rPr lang="en-US" b="1" dirty="0"/>
              <a:t>If any of these things are not clear at or near the end, please ask more questions in the chat window!</a:t>
            </a:r>
            <a:endParaRPr lang="en-GB" b="1" dirty="0"/>
          </a:p>
        </p:txBody>
      </p:sp>
      <p:sp>
        <p:nvSpPr>
          <p:cNvPr id="3" name="Title 2">
            <a:extLst>
              <a:ext uri="{FF2B5EF4-FFF2-40B4-BE49-F238E27FC236}">
                <a16:creationId xmlns:a16="http://schemas.microsoft.com/office/drawing/2014/main" id="{BCD901F7-B14D-4955-ADA7-A5DDA6CAE477}"/>
              </a:ext>
            </a:extLst>
          </p:cNvPr>
          <p:cNvSpPr>
            <a:spLocks noGrp="1"/>
          </p:cNvSpPr>
          <p:nvPr>
            <p:ph type="title"/>
          </p:nvPr>
        </p:nvSpPr>
        <p:spPr/>
        <p:txBody>
          <a:bodyPr/>
          <a:lstStyle/>
          <a:p>
            <a:r>
              <a:rPr lang="en-US" dirty="0"/>
              <a:t>Questions to be answered today</a:t>
            </a:r>
            <a:endParaRPr lang="en-GB" dirty="0"/>
          </a:p>
        </p:txBody>
      </p:sp>
    </p:spTree>
    <p:extLst>
      <p:ext uri="{BB962C8B-B14F-4D97-AF65-F5344CB8AC3E}">
        <p14:creationId xmlns:p14="http://schemas.microsoft.com/office/powerpoint/2010/main" val="81388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6EAE-5F66-477E-96E1-ADCBE5B86EED}"/>
              </a:ext>
            </a:extLst>
          </p:cNvPr>
          <p:cNvSpPr>
            <a:spLocks noGrp="1"/>
          </p:cNvSpPr>
          <p:nvPr>
            <p:ph type="title"/>
          </p:nvPr>
        </p:nvSpPr>
        <p:spPr/>
        <p:txBody>
          <a:bodyPr/>
          <a:lstStyle/>
          <a:p>
            <a:pPr algn="ctr"/>
            <a:r>
              <a:rPr lang="en-US" sz="4000" dirty="0">
                <a:solidFill>
                  <a:srgbClr val="005587"/>
                </a:solidFill>
              </a:rPr>
              <a:t>Questions?</a:t>
            </a:r>
            <a:endParaRPr lang="en-GB" sz="4000" dirty="0">
              <a:solidFill>
                <a:srgbClr val="005587"/>
              </a:solidFill>
            </a:endParaRP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EqAa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zWde65pFkSLnULeMjqN+T+QpqLeyMqtenRjzVJKK83Y0aK5qfxv4fjOBcySf7kRNVm8f6GPurdN/2zx/WtVh6r+yzzJ8QZXB2eIj96OuorlofHfh+QhWkni92iOP0rVs/EWh3WBDqdsSexfaf1qZUakd4s2oZxgK7tTrRb9UalFIGVgCpBB6EUtZnpBRRRQAUUUUAFFFFABRRRQAUUUUAFFFFABRRRQAUUUUAFFFFABRRRQAUUUUAFFFFABRRRQAUUUUAFFFFABRRRQAUUUUAFFFFABRRRQAUUUUAFFFFABRRSE80AGa5/wASeLNO0gNCrfabr/nkh+6f9o9q5/x34udZX0zS5duCVmnX1/ur/U1wJYk56+pr06GA0Uqn3H53xBxqqE5YfA2clo5dE/Lv67epta14m1fVCRNcmKE9IojtXHv6/jWIW59TSZNJkCvRjCMVaKPzLE4uvip+0rTcn3YuSaSkLelNqjmuOLU3ijNJTEaeka9q2lODZ3kioD/q2O5D+Br0Lwv45s9QdbXUFW0uWwFbP7tz9ex+teUk0lc9XDU6q1Wp72U8SY7LJL2cuaH8r1Xy7fI+h80teb/DrxY3nR6PqUpZW+W3lY8g/wB0n+VekDpXi1qMqUuVn7TlGbUM1w6r0fmuqfYKKKKyPUCiiigAooooAKKKKACiiigAooooAKKKKACiiigAooooAKKKKACiiigAooooAKKKKACiiigAooooAKKKKACiiigAooooAKKKKACiiigArnfHusf2VpDLE224uMpHjqo7t/n1roTXkHxC1X7f4kniRsx237pefTr+tdmBpqdVOWy1Pk+M81nl+WtUnadR8qfa+7+Svbzsc8x5JpCaaaSvbbbd2fiCslZDiaSkzSUDFzSda6jwX4Tk1wfarh2hslbGR96Q+g9vesP4rfBXxTeafcah4E8d6laX8al4rC5WMwy452BguVPoTketclXGU6b5d2fUZXwhmGYUVWjaMXtfr8kmUzSV8y+GPjT4u0PW2sfFK/booZjDdRSxhJomU4bBGOQQeCK+krK8hvrKG8tZBJBPGskbDupGQa1o141l7p5ub5JisqklXWj2a2JycU05NGKWtjyLXBcqwZSQwOQRXtngfVm1jw9BcSNmdP3cvuw7/jwa8Tr0H4OXLCbULM/dKrKPr0P9K4sdDmp83Y+04HxssPmSo392omvmtU/0+Z6RRRRXin7OFFFFABRRRQAUUUUAFFBOBk8CoHu7VT811Cv1kFNJjSb2J6KqLqWns21b+1J9BMv+NWUdJF3I6sPUHNDTQ3CS3Q6iiikSFFFFABRRRQAUUUUAFFFFABRRQTQAVX1C+s9PtHu766htoEGWklcKo/E1578Ufi1o/hGSTTrNV1LVwOYVbCQn/bb1/wBkc/Svm/xl4v1/xbfG61q+eVQf3cC/LFGPRV/qea+lyrhnE41KpU9yD69X6L9X+J7GDyatXSlP3Y/j9x9B+Jvjr4S0x2h0yO51iVeN0Q2Rf99N1/AGuF1L9oTxBIT/AGfoWm2y9vNd5SPy2j9K8YzSV9ph+F8uorWHM+7f9L8D36WT4SmtY39T02b45ePXJ2XNjF/u2qnH51Anxt+IStubVLVx6Gzjx+grzjNJXesnwC/5cx+5HT9Qw3/PtfcexaX+0F4ogIGoaXpl6vcqGiY/iCR+ldp4f/aA8OXkix6xpd5phPWRSJox9cYP6V800hrir8M5bWX8Plfk2v8AgfgYVcowlT7NvQ+6tA13R9esxeaPqNvewnq0Tg4+o6j8a0q+EdD1jVND1BL/AEe+nsrlTw8TYz7EdCPY8V9HfB/4yWviOWLRfEXlWerN8sUw+WK4Pp/st7dD29K+Ozbhatg4urRfPBfev8/60PAx2TVKCc6b5o/iewUUA0V8qeKFFFFABRRRQBFdSCG3lmPRELfkK+ctJvjqK3F5u3GSZmJzn3/rX0iwzWZd+H9Bu2LXWjadMx6l7ZCT+Yrqw2JVG+l7ny/EnDss6VO1Tl5L9L3vbzXY8NoPFewz+BfC83/MNMf/AFynkQD8A2P0rOn+G2ivkw3mownsBIrD9Vz+tdyzCn1TPiavh9j4/wAOpF/ev0Z5fmlijaaVI1yWdgo+prv5/hm2M2+ttnssluMfmDUmjfD26s9Utbu41CCVIZVkZFjI3YOcc1f16lbc4P8AUnNVUipQTV1dpr/O53GkWcen6Zb2UQwsKBfqe5q1SDivC/2jvjnaeDbW48MeFZY73xTMhjLJ8yWGR95vV/RfoT7+LrJn7P8Au8PTS2itD47/AGjo7S6/aF8YDSArwtqJHydPM2qHxj/az+tfR/w2srnTvAmj2V3nzorZQQew7D8q82+EnwukW6XxH4lV3ldzMkcpy8jk53v9TzXtI/SvYwdB01zS6n5HxfnlLMJxoUdVF3b8/IWiiiu258WohXcfB1T/AGxeydhbgH8WH+FcNmvUvhFpzW+jT6hIuDdOAn+6v/1ya5cZK1Jn1HCGHlWzam47Ru393+bR3FFFFeGftwUUUUAFGRUV1cQ2tvJcXMqRQxKXd3OFVR1JNfPfxK+L99q80uneGJZLLTQSrXS8Sz+6n+Ff1PtXVhMHUxU+WH3nrZTkuJzSo40Vot29l/wfI9V8c/Ejw74V3QTzm8vx0tbcgsD/ALR6L/P2rxzxJ8ZPFmpOyae0OkwHoIV3Pj3Y9/oBXnDMWYszFmJySTkk0ma+pw2U4eiveXM/P/I/TMu4VwGDSc488u7/AEW35+pqX/iLXr9i15rWoTk9d1w3+NZkjvIcu7NnruJNNpDXpRjGPwqx9HCnCCtBWDao52j8qu2Wr6tYuGstTvLcjp5c7AfzqjSE02k9GOUYzVpK53Oh/FfxrpTqW1T7fEOsd2gfP48H9a9W8F/GjQdWdLXWYjpF03Adm3Qsf97qv4/nXzfRXBiMsw9ZfDZ91oeHj+G8vxid4cr7x0/4D+aPuGGSOSNZI3V0YAqynII9QafXyx8LviVqXhK5js7tpLzRmb54SctD/tJ/h0NfTulX9pqWnwX9jOk9tOgeORTkMDXyuNwNTCStLVPZn5fnOR18qqWnrF7P+tmWqKKK4jxQooooAKKKKAA8V5R8fviQ3hXT10TR5QNavEJLjn7NEf4v949vxPpXpWu6ja6Ro93qt7JstrSF5pW/2VGTXw/4g1y88S+IL7X75iZryUuFznYn8Kj2AwK+r4VyiONrSr1leEOnd9F6Ld/Lue9kWBjWqOtUV4x6d30+7dlWR3kdnkdndiWZmOSxPUk96bSZpK/Tz65tt3YtJRmkzQIWkzUN5dW9nAZ7qeOCIHBd2wM+maoQeItDnbbFq1oT7yAfzrKVelB8spJP1IdSEXZtXNSkpAQQGBBB6Ed6M1qWKaQMysGVipByCDgg+tJSGgD6s/Z7+IT+KtFfR9VmDavYIMux5ni6B/qOh/A969VFfEPwz8QP4Z8c6Vq6uViScJP6GJuGz+Bz+FfbqkEAjkGvynifLY4LFc1NWjPX0fVfr8z4vOMIsPWvHaX9MWiikzXzZ5ApqK4uIbeIyzypEg7scVieIfEkOngwW4E1x6fwr9a4a/vrq+mMt1M0je/QfQdq+QzbjDC4NunQ/eT/AAXz6/L7zvw+AnV96WiO2vfF+mwkrbpLct6gbV/M1lzeNLo/6myiX/fYn/CuVpM18RiOLs0rPSfKuyS/W7/E9OGAoR6XOjbxhqh+6luv/ADTU8Yaqp+Zbdx7piudozXF/rBmd7+3l95p9Uo/yo6+38bSD/j4sVb3jfH8619P8V6TdMEeRrdz2lGB+fSvNyaQ16GG4xzOi1zSU15pfmrGU8voy2VjjP2gvj3dJf3Hgj4emQ3+4w3epKhzGTwUhHdv9roO3rXEfDX4cxaWV1jXV+06lIfMCSHdsY87mJ6tXrd3pOmXV6l9NY27XcYISfyx5ig+hqneWz25z95Ozf41+ncMcUYHM5ezl7lXs9n6Pr6bn5Nx7gM1w9PnhrR6tbr1XRefXrbYr0UmaQ190fkYpNITSbq0vDmh32u3ot7RMIP9ZKR8qD3/AMKUmoq7NKFGpiKipUo3k9kiTwpotxr2qpaxgrCuGnk/ur/ia9wtLeK1tY7eBAkUahVUdgKpeHdGs9E05bS0X3kkP3nb1NadeJicR7WWmx+18NZBHKcP7+tSW77eS9PxCiiiuY+lCgmisXxzrkXhvwnqOty4P2WBmQH+Jzwo/FiKqEHOSjHdmlGlOtUjTgruTSXqzxb9ovxtLfamfBumTFbWDDag6H/WP1Ef0HU+/wBK8i7UwTTXUst5cuZJ7iQyyO3VmJyTTia+9w2Fjhaapx/pn71gcBSy7DxwtPaO77vq/wCulkLSZpM0hNdB0imkJpK7HTfhf461XQv7U0zSYW34MMVzcCFpB/e5BwPrWNavTox5qjsjmxeNoYOHtK81FeZx1Fch408UeIPA+vHRvGPg+70u5xuQGUMJEz95Gxhh9DWv4a8Q6b4htDcafKSUIEkbDDofcf1rOjjKFZ2hK7ObB5xgsbLkoVE322/M1yaQmkzSV0npi5r1/wDZy8YyWOsHwrey5tLwlrXcf9XL1Kj2YfqK8fNT6beTafqFtf27bZraVZUPupzXPisPHEUnTZwZngIY/CzoT6rTyfRn3COlFV9Luo77TLW+iOY7iFJVPswBH86sV8E1Z2PweUXFtMKKKKQgoooPSgDxr9rbxA2l/DmHSYXIl1a6WI47xp8zD8wtfM8a7I1T0GK+j/2l/h94u8b3+gTeHLe3uLax3meOSdY23ErjGeDwDXkF98MPiBZk+Z4WvpcdTDtkH6Gv0zhnHYPD5fGlKpFSbbabS12/JI+wyjE4elhVBzSerepyGaK0b7w/r9kSLvQtUhx1LWj4H44xWW7BH8tzsf8Autwfyr6mnXp1Pgkn6O57EakJ/C7jq6X4ZeFJvGXi+10WN2igOZLmUDmOJeuPc8Ae5rma+hv2R9JVbDWtcdPmklS2jb2Ubm/UivPzrGywWCnVjvsvV6f8E5swxDw+HlNb9D2HQvDuiaLoyaRp2m28VmowYygO/wBS2fvE+pr5H/bo+Dfh7QtDg+IfhXToNMP2lbfUra3QJE+/O2RVHCnIwcYByO9fZ9fNP/BQDxjp+m/C+HwakqSaprNxHIIQcskEZyXI7ZIAH4+lfj3POc+Zu7Z8HzSlK7d2fJHwk1u5+3Po88jPA6F4QxzsYdQPYj+Vemk15p8KdElW7bVJlKoilUz3JFek1+tcPRrRwEVW+Xp0Pt8qVRYaPtPl6C0maSkzXuHoinpX3Z4JuXvPBmiXchzJNp8EjH3Mak18JAFjtGSTwBX3l4Vs20/wxpWnsMNbWUMJHuqAf0r4bjZr2dFdbv8AQ+d4ha5Id7s0q53xZrQsoGghYea3B9q1tXvFsbCS4Y8gYUepPSvMdRuXublpGYn0r+f+Ns7nQjHA0HaUleT7R2t/28/wT7nkYDC+0ftJbIgdmdy7Esx6k96TNJSE1+ZLQ9wWgmmk0lACk0lUdU1jSdLQNqWp2VkD93z51TP0BPNRab4g0LU3CafrWnXbt0SK5RmP4A5q1Sm481nYV1expZpKKKiwwpsiq6FGGQRyKWkq4TlTkpRdmtiZwjUi4SV090Yd7C1vMU6qeVNVnZUUs7BVHUk1H4s8R2FsTawkXF2h+YKflT2Y+vtXDX+oXN4+6eUkdlHCj8K/qbhGjjc1y2liMVFwbWt1a/8AeS7Na9ux/N+f8OQwuZ1aWHkvZ7rra/2flsdeuu6NDcqt1NNJED8/2dAxI9ASQK6eD4yWOl2Qs9E8MeVEvQzXHLH1OB1rx4tSV9j/AGHhHb2icvn/AJWOjLG8tu8PpJ9bJv08kesyfHTXiMR6Lpy+5dz/AFpsPxz8Qq37zSdNcegLj+teUGkq/wCxMBa3sl+P+Z6bzrHf8/H+H+R7lpvx3tWwupaBMh7vBMG/QgfzrsfD3xR8Ha06xJqRspm6R3a+Xn/gXK/rXy5SH3rkr8M4KovcTi/J/wCZ1UeI8ZB+/aS81/kfbEbrIodGDKRkEHIIrxf9rbV3tPB+maTG2Df3mWGeqoM/zIrzfwZ488ReFplFjeNNaZ+a0nJaMj27r+Feq3dj4L+N1lZS3d1f2V/puW+zwyqroTjJwQQy8DnFfO1cpq5XXjWn70F1X6o+84U4lwbx9OrV0cXe3y0t31PnhflUKOgGKK94vfgBZtn7D4nuYx2+0WqyH/x0r/KsO8+A3iOPP2PWtLnH/TUSRk/gA3869COb4WX2rfJn7PT4tyupvUt6p/5HkdFegX3wc8e25Pl6da3KjvFdIP0ODWJc/D3xxbvtfwvqLY/iRAw/Q10Rx2HntNfeehSzrL6vw1o/el+Zr/A3w1D4k8bR/bIxLZWKfaJkIyHOcKp9s8/hX1OoGK8n/Zw8OahoukapdapYzWdxcTqiJMm1tijr9Mt+lesGvls2r+1xDSd0tD8x4sx31rMJRjK8Y2S7d3+P5Hgn7dfhmx1r4GXmrzRxi90WeO4t5SPmAZgjrn0IPT2FfEfwcuJ4vGESR7jHNG6SDtjGR+or6Q/bg+LNjrtsvwx8MXC3m24WTVriI5UMp+WFSOpzy3pgD1ryf4ZeFW0e3OoXaYuJFwinqq1eVYapOspLZGvC+XV6+MhVirRi7t/p8zuKSkpK+wP10XNJ2op9tDLdXEVtAheWVxGijuxOAPzNAm7K7Psb4Zlj8PPD5fr/AGfD+WwYroqpaFZLpuiWGnr0tbaOEf8AAVA/pV2vzyrJSm2u5/P+Kmqlac1s23+IUUUVBgFFFFABRRRQAhGRgjIqpd6Xp14hS70+0nU9pIVYfqKuUUJ2A5a8+HfgW6bfL4S0fd3ZLVUP5qBWv4e0PSfD9gbHRrGKyti5kMcecbjjJ5+grRzXzf8AtP8A7REXg95/B3gmWK68RkFLq7GGjsM9h2aX26L354rojOvW/dqTa7XdjVSqVPcu7HW/tDfHfQvhjZNptl5WqeJ5UzDZK3ywA9HmI6D0XqfbrXxY9vr3j3xLceLPF99NdXN025nfjI7Ko6Ko6ACl8P6Bdajeya74hmmurm4cysZmLPIx6sxPWuyG1VCqAAOgHSv0DI+G4UUq2IV32/z/AMvvPqMuymMEqlVa9htvDFbwrDCipGowFAp9JSV9ie8LSUtT2NpNeXkNrFsRpXCBpG2oM9yT0FY1cTRoq9SaXq0ilCT2R2nwL8JyeKvH1mskZNjYst1dNjjCnKr+LY/DNfZI6V5Z8LLj4eeCPDkelW/irR5r2QiS8n+0LmWTHb/ZHQD/ABNehafrmi3wH2LVrG4z0Ec6sf51+S59nMMyxV6cvcjov8/n+Vj4zN3iK1XmdOSitrpr5nM/EjUtlza6cjckGVh+g/ka5HdWx420fX5/GkuoRabNPp/lKsckRDHIXn5Qc9c9qyJobuAZuLC9gHrJbuo/lX4BxFgsdVzGtWdKVm7J2drLRf5nRhKlONGMeZDaSovtEOPmlVf975f50+NlkXdGyuPVTkV81KEoO0lY6009h2a2vCWjf2tfMZsi2hwXx/EewrE+tej+BbcW+gRvj5pmMhPqOg/QV9DwvlsMfj1Gorxirtd7bL7zlxtZ0qV1uybWvCvhnWtPOn6voGmX9qV2+VcWyOMfiOK+B/2tfhfa/Cjx5ZXfhtpoNE1dGltU3nNtKhG+MN1IGVI7jOK/Q4tXxj/wUH8RWer+IvDfg+xZZrvTVlursrz5ZlChEPocLn8RX7LKMIwtayR88m7l/wDZk8caj4s8K3VhrE7XF9pjqqzufmliYfLu9SCCM9+K9bryD9mPwfceHfDE+p3kZjn1HbtU9Qg6GvXa/Dc69h9fq/V/hv0/H8T6bDc3so824E1xXxC8TS2kg0TS5Nt3IuZ5h1hQ9h/tH9K6jW9Qj0zSri+kwREhIHq3YfnXjaNJLLNd3DF7i4cvIx7k1+leFPCFLNMRPMsZHmpUnaKe0p7691FatdW10uj5Li/PJYKmsNRdpz3faP8Am9vvHooRAqjgfr70tJmiv6UPyi4uaSikpCuLRUc00MIzLLHGPV2A/nTIbm3m/wBTcQyn/YkB/lRdXsFtLkxpDSE00mgkUmrmh6tfaJqsGp6bO0FzA25WHQ+oI7g+lUqQmlKKknGSumOEnFqUXZo+vfh74otfFvhqHVIAI5fuXEWc+XIOo+ncexroq+af2edffS/Gw0uSTFtqaGMg9BIOUP8AMfjX0sOlfl+c4BYLFOEfheq9P+AfpeUY365hlOXxLR+oUUVDeXNvZ2k11dTRwW8KGSWSRtqooGSSewAryj0x1zNDb28lxcTJDDGpeSR2CqqgZJJPQV8e/tDftFXniGefwZ8M55Us3JhutViyHn7FYe6r/tdT2wOa5X9oj42at8Udbk8JeEZJrfwvHJsJTKvqBB++/pH6L36n0GN4T8N2uiW4Yqsl0w+eTHT2Fevl+WyrvmlsfW8P8OTxsvaVNIr+vv8AyKXg3wjb6Uq3d4qy3Z5weQn+JrrM02jNfWU6caceWKsj9Vw+Hp4emqdJWSFpM0lIas2Fr1j9nTwbJq3iAeJLyH/QNPb9zuHEk3bHqF6/XFcv8L/Aeo+NdWCRhoNMhYfarojgD+6vqx/TrX1foelWOjaVb6ZpsCwWtugSNB/P3J614mbZgqcXRg/ee/kj4vivPo4ak8JRfvy38l/m/wDg9i8OlFA6UV8oflYUUUUAFFFFABRRRQAUUUUAeH/tb/FqT4ceC003RZgviPWFaO1Ycm3iHDzfXnC+/PavjHwNoJnkbVtS3TSOxcGQ5LseSxPc11Px91ybx18ctZvGkMltbXH2G1HZY4zt4+p3H6mrltCkECQoMKowBX6Jwzk8YL6xUWvT1/4B9VlGAUV7SZJRSjk4HWrUcIjALcv+gr2M+4hwmS0VOu7yfwxW7/yXd/qfXYLA1cXK0Nlu+xDHCzc9B71MsKL2yfepKTNfi+ccZ5nmUmlP2cP5Y6fe93+XkfW4XKcPh1tzPuwGB7UGkor5Rtyd2emlbYKEYxtujYo3qpwaSkzSA6DQvGvivQ5FfTdfv4QpzsMpdD9VbINeteCPj/JvS18W2ClTx9stBjHuyf4flXglITXTRxdWi/dkeRmGQ4DHxarU1futH96/U+6NKv8ARvEOnRajp81rqFrIPlkUBh9DnofY1HdeH9CuSTPo9k594RXx94B8aa14M1YXulzkwsR9otnP7uZfQjsfQ9RX1t4K8U6Z4s8PwavpknyP8skTfeicdVb3/mOa9/C4qni1yyWvY/JuIeG62Ty54vmpvZ9vJ/59Q/4RPw+rZWxKD+6szhR+GcVr28UdvAkEK7Y4xtVeuBTmcd+K+Yvjx8drq/1CbwT8N5meQsYbvVIeSW6GOD+r/l61cqeFwadVQUX3SSPm7zqe7e51nx7+Otv4VaXwz4PMWo+JG+SSUDfFZE+v96T/AGe3f0ryf4Z/Cua61BvFnjZ5bu/uZPPMU53PI553SH+lbnwp+Glv4fRNW1qNZ9Uf5lRvmEJPc+re9elnrmvzLPuKKmKbo4d2j37+n+Z7WFwSh709xBhVCqAqgYAAwAKKM0hNfHHoHC/FnUNqWOlI3MzmRx7Dgfrn8q42t74haXrV340ju4dNuZ7KO3VVkjTfzgkjA56n0rCnWS3/AOPiKWA+ksZQ/rX9ZeHdfAYfIcNhqVWLm1zSXMr80nd3V73SsvkfjHFNLE1Mxq1pwfLsnZ2stN/x+YUlM8yMgHzFx9adX36dz5q4ua6v4YeEJPGHiH7K7PFY24El1IvULnhR7n/GuR3V9E/s9acll4HN8y4lvrhnJ77V+VR+hP415Od42WDwjnD4noj1MmwccXilCfwrVnQah8NPAGpaQulah4T0q7tVXaBNAGb67uuffOa+G/2r/hTH8I/GVjd+HZ7lNB1ZXe0VpCXt5EI3x7upA3KQTzg98V+hwkX1r5C/4KLeItPuI/C/hK3ZJdQiklvpwOsSFQiA/wC98x/4CK/NFUqSnzNts/RXThGHLayPMPhL4mutd0ua11CQy3VqR+8PWRD0J9wf6V25rzn4K6LNZWVxqUylfPARAe4B616MAzMFUEk9AO9fqOVyqvBwdbe34f8ADH5rmcaSxU1S2/q4lFatnoV7OA0m2Bf9vr+VaUXhy2UDzJ5HPfGBXh4/jfJMDJwnW5mukU5fitPxPIliqMN2ZPhm6ex8SaZdxnDxXcTA/wDAhX2fmvk+DR7CGRJEjYujBlJbPIORXcHx/wCKt2f7SA9vJXH8q+Az7jrLcdODoxlpfdL/ADPbybiXC4GM41FJ3tsl/me754r5W/bp+It1b2tr8NtEnZJb1Bcao6HB8rPyRf8AAvvH2A9a720+JniSFv3ptblfRosH8xXi/wAQvBM3izxze+LLjVMXN3KHaF48qgAACqeuAB3rgwPEGXVKiVWTivNf5XPtMn4syWvXSxFRwXmn+lzgfAOhR6Xpy3EiD7RKM59BXT1cvtJvNPX95D+7HAdOV/8ArVRzX6hhK1CrSUsPJSj3Tuf0hllfB18NGWCmp0+ji0196FpM0Uma6jvFr0b4T/C/UfF0seo6gJLLRVP+sxh5/ZPb/aq98CfhvH4muP7d1qMnSbeTbFEePtLjrn/ZHf16etfS8UUcMSRRIscaAKqqMBQOgArwszzX2TdKlv1fb/gnw/EnFH1RvC4X4+r7eS8/y9dqmi6Xp+j6ZDpumWsdtawrhI0HH1Pqferw4oFFfLttu7PzGUpTk5Sd2wooopEhRRRQAUUUmaAFopM0maAHVFduY7WaQdVRmH4Cn5pk6rLDJExIDqVJHuKEB+Z2jt9p8XXU78s9xLIfruJ/rXYV03jT4G+LfBPi43Flaz63pNwzmG5tYSzqTyFkQZKn36Gs+88L+JrOxlvrvw7q9vbQrukmls5FRB6kkYFfr+XY7Cxwiqc65V5n3+X1IVKcYwd77FC0wG3dW7e1WCaq2H+p8w9WP6VYzX8+ZzmtXNsbPFVOuy7RWy/V+bZ+qUMLDCU1Rj03831FozSGkJrzLGotJmkr0Pwv8H/FXiDQ/wC045rPTRKoa2W8DEyD1IXkCtaVGdV8sFc4sdmOGwFP2uInyr+tl1PPDRmsr4t2HxE+F97F/wAJJodhNp9wxW3vbWRmhc/3SeqtjnBH51n+EfFtj4g3QrGbe7RdzRMcgj1U962q4KtSXNJaHn4HiTLsdUVOjU957Jpq50lJSUma5D3Ra734H+MJfC3jCGGaUjTdQZYLlSeFJPyv+B/QmuAJozitKVR0pqcd0cuNwlPGYedCotJK39em57H+1l8UbywiT4feGp3S/vkB1CeI/NFE3SNT2Zu/t9axvgt4AtvDelxapewq+pTICmR/qlPp71yfgHRJvEXjyfXNWka6laTzXd+ST2/oK9z4AwOnpXzXFOdzxE/q8HZdf8v8z8Sw+BeHnKM902vuHZpKTNJmvjDtFJpM0maq315HbLjhpCOFrrwOBr46vHD4eN5SOXHY2hgMPLEYiVoRV2yW5uI7dN8jfQdzWHd3clw+5mIUdFB4AqKeWSaQySNk/wAqZX7zwxwlh8lh7SfvVnu+3lH/AD3f4H878WcZ4nPZ+yp+5RWy6vzl/lsvPchltLOQnzLSByepaMH+lb/gTwp4cv3vH1DR7aZAFVSQRg+2DWNmtzRdWFnaiGGNuTuY+pr6PGV3Sp2i7Nk8E4Criseqr+CF79m2rJfr8jcm+HPgh2LCwnT/AHbpwPyzXVaP9j0fS7fTbHKW1umyMFsnH171xQ1uZ+AjZ+teN/GX43T6bJN4b8JyCTVP9XcXi/Mtsf7q+r/oPrXnOtiMTanKbkvN3P11UcPh71IxS9FY9N+OPx103wFavpul+XqXiORf3dvnKW+ejy4/Rep9q+XNK8P6v4u1+48VeLrqa5ubuTzZHk+9Iewx2UdAPSrfg7wjJJMdY15nnuZW8zbKxZmY/wATE9TXpOjaeb66EX3IVGXI7D0FfU4XLcNluHljMc7KKvr/AF9y/wCGPjs54g92Spu0Vu/8v69BNF0eS5VY7dBDbxjbuxwMdh611Wn6da2S/u03P3duSf8ACrMapFEsUShEUYUClr8f4l40xuczlTg3Cj0iuv8Ai7+my/E/PquLqVt9F2/zFNJRmkJr4yxz3FJpCaaWpKZNxSfSkoooAOox2rC1rQIrgGaxCxTd06K3+Brco7V6GWZtissrKrhpW7ro/Vf15H0HD/EmY8P4lYjA1OXuvsyXZrr+a6NHm0itG7JIpVlOCCOQaIY2mmSFPvSMFH1JxXpOmeEtN8VeIILO61F9OklG1ZVjDB27A8j867vSfgLp9jqVreN4kuZTBKkmz7MoDbSDjr7V+35XxPhMfhVWvaXVa6P+tj+r8j8RMqzXARxPNyz6xs3aXa9tuz7Hq3hXSYNC8PWGkW6hUtYFj47tjk/ic1qUzdSg18/KTk22fnFScqknOT1eo6ikzS0iAooooAKKKKAGk0hNIaaTQAuaQtTGNMZqAJS9NL1XZ6zte1WHSNFvdUuD+6tLd53+iqT/AEqoxcmordjSbdkcD8d/i9F4EtDpeiwxX3iGWPcqSH93bqejPjqfRfzr441bxt8SvFHiN7jxZ4n1K6s9rYtlkMVvk9B5a4Uj65rodS1a417W7vWNQkMlzdzNLISc4z0H4dKqXcEV0oWRflByMHGPyr9HzDgej/Zvsqcv3zW72v1+XY/Q8uyjDYCpRrz1lFp+rX6XNSBdkKL6KBT81mB7hel1J9CFP9M04XF0P44W9thH9a/Nq3h9nNP4Yxl6S/zsfdRz/Cy+K6+X+RoUZo8PQXGr61aaWHtbd7qQRJJJIQgY9M8cZPH416Dd/Bnx9Ax2afaTr6xXak/ka+fxuRZhgZKOIpNN+j/K5Us/y6ElGdVJvvp+ZR+CnhuPxP8AEGys7mPfaW4NzcKejKnRT9SR+Ga+uxAuAAAAOgA6V4/+zv4H1vwteavfa9Y/ZZpo44oQXDZXJJPHvivZVavQy2g6VH3lZs/LOMsyjjcw5acuaEUkrarXV/5fI8x/af0Kw1j4DeLIb4IFt7FrqF2/glj+ZSPfjH41+cfw/adfFWnvDnPmgHH908H9K+r/ANtD40WOqaZN8MfCNyt20sgGr3cJygCnIgUj7xyBuPbGK8P+H3hc6Yov7tMTsvyIeqj1p47Ewp03F7sXC+T4jF4uFRK0YtNv0OzopDRXy5+2BRRSqrMwVQWZiAAOpNArnpnwbjHk3UmOQBz9T/8AWr0Q1zfgfwpr3ht7mx1TTpYpGRGVlG5WB9CK6kWN833bK5P0ib/Cvz/M6NV4up7r37H45iq8KtepUi9HJv8AEhpM1aGmakemn3f/AH5b/CnjR9Wbppt1/wB+zXGsHiHtTf3Mw9pDuQWFtJeXsNrF9+Vworotc+Hc99AFgmjilQfK2ad4I0fUIPEMM93ZTRRorHc64AOOK9Gr9L4Iy90KE69SLU27aqzsrfr+R4maVI1Gqe8bHikXw18XLIUkbTHTs4nYH8tv9atD4Ya8R/x92C/8Cbj9K9hpa/QljKyVrnwtTg7KKlT2jpW8k2l91/yPJbb4U3p5u9WhP+zHEcfqa1rf4awRgB76Rv8AdUCvRKiuriK1tZbmdwkUKNJIx7KBkn8q55SlN3erPocNhqOFpqnRioxXRHyp+1Z4rs/h/pkHhTw7M7eINSj3SS5ybWA8Z/325A9ACfSvEvhz4Vjt4U1W/TfM3zRq3OPc+9Gt3lz8QPinqfiW/wBzfa7pnRWOdkQOEX6BQBXdoqogRRhQMACvu8hytUl7aoteh8hnmZOo/ZU3p1HZrs9CthaaeikYkf5nPua5KxVXu4lb7u7J+grtIG3RK3rzXw3ipmskqOXwej9+Xy0ivvu/kj4HNJtyjT6bv9CbNITTaSvx08647dSUlWNPtZr++gsrdd0s0gjUe5NNJyaSHGEptRjuytIwSJ5WzsjXc5AJ2j1OK5k/EDwYt01tJ4hskkU4YOxXB/EV9U+G9CsdB05LW1jUvj97KR80h7k+3tXk/wC1N8KtC8ZfD3VdYtdOt7fxDpds91bXUMYV5FQFmjfH3gQDjPQ4r66hwunTTrT97yP0PC8DxdJOvUfN2Wy+fU43T76z1C2W5sLqG6hbpJE4ZfzFWK+UPg94nvdC8YWRjmcWlzKsNzFn5WVuM49RnOfavq1uteBmeXvA1VG909j5XOsollldU73T1TFJpKQ00mvNPGuPjleGVJYmKujBlYdQR0Ne+eCvFmn+JLFmtpx9rtwq3UJ4aNiOuO4PY18/1naf4iuPCnxBtNWt2YR7EW5QHiSMkhgfw5HuBX2XBkHXxVSgnvG69U1+jZ+l+GOGlj8dXwkXq4OS9YtafNN/gfWQenhqoQTLLEksbbkdQyn1B5BqdWr64+5asWg1OBqBTUimgCUGlpgI9acGX1oAWik3L6iigCqZqaZKyvtPvR9q96ANQyUxmrPF2PWnC7X1oAsOa5D4wW8938LvE1vaqzTNpk2xR1YhScV05uEx1qvcTwsjK+GVgQwPQg9RV0qjpzU10dyoScJKS6HwF4duPtEbMDkAD9a1q2/iN4Cm8BeOLxLVTJoGpMZrCUf8smzloW9CM8eo/GsOv2nLsesfh41kz9BwuJWJpKohaTNJRmu06BySNC6zIcNGQw+oOa+6tEvftWjWN05y81tHI31Kgn9a+HNJs5dS1O10+Bd0lxKsaj6mvsOLU7TT9NRHnSOC1hCtIzYVVRcEn04FfB8bSh+5j11+7Q+a4ha/drrr+h1Vxf21pbSXNzNHBBEpeSSRtqoo6kk9AK+RP2g/2ir/AMTSz+DfhvNNDpzkxXOpR5WW5HQrF3VP9rqfYVx3x9+MOrfEnWG8L+GpZYfDcUm07SVa+YH77f7Hov4n2yfC/h+30e2DFVe5YfO+OnsK/MMbjlSXLHc7uG+GJ4+XtaukF/X3/kVPCfhaDS0W4ulWS6PPPIT/AOvXTUUV85Obm+aT1P13D4elhqap0lZIKKQmmk1BsOJr039n/wAIHW/Eya7fxf8AEt05w67hxLMOVX3xwT+Fcr4D8I3nijUAo3Q2EbDz7gjoP7q+rfyr6Isfseg6HFY6fGsFvCoSNR6nufU9813YelGnTliq3wQTfrbU+J4r4gjhoPBYd3qy0f8AdT/V/hv2HfFrxx4g0vSJ7bwfbW8+q4P76ddyRH2X+I18kXo/aM8W67I03izxFGQ3LQXjWkKfghVRX1vbyWtvaPdTIsjY4B/iJrDuZ3nkLvgeiqMAfQV8LR4+zGtOcowSj0v0/wAz89eWUlZanmPw/tv2gPCs8UzfEOz1iBT+8stVd7hXHp5hG8H3Br6Q8HeLxrFqkepWq6dqOP3kIl3xsfVG4yPYgGvN80ZPY4rfDca5hTmnUtJdrW/Ff8EJ5bRa93RntwmB708PXC+DNdluFNjdOWlQZRz1ZfT6iurinzX6fl2YUsww8cRS2f4PseLWpSpTcZGiGpDIKq+Zx1qN5DXcZFtpq5T4uXzWvwv8TzoSGGlzgH6oR/Wtwv8AWsPx3pMviLwZq+hwTJDLfWrwpI+SqkjgnHarpNKcW9rkVE3B2Phr4dRATSueqp/Ou1JrOsfCOveENavNK1zT5IJgo2MBujlXJ+ZWHBFai29y33beZvpGTX6vgpwdCLT0PzHGRmq0k1qMEkkfzRgFsdCcV0Fr4jtFhjSW3ukKqAx2qRnHsc1iiw1Bvu2F2fpA3+FSLpOrMfl0q/P0tn/wr5zPeEcszqv7fEyala2jS0Xqn3OCrglWd5RZ0lrrWn3UyQwyyNK52qphcEn05FXnYI2yTKN6MMVF8JtD1OPx5p1xd6ZdxQwlpN8kLKoIU45I96+gpZBKu2VFkX0cZH61+aZ3wRg8HWVPD1m1a+tn+Vj1Mv4Rp4yi6jm4u9tr/wCR4EGUnAdSfrXZ/CK0WfxV9oYAi2hZx7E8D+tdzc6Xo0/+u0iyY+ogUH8wKksLfT9OZmsbOG3LjDGNcEivIwvDcqGIhUc00nfY9LA8HPC4uFZ1FJRd7Wt+r6nSFs153+0J4zsfBPwr1nULqVftN1bSWllCT80s0ilQAPQA7j9KZ8UPihoPw/0Y3mqS+deSg/ZLGNv3s7f+yr6sa+Vr7/hLPjJ4oHiHxTcGHT4iVt4UyIoUz9yMdz6seTXvYzHUsLBymz6nMczoYGm51WcD8FvBtxq3iCG9uI2FpauJJGI4JHQV9Lluap6PptlpNhHZWECwwoOAOp9z6mrdfneY4+WNq8726H5BnGaTzLEe0lolsgoopK4bHk3DNcX4vlEmruB1SNVP16/1rrru4jtreSeU4RBk+/tXHaLaya54jiikbaJpd8zdlTPP6cflX6P4e4NqvVxstIxVr+bs39yX4n7p4J5ZKGJxOb1dKcI8t/NtSf3Ja+qPq/wjdMvhXSRIfn+xQ5z1+4K1Bej1rh4teto4kjjdVRFCqM9ABgUNrydpBXtSfNJs9arPnnKXdnc/2gB/F+tJ/aSj+KuDOuZ6PTf7VduhNSZnenVV/vCm/wBrL/erhRfSt3NPW4mY9WoA7j+1F/vfrRXF+bN/tUUAdo1m3pUTWb+9dJ5SelJ5KelAHLSWsg9agaGVfWuvNvF/dpptIT/BQBxzGReuagnDsPvV2r6fat1jzUEulWJ/5Z/rQB5H460VdY0aexuIxIjjIyPusOhB7EV82eIdHvNFvnt7lTtB+WTHDCvuSXR9POcxMf8AgVc7rvw98J6wD9u09nz12yEV7mTZ5VyyTSXNB7r9Uejl+Yzwba3i+h8VFqE3yOEjUux4CgZJr61/4Un8Ow27+yZz7G5bFaenfDPwPpp3WmgW6t/eYsx/U19TV4zw6h+7ptvzsl+p7M8/pcvuxdz59+HegzabcDU7kbbrBES/88wep+p/SsH9pHxlqEGiweFbO6cS6gN90VPIhB4X/gRz+Ar63j0DRYcCPTbdf+AZr4h+O1wurfHPXVVVEVtci0iVRgBUAXgfnX57nOZ1sTJ16r1f4LsjmyqhPNsdeozI8BaKlhYi6kUedIOCewrqKjjURxLGvAUYFLmvhpzc5OTP3DDYeGHpRpU1ZIcTTSaTNJmpNxTXoXwy+GepeKNmpX6yWmk5yGIw8/svt7/lVv4GeAofEl+2s6xHu0q0fasZ6XEnXH+6O/r0r6Ui+zxxrHGqoigKqqMAD0FevgMv9olUqbdu58BxTxY8HJ4TCP3+r7eS8/y9duW07w3badaR2dnCkEEYwiKOBXP/ABNEmj+HY74Z2Jcxq59AcgfrXpTND61jeLdL0/X/AA9faNeNiG7iMZYdUPZh7g4P4V62OwqxOGnQ6STR+VxrSVX2knd3uefadqBv9OikVsrzj61Ma5jwDb6jpNte+HdYA+3afcEbx92aNhlJF9jj8DkV0ua/BsVg5YOtKhJWcWfT06iqRUkLSZpCaaTWCG2X9BmMOs2jL/z1Cn6HivTo5FXvXlmjDOpwMfuowY/hXZtqaf3q/U+BIzWDqN7OWn3K54mZte0XodKLhMdaa1ylcs+rIP4qgk1of3q+4PNOre5X1FRtdL61yEmtf7VY/ifxUdL0O7vgcvGnyD1Y8D9a0pU5VZqnHdu33kVKkacHOWy1Knxo+K0fhK0kstEsINV1vbwkp/dQZ7tjkn/ZFfJ+s/FD45+INXfy9fvLPn5YdPiWCNB6cDOPqTXdX8091M1wzeZPMxZ5G5JJ6k0RRrGOMZPU+tfoU+EcNTpwUpu/W3X/ACPhlxRiJSlJRVunkQeBviL8dtBuI5b7VrHXLXjfa6gF3Ee0igMD7kke1fTXw8+Imk+LLZI3jfTNTx+8s5nBJPqjDhh+R9q+b6EZkdXRmVlOVZTgg+orKtwvhJQtBtP7x0uJcVGXvpNfcfYnXvTljBryj4PeOrjVo20XVZvMvIU3Qyt1lQdj7j+VenxXGe9fEYzB1MHWdGpuj7LCYqni6Sq09mWfs+a8q+PfxV0v4caetlbpHf8AiK6TNtaZ+WNf+ekmOi+g6mup+LHjy18AeBb3xBOqyzqPLtICf9bM33V+nc+wNfHvgbRtS8ceJ7vxZ4pnku5J5TLK7/8ALRuyj0UdAOwFeLmGOhhKbkzjzbM6eX0XUky54Y8Oaz431mTxX4wu5rjzm3Zk4Mnoqj+FB7V6vBDFbwpDDGscaDCqowAKVFSNFjjUKqjCqBgAUtfnWLxVTFT55s/HcwzGrjqvtKj9F2FpKSkLVzHAKaEDSOscaszscAAZJNS6fZ3WoXkdnZwPPPIcKiDJNe3/AA88B2/h9Fvr7Zcamw69Vh9l9/evRy7LKuOnaOiW7/rqezk2SV80q2grQW77f5s+etS8PeKtcuVtbPQdSW1VuZHtnUOfXkdK63wv8O9a0+HC6ZN5jffdgAT/APWr6PAGOlG0elfqNKfscNHC0VywXTv5t9WfvNPGOhgIZdhoqFGPRdX3k+rb1fTyPGrXwVrZxut0jHuwrWtfBNyP9ayfhXp21fQUbF/u1mcZwcHhFVA3EH8KuR+GYl7fpXY7F9KNi+lAHLJ4ehX+H9KmTQ4R/DXSbV9KNq+lAHPf2LD/AHaK6HavpRQAtFFFABRRRQAU1xmnUGgCrJGageM1ebFNKigDPaM+lRNE3pWmYxSeWtAGX5DbhxX5/wDjxW/4XTr4cHP9rS5z/vGv0U8tK84+KXwe8J+OLmPVJ1OmavCQft1uoBdR2kHRuO55HrXJjaEq1O0dz6DhzM6OX4rnrfC7a9j5JzSV1Pj6f4JeDb17C6+IWq6xfRMVkg0mxSbYR2LkhPwDE+1YugeMvgLf3SQX3iHxjpgY4M1zp0RjH18tmP6V4SyzEdvxP06XGeUL/l4//AX/AJGfSEnt1r6H8NfBn4d+IdJi1bRPFN3qtjMMpPbTRsp9uBwfY81rRfATwWjKxvNWcgg/65R/SqWVV+y+8xlxxlS+1L/wFm34G0f+xfBulWES7dlsjPgdWYbmP5mtVjKvc10EdrDHEkaj5UUKPoBimtawn+GvpIRUYqK6H45iK0q1WVSW8m395zrTOOCxqrcyOynDGumk0+1b7y1A2lWfo/4GqMjzPxIksc6Xqxh2QFWPfb1x/WqMF1FPGJIpAy/y+tepT6Jp8ilZFdgfeudufh34fkujcxTX9rITyYZsZ+oIwa+Wz/hmnmj9rTfLU/B+v+Z3YXGOj7rV0ckZRTJLiONC7sFUdya7uLwZo6JtaW8c+rSDP6CkTwR4bEokktZZ3HQyzMcfhnFfM4bgXEyn+/mlHy1f5I7J5nC3urU83XVJnmJtiUTpnHWrcN7eyHAkYn2Felw+HtCh+5p8A+ozVyKxsIv9Xawr9FFfo2DwdLB0Y0KKtFHkVKkqknKW55vBbajN3f8AKrcej3zfe316IsduOiqPwp4WH2rpIPPl0K6I5LVxXxx0+607wBNeDdsjuYvM9lJ/xr3Zo4vasTxjoWneIvDOoaFfHFvewNEzDqpPRh7g4P4V0YWt7CtCr2aZhiaPtqUqfdNHyVpc/wBotBIOlW6o2Wjap4Z1DUPDetJtvLKbhx92aM/dkU9wcfnkVcr9ZoYlYmnGqnuj8ur4d4epKm+guaKSkzWpkbXgm7ex8X6VcIxB+1Ih+jHaf519SRQKp618ueA7Nr7xjpcCg4FysjH0VTuJ/Svpr7fH/eFfCcWOPt6fe36/8OfbcL83sJ9r/ofOX7WN++seN9M8MxuTb2EIlkUHgyydz9FA/M1Y8N6fHpujwWsahcKCceprA+Kcn2z406nIeR50aD6BQK63oAPSvxLPK8qmIcb6Js+K4rxU6uKcG9E3/kOJpCTSUV4Z8rYKu6Lpt1q+oxWNnHulkPU9FHcn2qkTXo/w3hWw0v7XtHn3JyT6IOg/rXo5XgXjcQqfTd+h7WRZV/aWLVJv3Vq/T/gnd+CvD2l+GbPbbgS3bgedcMPmb2HoPaujF0tcnFeu3erMd0xA5r9Io0adCCp01ZI/ZsPh6WHpqlSjaK6HTLcKaesynvWBFcN61ZjnPrWpsbIdadkVmJOanjmNAFyio0fNSUAFFFFABRRRQAUU3cKN4oAdRTPMFHmCgB1NJoLCmlhQApNNLUhYUwtQA4tTC9MY1E7UASmT3r5x/aW+It7eX83gfQ7p4baMbdRljbDSsf8AllkdFHf1PHavfr65NvaT3HXyo2f8gTXwYmqyanqlxqMrF5bmZ5WJOTljmvGznEVKdJRp7s/QvDzKcPjMZUr4hXVNKyfd31+VjBvfAmnSXAknbbnnYnX/AOtWhaeHNEtY9kenQN7uu4/rWs7lmLHkmmk14iq1XFKUmz9LWXYOFR1IUopvyNLwPrWoeCdTN/4ZmNgzH97En+qmHo6dD9etfT/wo+KOn+NUNjcRLY6vGm5oN2VlA6sh/mOo/Wvk2rei6nd6Pq1tqljIYrm2kEkbD1Hb6HpXVhsbUoyWt12PGzrhnCZlSfLFRqdGtNfPuj7n3Uc1Q8N6hHrWg2GrQgCO7gSYD0yOR+daipX1Kaauj8NnCUJOMlqtCHDelNKNV1Yx3xUixp60yTMMTGm/Z2NbAjj9adsj9aAMQ2zU02r+9bu2Kk2RUAYLWr+9RNbSe9dH5cXtSGGE0Acw8Moz1qI+avrXVm1hPamNYW7DpQBypkkHUmqtyZWXg12D6Rav1zUTaFan+NxQB4d8UPD/APa1otyIVN1ACI5cfNt/un2rxqeOSGVopVKspwQa+zbjwzYTKVkZ2B9hXHa78GvDeqzGVrq8gc9THt/qK+gyfPJYFezqK8PxXp/keFm2TLGv2kHaf4P1PmChQWYKoLMegA619Gx/AXwsp/eanqr+wdB/7LWvpnwf8G6eweOG7lb+9LNn+QFe/X4pw0Y/u4tv7jw6PDOJlL95JJfeeMeBLKbSy14VAuZF29M7F9PrXZx6hetx5mT7CvUIfBXh6EDZYqcf3mJ/rVyHw/pMP+rsoV+i18Ti8VUxdV1aj1Z9jhcNTwtJUqa0R80+LPAurXfiM+IbFWufNlVp4sfMuMcj1H61tpoOtSH5NLu2+kdeyeNdX03wtpJuTbpNcvlbeBeC7e/oB3NfG/xgPxd8ZatIJNavRYO3yWVoxhgQfRcZ+rEmvisywmXTxPLUq8suqPjM6y/KKuM5a1bknu1p+u3oe0x+GfEEgymk3JHrtqVfCPiRumlzD6kCvnnwt8K/F1hKl4vjO80m6GCptbiTePxBFfRPws8deLNBjj03xlqUXiKzHC3oi8u6jH+1/DIPfg/WvPWCynm5XWf9fI8eOXcPc/I8TL9Pv5bCjwT4mYcaa34uo/rXpGlaBcQafbxOCrJGoYehxzXWaTd6fqlmt3p9xHcQt0ZD0PofQ+1XRCtfTZbldDBtzoyb5l5fofbZPkeFy5uph5OXMurT08rI5eLSZV7mrUWnOPWuhES08RrXrHumLHYsMVYjtG961RGtPCrQBQjtyKnjhxVoKKWgBiLgU+iigAooooAKKKKAKDTUwzmoGzUTZoAt/aKT7R71QYtTSW96ANL7R70n2isws/vTS7+9AGt549RSed71kGVx6003LL60AbJfPemMayReN70v273oAu3KLLC8L/dkUo30Iwa+BL7Sbvwz4/1fwzfRlJbKZwmejRk5Rh6gqQa+6Z74gV4/8dfBtr4oWDXrONItc09CqydPtEPeJv5qex+tcWOw/t6em6PpeF84/s3GLmfuSsn/AJnglJmh1ZHZGUqykgg9QaSvlj9zWuwUZpCRV3Q9Pk1bVILGLjzGG9+yL3J/CnGLk0luRVqwowdSo7Jas+svg5NJB8MNAjkyGFoCAewycV1v27HevPNO1q0s7GCztm2wwRrGgx0AGBUx8QK3RjX2VOPJBR7H854ysq+IqVV9pt/e7ne/2hj+KmnU1H8VcF/bLN03GlGozN2erOY7o6so/ipv9rD+9XEi5nbs9SI057PQB2Y1Yf3qeupg/wAVchEZh/Cxq3FJJ/dNAHUrf571Kl5nvXNxSyZ+6asxzP6GgDoVuvepVuM96wY5m96sRytQBtrPx1p6yZrHSZsVPHMaANPdmkNVEmqQSj1oAlNMY00yU1moARmqNn5oc1C/JxnGaAPD/Gms/wBteKryXfuhgcwxDPAVTg/mc1zt3P5jbU4QfrWDbX00fijVdMmys8N3MjKevDGtOvySvGp9ZqTqbtn8/ZhSqPH1atb4m2PJppNJSE1Jhc3fBviO88N6ul1C7NAxAuIs8Ovf8R2NfQ1ndx3VtFcQPvilQOjeoIr5bzXvHwruzN4HsPMJJj3xjPoGOK+s4ZxU+eVBvS115H6BwNmFR1J4STvG3MvLVJ/fc7RXqRWqitwgp4ulFfYn6QX1NPFZ4vV9aX7eo/ioA0hRWZ/aC+tH9oL60AadFZovlPenC8X+9QBoUVRF0vrT1uR60AW6KrfaF9aKAIjb037LWhRQBn/Y/ak+x+1aNFAGd9iHpSGxrSooAym0/wBqifTSf4a2qKAOefSZCeFNV5NJuB91Sa6migDjn0y76eQx+lZ9/oNzOjKbaQg9tteg0hoA+W/iN8JdZmunvdK02d5G5YJGSG/D1rz4/Djx5u2jwnqx9xbtivuWkrgr5dSrS5tn5H1WV8YZhl9NUdJxW1+no1+tz4t0z4P/ABAvZFD+H7i2Q9WmZVx+BNemeFPhHrOkwYFqiyt/rJHkGT7cdq+hqMVeHwNKg7xV33ObNuJsfmkfZ1HaHZaL59X+R5LbfD/VePMkgQexJrVtfApjx5kwY+wr0XHtRt9q7D544yHwlAgHOfwq3H4ct1/hrqdo9KNo9KAOcTQ4B/BUo0eFR9yt7aPSggY6UAc+2mxr/AKYbFB/AK3nT2qB4/agDH+xqP4aQ2wHatRoj6VG0TelAGd5OKTaRV8wNTDbN6UAUwWpwkxVk2ppDZt6GgCET4pwuvelNm3oaY1m3vQA77X704Xi+tVZLR/eq728oPegDT+1IR1qKS5jA61mssi+tQybmHU0AeOfGjwm1l41g8daT81tcERatCo+4SNqzD26BvwPrWJnmvZtXtJJoJI+oZSCCMgivJta099Pu2jddq5+XsK+R4hyyTf1ikvX/P8AzPzzjHI5zaxlCN/5kvz/AMylnmkozSDNfI2PzjcX/OK9m8ISrpfhuzs2YB1Tc4/2jyf515LplszSrKRkqcj611NtJetj95Kx9ua+04dy6dFOvUVm9F6H6hwbk1XCqWKrKzkrJdbb3+eh6K2roP4qjbWV/vVyVrp+qTY+SbHuDWlB4fv3HzCSvqD7o1m1n/aqM6ux6NUcPhq4/iDVaj8NSd80AQf2pIT1qSPUZD/FirkfhxhU6eH8dqAK0V45H3quRXLE/eqSPQ9tWY9J2mgCOKc+tWo5velj07b2qdLPGOKAGeafWirH2X2ooA1aKKKACiiigAooooAKKKKACiiigAooooAKKKKACiiigAooooAKKKKACiiigANIVFLRQA0oKTy1p9FADPLWl8tfSnUUAN8tfSjy19KdRQA3y19KTyk9KfRQBH5Mf92kNvCf4BUtFAFdrO3b70YNRtplk3WEVcooAoNpFh/zw/U1n6n4P8O6khS905JR7sR/Wt+jFAHGQ/DLwXEfl0lj7NcSEfluq3H4A8IRkEaHbHH9/LfzNdRijFYrDUVLnUFfvZHNHB4eM/aKmubvZX+8yIPDmiQACHS7RAP7sQq0mnWcY+SCNfooFXcUYrY6SsLWIdFA/ClFtH6CrFFAEAtkpfs6VNRQBEIF9KXyUqSigCPyVpRGtPooAbsX0pdq0tFACbV9KKW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a:extLst>
              <a:ext uri="{FF2B5EF4-FFF2-40B4-BE49-F238E27FC236}">
                <a16:creationId xmlns:a16="http://schemas.microsoft.com/office/drawing/2014/main" id="{B7D5E0A3-EE57-499E-9924-9A3F220EE5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2" descr="https://cdn.evbuc.com/eventlogos/48995724/questionmarks.png">
            <a:extLst>
              <a:ext uri="{FF2B5EF4-FFF2-40B4-BE49-F238E27FC236}">
                <a16:creationId xmlns:a16="http://schemas.microsoft.com/office/drawing/2014/main" id="{38587FF6-E544-4C2A-8D5D-74C85A3B1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212" y="1762125"/>
            <a:ext cx="4676775" cy="3333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3465738-E8E6-42E9-A270-6757197EA4CE}"/>
              </a:ext>
            </a:extLst>
          </p:cNvPr>
          <p:cNvSpPr txBox="1"/>
          <p:nvPr/>
        </p:nvSpPr>
        <p:spPr>
          <a:xfrm>
            <a:off x="3537065" y="5456715"/>
            <a:ext cx="5033818" cy="338554"/>
          </a:xfrm>
          <a:prstGeom prst="rect">
            <a:avLst/>
          </a:prstGeom>
          <a:noFill/>
        </p:spPr>
        <p:txBody>
          <a:bodyPr wrap="square" rtlCol="0">
            <a:spAutoFit/>
          </a:bodyPr>
          <a:lstStyle/>
          <a:p>
            <a:pPr algn="ctr"/>
            <a:r>
              <a:rPr lang="en-US" sz="1600" dirty="0">
                <a:solidFill>
                  <a:srgbClr val="005587"/>
                </a:solidFill>
              </a:rPr>
              <a:t>For further inquiries, email christen.gray@iqvia.com</a:t>
            </a:r>
            <a:endParaRPr lang="en-GB" sz="1600" dirty="0" err="1">
              <a:solidFill>
                <a:srgbClr val="005587"/>
              </a:solidFill>
            </a:endParaRPr>
          </a:p>
        </p:txBody>
      </p:sp>
    </p:spTree>
    <p:extLst>
      <p:ext uri="{BB962C8B-B14F-4D97-AF65-F5344CB8AC3E}">
        <p14:creationId xmlns:p14="http://schemas.microsoft.com/office/powerpoint/2010/main" val="218742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0F31C45-F71E-4593-ACC7-66EEE3A1C90A}"/>
              </a:ext>
            </a:extLst>
          </p:cNvPr>
          <p:cNvGraphicFramePr>
            <a:graphicFrameLocks noChangeAspect="1"/>
          </p:cNvGraphicFramePr>
          <p:nvPr>
            <p:custDataLst>
              <p:tags r:id="rId2"/>
            </p:custDataLst>
            <p:extLst>
              <p:ext uri="{D42A27DB-BD31-4B8C-83A1-F6EECF244321}">
                <p14:modId xmlns:p14="http://schemas.microsoft.com/office/powerpoint/2010/main" val="2795361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231" imgH="232" progId="TCLayout.ActiveDocument.1">
                  <p:embed/>
                </p:oleObj>
              </mc:Choice>
              <mc:Fallback>
                <p:oleObj name="think-cell Slide" r:id="rId5" imgW="231" imgH="232" progId="TCLayout.ActiveDocument.1">
                  <p:embed/>
                  <p:pic>
                    <p:nvPicPr>
                      <p:cNvPr id="8" name="Object 7" hidden="1">
                        <a:extLst>
                          <a:ext uri="{FF2B5EF4-FFF2-40B4-BE49-F238E27FC236}">
                            <a16:creationId xmlns:a16="http://schemas.microsoft.com/office/drawing/2014/main" id="{80F31C45-F71E-4593-ACC7-66EEE3A1C9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0907D4B-AEE3-4374-9B16-D347BCF50C57}"/>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2800" b="1" dirty="0" err="1">
              <a:latin typeface="Arial" panose="020B0604020202020204" pitchFamily="34" charset="0"/>
              <a:ea typeface="+mj-ea"/>
              <a:cs typeface="+mj-cs"/>
              <a:sym typeface="Arial" panose="020B0604020202020204" pitchFamily="34" charset="0"/>
            </a:endParaRPr>
          </a:p>
        </p:txBody>
      </p:sp>
      <p:pic>
        <p:nvPicPr>
          <p:cNvPr id="6" name="Content Placeholder 5">
            <a:extLst>
              <a:ext uri="{FF2B5EF4-FFF2-40B4-BE49-F238E27FC236}">
                <a16:creationId xmlns:a16="http://schemas.microsoft.com/office/drawing/2014/main" id="{C3B3E5DF-A781-4416-A663-07FA1EE8A019}"/>
              </a:ext>
            </a:extLst>
          </p:cNvPr>
          <p:cNvPicPr>
            <a:picLocks noGrp="1" noChangeAspect="1"/>
          </p:cNvPicPr>
          <p:nvPr>
            <p:ph idx="1"/>
          </p:nvPr>
        </p:nvPicPr>
        <p:blipFill rotWithShape="1">
          <a:blip r:embed="rId7"/>
          <a:srcRect l="2223" t="5785" r="6519" b="10129"/>
          <a:stretch/>
        </p:blipFill>
        <p:spPr>
          <a:xfrm>
            <a:off x="457199" y="1208672"/>
            <a:ext cx="9478789" cy="4912727"/>
          </a:xfrm>
        </p:spPr>
      </p:pic>
      <p:sp>
        <p:nvSpPr>
          <p:cNvPr id="3" name="Title 2">
            <a:extLst>
              <a:ext uri="{FF2B5EF4-FFF2-40B4-BE49-F238E27FC236}">
                <a16:creationId xmlns:a16="http://schemas.microsoft.com/office/drawing/2014/main" id="{C52322CD-4CAD-425E-96E9-D8E142F843E2}"/>
              </a:ext>
            </a:extLst>
          </p:cNvPr>
          <p:cNvSpPr>
            <a:spLocks noGrp="1"/>
          </p:cNvSpPr>
          <p:nvPr>
            <p:ph type="title"/>
          </p:nvPr>
        </p:nvSpPr>
        <p:spPr/>
        <p:txBody>
          <a:bodyPr/>
          <a:lstStyle/>
          <a:p>
            <a:r>
              <a:rPr lang="en-US" dirty="0"/>
              <a:t>External comparator studies make use of data external to the clinical trial</a:t>
            </a:r>
            <a:endParaRPr lang="en-GB" dirty="0"/>
          </a:p>
        </p:txBody>
      </p:sp>
      <p:sp>
        <p:nvSpPr>
          <p:cNvPr id="4" name="Footer Placeholder 3">
            <a:extLst>
              <a:ext uri="{FF2B5EF4-FFF2-40B4-BE49-F238E27FC236}">
                <a16:creationId xmlns:a16="http://schemas.microsoft.com/office/drawing/2014/main" id="{1081D5E0-68D5-4224-9F1F-75C866C823EF}"/>
              </a:ext>
            </a:extLst>
          </p:cNvPr>
          <p:cNvSpPr>
            <a:spLocks noGrp="1"/>
          </p:cNvSpPr>
          <p:nvPr>
            <p:ph type="ftr" sz="quarter" idx="3"/>
          </p:nvPr>
        </p:nvSpPr>
        <p:spPr/>
        <p:txBody>
          <a:bodyPr/>
          <a:lstStyle/>
          <a:p>
            <a:endParaRPr lang="en-US" dirty="0"/>
          </a:p>
        </p:txBody>
      </p:sp>
      <p:sp>
        <p:nvSpPr>
          <p:cNvPr id="2" name="Rectangle 1">
            <a:extLst>
              <a:ext uri="{FF2B5EF4-FFF2-40B4-BE49-F238E27FC236}">
                <a16:creationId xmlns:a16="http://schemas.microsoft.com/office/drawing/2014/main" id="{6C4AD684-A7FE-4FC4-8A2B-BE8AB92B3EF2}"/>
              </a:ext>
            </a:extLst>
          </p:cNvPr>
          <p:cNvSpPr/>
          <p:nvPr/>
        </p:nvSpPr>
        <p:spPr>
          <a:xfrm>
            <a:off x="9026013" y="3665035"/>
            <a:ext cx="2708788" cy="2322871"/>
          </a:xfrm>
          <a:prstGeom prst="rect">
            <a:avLst/>
          </a:prstGeom>
          <a:solidFill>
            <a:srgbClr val="328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sz="1600" b="1" dirty="0"/>
              <a:t>Sources of external data:</a:t>
            </a:r>
          </a:p>
          <a:p>
            <a:pPr algn="l"/>
            <a:endParaRPr lang="en-US" sz="1600" dirty="0"/>
          </a:p>
          <a:p>
            <a:pPr marL="285750" indent="-285750" algn="l">
              <a:buFont typeface="Arial" panose="020B0604020202020204" pitchFamily="34" charset="0"/>
              <a:buChar char="•"/>
            </a:pPr>
            <a:r>
              <a:rPr lang="en-US" sz="1600" dirty="0"/>
              <a:t>Real World Data (registries, electronic health </a:t>
            </a:r>
            <a:r>
              <a:rPr lang="en-US" sz="1600"/>
              <a:t>records (EHR</a:t>
            </a:r>
            <a:r>
              <a:rPr lang="en-US" sz="1600" dirty="0"/>
              <a:t>), chart review)</a:t>
            </a:r>
          </a:p>
          <a:p>
            <a:pPr marL="285750" indent="-285750" algn="l">
              <a:buFont typeface="Arial" panose="020B0604020202020204" pitchFamily="34" charset="0"/>
              <a:buChar char="•"/>
            </a:pPr>
            <a:r>
              <a:rPr lang="en-US" sz="1600" dirty="0"/>
              <a:t>Previous “historical” clinical trial</a:t>
            </a:r>
            <a:endParaRPr lang="en-GB" sz="1600" dirty="0" err="1"/>
          </a:p>
        </p:txBody>
      </p:sp>
      <p:cxnSp>
        <p:nvCxnSpPr>
          <p:cNvPr id="9" name="Connector: Elbow 8">
            <a:extLst>
              <a:ext uri="{FF2B5EF4-FFF2-40B4-BE49-F238E27FC236}">
                <a16:creationId xmlns:a16="http://schemas.microsoft.com/office/drawing/2014/main" id="{90F1E085-B88C-4B6E-8A31-076AA86240AE}"/>
              </a:ext>
            </a:extLst>
          </p:cNvPr>
          <p:cNvCxnSpPr>
            <a:stCxn id="2" idx="0"/>
          </p:cNvCxnSpPr>
          <p:nvPr/>
        </p:nvCxnSpPr>
        <p:spPr>
          <a:xfrm rot="16200000" flipV="1">
            <a:off x="9447542" y="2732169"/>
            <a:ext cx="236035" cy="1629697"/>
          </a:xfrm>
          <a:prstGeom prst="bentConnector2">
            <a:avLst/>
          </a:prstGeom>
          <a:ln w="38100">
            <a:solidFill>
              <a:srgbClr val="32841F"/>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213AD5B-3EA4-4540-9959-0242ED3BF2D0}"/>
              </a:ext>
            </a:extLst>
          </p:cNvPr>
          <p:cNvSpPr/>
          <p:nvPr/>
        </p:nvSpPr>
        <p:spPr>
          <a:xfrm>
            <a:off x="1428872" y="3043212"/>
            <a:ext cx="5626878" cy="1364165"/>
          </a:xfrm>
          <a:prstGeom prst="ellipse">
            <a:avLst/>
          </a:prstGeom>
          <a:noFill/>
          <a:ln w="76200">
            <a:solidFill>
              <a:srgbClr val="32841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600" dirty="0" err="1"/>
          </a:p>
        </p:txBody>
      </p:sp>
      <p:sp>
        <p:nvSpPr>
          <p:cNvPr id="11" name="TextBox 10">
            <a:extLst>
              <a:ext uri="{FF2B5EF4-FFF2-40B4-BE49-F238E27FC236}">
                <a16:creationId xmlns:a16="http://schemas.microsoft.com/office/drawing/2014/main" id="{93D5670C-A902-4828-A1FC-498416EED6F1}"/>
              </a:ext>
            </a:extLst>
          </p:cNvPr>
          <p:cNvSpPr txBox="1"/>
          <p:nvPr/>
        </p:nvSpPr>
        <p:spPr>
          <a:xfrm>
            <a:off x="688258" y="5987906"/>
            <a:ext cx="6223819" cy="307777"/>
          </a:xfrm>
          <a:prstGeom prst="rect">
            <a:avLst/>
          </a:prstGeom>
          <a:noFill/>
        </p:spPr>
        <p:txBody>
          <a:bodyPr wrap="square" rtlCol="0">
            <a:spAutoFit/>
          </a:bodyPr>
          <a:lstStyle/>
          <a:p>
            <a:r>
              <a:rPr lang="en-US" sz="1400" dirty="0">
                <a:solidFill>
                  <a:schemeClr val="tx2"/>
                </a:solidFill>
              </a:rPr>
              <a:t>See reference [1]</a:t>
            </a:r>
            <a:endParaRPr lang="en-GB" sz="1400" dirty="0" err="1">
              <a:solidFill>
                <a:schemeClr val="tx2"/>
              </a:solidFill>
            </a:endParaRPr>
          </a:p>
        </p:txBody>
      </p:sp>
    </p:spTree>
    <p:extLst>
      <p:ext uri="{BB962C8B-B14F-4D97-AF65-F5344CB8AC3E}">
        <p14:creationId xmlns:p14="http://schemas.microsoft.com/office/powerpoint/2010/main" val="6359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398FF6-76D8-4C28-B2C5-249441ACC240}"/>
              </a:ext>
            </a:extLst>
          </p:cNvPr>
          <p:cNvGraphicFramePr>
            <a:graphicFrameLocks noChangeAspect="1"/>
          </p:cNvGraphicFramePr>
          <p:nvPr>
            <p:custDataLst>
              <p:tags r:id="rId2"/>
            </p:custDataLst>
            <p:extLst>
              <p:ext uri="{D42A27DB-BD31-4B8C-83A1-F6EECF244321}">
                <p14:modId xmlns:p14="http://schemas.microsoft.com/office/powerpoint/2010/main" val="2329281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231" imgH="232" progId="TCLayout.ActiveDocument.1">
                  <p:embed/>
                </p:oleObj>
              </mc:Choice>
              <mc:Fallback>
                <p:oleObj name="think-cell Slide" r:id="rId5" imgW="231" imgH="232" progId="TCLayout.ActiveDocument.1">
                  <p:embed/>
                  <p:pic>
                    <p:nvPicPr>
                      <p:cNvPr id="7" name="Object 6" hidden="1">
                        <a:extLst>
                          <a:ext uri="{FF2B5EF4-FFF2-40B4-BE49-F238E27FC236}">
                            <a16:creationId xmlns:a16="http://schemas.microsoft.com/office/drawing/2014/main" id="{A3398FF6-76D8-4C28-B2C5-249441ACC24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A4826883-EBFC-4526-BAE2-697CB2C49730}"/>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2800" b="1" dirty="0" err="1">
              <a:latin typeface="Arial" panose="020B0604020202020204" pitchFamily="34" charset="0"/>
              <a:ea typeface="+mj-ea"/>
              <a:cs typeface="+mj-cs"/>
              <a:sym typeface="Arial" panose="020B0604020202020204" pitchFamily="34" charset="0"/>
            </a:endParaRPr>
          </a:p>
        </p:txBody>
      </p:sp>
      <p:sp>
        <p:nvSpPr>
          <p:cNvPr id="2" name="Content Placeholder 1">
            <a:extLst>
              <a:ext uri="{FF2B5EF4-FFF2-40B4-BE49-F238E27FC236}">
                <a16:creationId xmlns:a16="http://schemas.microsoft.com/office/drawing/2014/main" id="{95FBA17E-9636-487D-9AA3-AE40A7D5939F}"/>
              </a:ext>
            </a:extLst>
          </p:cNvPr>
          <p:cNvSpPr>
            <a:spLocks noGrp="1"/>
          </p:cNvSpPr>
          <p:nvPr>
            <p:ph idx="17"/>
          </p:nvPr>
        </p:nvSpPr>
        <p:spPr>
          <a:xfrm>
            <a:off x="384694" y="2141451"/>
            <a:ext cx="7492481" cy="1192974"/>
          </a:xfrm>
        </p:spPr>
        <p:txBody>
          <a:bodyPr/>
          <a:lstStyle/>
          <a:p>
            <a:r>
              <a:rPr lang="en-US" dirty="0"/>
              <a:t>Trials in rare (‘orphan’) diseases and in vulnerable groups such as </a:t>
            </a:r>
            <a:r>
              <a:rPr lang="en-US" dirty="0" err="1"/>
              <a:t>paediatrics</a:t>
            </a:r>
            <a:endParaRPr lang="en-US" dirty="0"/>
          </a:p>
          <a:p>
            <a:r>
              <a:rPr lang="en-US" dirty="0"/>
              <a:t>An increase in targeted medicines, applicable to smaller populations</a:t>
            </a:r>
          </a:p>
          <a:p>
            <a:r>
              <a:rPr lang="en-US" i="1" dirty="0"/>
              <a:t>And currently, difficulty in clinical trial enrolment during the Covid-19 outbreak</a:t>
            </a:r>
          </a:p>
        </p:txBody>
      </p:sp>
      <p:sp>
        <p:nvSpPr>
          <p:cNvPr id="3" name="Text Placeholder 2">
            <a:extLst>
              <a:ext uri="{FF2B5EF4-FFF2-40B4-BE49-F238E27FC236}">
                <a16:creationId xmlns:a16="http://schemas.microsoft.com/office/drawing/2014/main" id="{F31EA159-24C5-494B-A77F-83B23D5D8BC5}"/>
              </a:ext>
            </a:extLst>
          </p:cNvPr>
          <p:cNvSpPr>
            <a:spLocks noGrp="1"/>
          </p:cNvSpPr>
          <p:nvPr>
            <p:ph type="body" sz="quarter" idx="15"/>
          </p:nvPr>
        </p:nvSpPr>
        <p:spPr/>
        <p:txBody>
          <a:bodyPr/>
          <a:lstStyle/>
          <a:p>
            <a:r>
              <a:rPr lang="en-US" dirty="0"/>
              <a:t>External comparators can be used to increase the power of a clinical trial in the presence of enrolment restrictions</a:t>
            </a:r>
            <a:endParaRPr lang="en-GB" dirty="0"/>
          </a:p>
        </p:txBody>
      </p:sp>
      <p:sp>
        <p:nvSpPr>
          <p:cNvPr id="4" name="Text Placeholder 3">
            <a:extLst>
              <a:ext uri="{FF2B5EF4-FFF2-40B4-BE49-F238E27FC236}">
                <a16:creationId xmlns:a16="http://schemas.microsoft.com/office/drawing/2014/main" id="{FE19E134-717E-4787-B98F-0956C9B09E4D}"/>
              </a:ext>
            </a:extLst>
          </p:cNvPr>
          <p:cNvSpPr>
            <a:spLocks noGrp="1"/>
          </p:cNvSpPr>
          <p:nvPr>
            <p:ph type="body" sz="quarter" idx="16"/>
          </p:nvPr>
        </p:nvSpPr>
        <p:spPr>
          <a:xfrm>
            <a:off x="384694" y="1656841"/>
            <a:ext cx="7492481" cy="402336"/>
          </a:xfrm>
        </p:spPr>
        <p:txBody>
          <a:bodyPr/>
          <a:lstStyle/>
          <a:p>
            <a:r>
              <a:rPr lang="en-US" b="1" dirty="0"/>
              <a:t>Current challenges in clinical trials:</a:t>
            </a:r>
            <a:endParaRPr lang="en-GB" b="1" dirty="0"/>
          </a:p>
        </p:txBody>
      </p:sp>
      <p:sp>
        <p:nvSpPr>
          <p:cNvPr id="5" name="Title 4">
            <a:extLst>
              <a:ext uri="{FF2B5EF4-FFF2-40B4-BE49-F238E27FC236}">
                <a16:creationId xmlns:a16="http://schemas.microsoft.com/office/drawing/2014/main" id="{77ED271F-B91F-428E-86E8-B443AA5288E9}"/>
              </a:ext>
            </a:extLst>
          </p:cNvPr>
          <p:cNvSpPr>
            <a:spLocks noGrp="1"/>
          </p:cNvSpPr>
          <p:nvPr>
            <p:ph type="title"/>
          </p:nvPr>
        </p:nvSpPr>
        <p:spPr>
          <a:xfrm>
            <a:off x="384694" y="561514"/>
            <a:ext cx="11338560" cy="768263"/>
          </a:xfrm>
        </p:spPr>
        <p:txBody>
          <a:bodyPr/>
          <a:lstStyle/>
          <a:p>
            <a:r>
              <a:rPr lang="en-US" dirty="0"/>
              <a:t>Trials face increasing challenges in enrolment while regulators are increasingly accepting of Big Data, leading to use of RWD external comparators</a:t>
            </a:r>
            <a:endParaRPr lang="en-GB" dirty="0"/>
          </a:p>
        </p:txBody>
      </p:sp>
      <p:sp>
        <p:nvSpPr>
          <p:cNvPr id="6" name="Footer Placeholder 5">
            <a:extLst>
              <a:ext uri="{FF2B5EF4-FFF2-40B4-BE49-F238E27FC236}">
                <a16:creationId xmlns:a16="http://schemas.microsoft.com/office/drawing/2014/main" id="{7AFD6796-1BCC-4BEC-8B56-D0C627D430E8}"/>
              </a:ext>
            </a:extLst>
          </p:cNvPr>
          <p:cNvSpPr>
            <a:spLocks noGrp="1"/>
          </p:cNvSpPr>
          <p:nvPr>
            <p:ph type="ftr" sz="quarter" idx="3"/>
          </p:nvPr>
        </p:nvSpPr>
        <p:spPr/>
        <p:txBody>
          <a:bodyPr/>
          <a:lstStyle/>
          <a:p>
            <a:endParaRPr lang="en-US" dirty="0"/>
          </a:p>
        </p:txBody>
      </p:sp>
      <p:sp>
        <p:nvSpPr>
          <p:cNvPr id="9" name="Content Placeholder 1">
            <a:extLst>
              <a:ext uri="{FF2B5EF4-FFF2-40B4-BE49-F238E27FC236}">
                <a16:creationId xmlns:a16="http://schemas.microsoft.com/office/drawing/2014/main" id="{FE4463E6-8CC6-4541-9EBA-FAADC4DB5B06}"/>
              </a:ext>
            </a:extLst>
          </p:cNvPr>
          <p:cNvSpPr txBox="1">
            <a:spLocks/>
          </p:cNvSpPr>
          <p:nvPr/>
        </p:nvSpPr>
        <p:spPr>
          <a:xfrm>
            <a:off x="384694" y="4263817"/>
            <a:ext cx="7492481" cy="1192974"/>
          </a:xfrm>
          <a:prstGeom prst="rect">
            <a:avLst/>
          </a:prstGeom>
        </p:spPr>
        <p:txBody>
          <a:bodyPr/>
          <a:lstStyle>
            <a:lvl1pPr marL="182880" indent="-18288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6576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3152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8288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FDA has openly endorsed the use of external comparator studies drawing on RWD in specific circumstances [2]</a:t>
            </a:r>
            <a:endParaRPr lang="en-US" dirty="0">
              <a:highlight>
                <a:srgbClr val="FFFF00"/>
              </a:highlight>
            </a:endParaRPr>
          </a:p>
          <a:p>
            <a:r>
              <a:rPr lang="en-US" dirty="0"/>
              <a:t>An HMA/EMA Joint Big Data Taskforce made recommendations of the use of pooling clinical trial and RWD sources [3]</a:t>
            </a:r>
            <a:endParaRPr lang="en-US" dirty="0">
              <a:highlight>
                <a:srgbClr val="FFFF00"/>
              </a:highlight>
            </a:endParaRPr>
          </a:p>
          <a:p>
            <a:r>
              <a:rPr lang="en-US" dirty="0"/>
              <a:t>Several approvals have been made in orphan drugs by the FDA and EMA where external comparators where part of the evidence package, e.g. </a:t>
            </a:r>
            <a:r>
              <a:rPr lang="en-US" dirty="0" err="1"/>
              <a:t>Blincyto</a:t>
            </a:r>
            <a:r>
              <a:rPr lang="en-US" dirty="0"/>
              <a:t>, Zalmoxis [4,5]</a:t>
            </a:r>
          </a:p>
        </p:txBody>
      </p:sp>
      <p:sp>
        <p:nvSpPr>
          <p:cNvPr id="10" name="Text Placeholder 3">
            <a:extLst>
              <a:ext uri="{FF2B5EF4-FFF2-40B4-BE49-F238E27FC236}">
                <a16:creationId xmlns:a16="http://schemas.microsoft.com/office/drawing/2014/main" id="{18E53C08-1995-42F9-B14B-088DF9FF3956}"/>
              </a:ext>
            </a:extLst>
          </p:cNvPr>
          <p:cNvSpPr txBox="1">
            <a:spLocks/>
          </p:cNvSpPr>
          <p:nvPr/>
        </p:nvSpPr>
        <p:spPr>
          <a:xfrm>
            <a:off x="384695" y="3557886"/>
            <a:ext cx="7235306" cy="402336"/>
          </a:xfrm>
          <a:prstGeom prst="rect">
            <a:avLst/>
          </a:prstGeom>
        </p:spPr>
        <p:txBody>
          <a:bodyPr wrap="square">
            <a:noAutofit/>
          </a:bodyPr>
          <a:lstStyle>
            <a:lvl1pPr marL="0" indent="0" algn="l" defTabSz="914400" rtl="0" eaLnBrk="1" latinLnBrk="0" hangingPunct="1">
              <a:lnSpc>
                <a:spcPct val="90000"/>
              </a:lnSpc>
              <a:spcBef>
                <a:spcPts val="0"/>
              </a:spcBef>
              <a:buFont typeface="Arial" panose="020B0604020202020204" pitchFamily="34" charset="0"/>
              <a:buNone/>
              <a:defRPr sz="2000" i="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4"/>
                </a:solidFill>
              </a:rPr>
              <a:t>Regulators have shown a willingness to consider evidence from RWD</a:t>
            </a:r>
            <a:endParaRPr lang="en-GB" b="1" dirty="0">
              <a:solidFill>
                <a:schemeClr val="accent4"/>
              </a:solidFill>
            </a:endParaRPr>
          </a:p>
        </p:txBody>
      </p:sp>
    </p:spTree>
    <p:extLst>
      <p:ext uri="{BB962C8B-B14F-4D97-AF65-F5344CB8AC3E}">
        <p14:creationId xmlns:p14="http://schemas.microsoft.com/office/powerpoint/2010/main" val="28843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8C95AB5-1540-4190-A6E8-7ACD7C66E193}"/>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231" imgH="232" progId="TCLayout.ActiveDocument.1">
                  <p:embed/>
                </p:oleObj>
              </mc:Choice>
              <mc:Fallback>
                <p:oleObj name="think-cell Slide" r:id="rId5" imgW="231" imgH="232" progId="TCLayout.ActiveDocument.1">
                  <p:embed/>
                  <p:pic>
                    <p:nvPicPr>
                      <p:cNvPr id="6" name="Object 5" hidden="1">
                        <a:extLst>
                          <a:ext uri="{FF2B5EF4-FFF2-40B4-BE49-F238E27FC236}">
                            <a16:creationId xmlns:a16="http://schemas.microsoft.com/office/drawing/2014/main" id="{58C95AB5-1540-4190-A6E8-7ACD7C66E1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C2C352A-1779-496C-866C-BE392C4B97F0}"/>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2800" b="1" dirty="0" err="1">
              <a:latin typeface="Arial" panose="020B0604020202020204" pitchFamily="34" charset="0"/>
              <a:ea typeface="+mj-ea"/>
              <a:cs typeface="+mj-cs"/>
              <a:sym typeface="Arial" panose="020B0604020202020204" pitchFamily="34" charset="0"/>
            </a:endParaRPr>
          </a:p>
        </p:txBody>
      </p:sp>
      <p:sp>
        <p:nvSpPr>
          <p:cNvPr id="9" name="Content Placeholder 8">
            <a:extLst>
              <a:ext uri="{FF2B5EF4-FFF2-40B4-BE49-F238E27FC236}">
                <a16:creationId xmlns:a16="http://schemas.microsoft.com/office/drawing/2014/main" id="{7755C59F-27E1-468D-BBB9-1BA01AB82D74}"/>
              </a:ext>
            </a:extLst>
          </p:cNvPr>
          <p:cNvSpPr>
            <a:spLocks noGrp="1"/>
          </p:cNvSpPr>
          <p:nvPr>
            <p:ph idx="19"/>
          </p:nvPr>
        </p:nvSpPr>
        <p:spPr>
          <a:xfrm>
            <a:off x="402035" y="1264945"/>
            <a:ext cx="5532119" cy="848170"/>
          </a:xfrm>
        </p:spPr>
        <p:txBody>
          <a:bodyPr/>
          <a:lstStyle/>
          <a:p>
            <a:pPr marL="0" indent="0">
              <a:buNone/>
            </a:pPr>
            <a:r>
              <a:rPr lang="en-US" b="1" dirty="0">
                <a:solidFill>
                  <a:schemeClr val="tx2"/>
                </a:solidFill>
              </a:rPr>
              <a:t>Exchangeability</a:t>
            </a:r>
            <a:r>
              <a:rPr lang="en-US" dirty="0">
                <a:solidFill>
                  <a:schemeClr val="tx2"/>
                </a:solidFill>
              </a:rPr>
              <a:t>: if the treatment status were exchanged, on average, the value observed for the outcome in absence of the treatment would be the same [6].</a:t>
            </a:r>
            <a:endParaRPr lang="en-GB" dirty="0">
              <a:solidFill>
                <a:schemeClr val="tx2"/>
              </a:solidFill>
            </a:endParaRPr>
          </a:p>
          <a:p>
            <a:pPr marL="0" indent="0">
              <a:buNone/>
            </a:pPr>
            <a:endParaRPr lang="en-US" dirty="0"/>
          </a:p>
        </p:txBody>
      </p:sp>
      <p:sp>
        <p:nvSpPr>
          <p:cNvPr id="3" name="Title 2">
            <a:extLst>
              <a:ext uri="{FF2B5EF4-FFF2-40B4-BE49-F238E27FC236}">
                <a16:creationId xmlns:a16="http://schemas.microsoft.com/office/drawing/2014/main" id="{65F2C2C4-D8ED-4FFE-BC5B-1CB6C43836FF}"/>
              </a:ext>
            </a:extLst>
          </p:cNvPr>
          <p:cNvSpPr>
            <a:spLocks noGrp="1"/>
          </p:cNvSpPr>
          <p:nvPr>
            <p:ph type="title"/>
          </p:nvPr>
        </p:nvSpPr>
        <p:spPr/>
        <p:txBody>
          <a:bodyPr/>
          <a:lstStyle/>
          <a:p>
            <a:r>
              <a:rPr lang="en-US" dirty="0"/>
              <a:t>For an internally valid comparison, the two populations (trial and external) should be perfectly exchangeable with one another</a:t>
            </a:r>
            <a:endParaRPr lang="en-GB" dirty="0"/>
          </a:p>
        </p:txBody>
      </p:sp>
      <p:sp>
        <p:nvSpPr>
          <p:cNvPr id="4" name="Footer Placeholder 3">
            <a:extLst>
              <a:ext uri="{FF2B5EF4-FFF2-40B4-BE49-F238E27FC236}">
                <a16:creationId xmlns:a16="http://schemas.microsoft.com/office/drawing/2014/main" id="{48E7BDE0-3FF3-4596-A0E7-5F4193AAC03E}"/>
              </a:ext>
            </a:extLst>
          </p:cNvPr>
          <p:cNvSpPr>
            <a:spLocks noGrp="1"/>
          </p:cNvSpPr>
          <p:nvPr>
            <p:ph type="ftr" sz="quarter" idx="3"/>
          </p:nvPr>
        </p:nvSpPr>
        <p:spPr/>
        <p:txBody>
          <a:bodyPr/>
          <a:lstStyle/>
          <a:p>
            <a:endParaRPr lang="en-US" dirty="0"/>
          </a:p>
        </p:txBody>
      </p:sp>
      <p:grpSp>
        <p:nvGrpSpPr>
          <p:cNvPr id="11" name="Group 1">
            <a:extLst>
              <a:ext uri="{FF2B5EF4-FFF2-40B4-BE49-F238E27FC236}">
                <a16:creationId xmlns:a16="http://schemas.microsoft.com/office/drawing/2014/main" id="{2F2BD6F8-9B8E-4E6D-8CCF-C2DB3FA0A06A}"/>
              </a:ext>
            </a:extLst>
          </p:cNvPr>
          <p:cNvGrpSpPr>
            <a:grpSpLocks/>
          </p:cNvGrpSpPr>
          <p:nvPr/>
        </p:nvGrpSpPr>
        <p:grpSpPr bwMode="auto">
          <a:xfrm>
            <a:off x="1619927" y="4184898"/>
            <a:ext cx="1730023" cy="1328592"/>
            <a:chOff x="1403" y="1100"/>
            <a:chExt cx="3549" cy="2571"/>
          </a:xfrm>
        </p:grpSpPr>
        <p:sp>
          <p:nvSpPr>
            <p:cNvPr id="12" name="Freeform 2">
              <a:extLst>
                <a:ext uri="{FF2B5EF4-FFF2-40B4-BE49-F238E27FC236}">
                  <a16:creationId xmlns:a16="http://schemas.microsoft.com/office/drawing/2014/main" id="{1A2F353D-4BD5-4C13-B503-E3DCC4BB9222}"/>
                </a:ext>
              </a:extLst>
            </p:cNvPr>
            <p:cNvSpPr>
              <a:spLocks noChangeArrowheads="1"/>
            </p:cNvSpPr>
            <p:nvPr/>
          </p:nvSpPr>
          <p:spPr bwMode="auto">
            <a:xfrm>
              <a:off x="2091" y="2786"/>
              <a:ext cx="885" cy="885"/>
            </a:xfrm>
            <a:custGeom>
              <a:avLst/>
              <a:gdLst>
                <a:gd name="T0" fmla="*/ 2750 w 3907"/>
                <a:gd name="T1" fmla="*/ 0 h 3907"/>
                <a:gd name="T2" fmla="*/ 2750 w 3907"/>
                <a:gd name="T3" fmla="*/ 0 h 3907"/>
                <a:gd name="T4" fmla="*/ 1937 w 3907"/>
                <a:gd name="T5" fmla="*/ 250 h 3907"/>
                <a:gd name="T6" fmla="*/ 1125 w 3907"/>
                <a:gd name="T7" fmla="*/ 0 h 3907"/>
                <a:gd name="T8" fmla="*/ 0 w 3907"/>
                <a:gd name="T9" fmla="*/ 1187 h 3907"/>
                <a:gd name="T10" fmla="*/ 0 w 3907"/>
                <a:gd name="T11" fmla="*/ 3156 h 3907"/>
                <a:gd name="T12" fmla="*/ 750 w 3907"/>
                <a:gd name="T13" fmla="*/ 3906 h 3907"/>
                <a:gd name="T14" fmla="*/ 3156 w 3907"/>
                <a:gd name="T15" fmla="*/ 3906 h 3907"/>
                <a:gd name="T16" fmla="*/ 3906 w 3907"/>
                <a:gd name="T17" fmla="*/ 3156 h 3907"/>
                <a:gd name="T18" fmla="*/ 3906 w 3907"/>
                <a:gd name="T19" fmla="*/ 1187 h 3907"/>
                <a:gd name="T20" fmla="*/ 2750 w 3907"/>
                <a:gd name="T21" fmla="*/ 0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7" h="3907">
                  <a:moveTo>
                    <a:pt x="2750" y="0"/>
                  </a:moveTo>
                  <a:lnTo>
                    <a:pt x="2750" y="0"/>
                  </a:lnTo>
                  <a:cubicBezTo>
                    <a:pt x="2531" y="156"/>
                    <a:pt x="2250" y="250"/>
                    <a:pt x="1937" y="250"/>
                  </a:cubicBezTo>
                  <a:cubicBezTo>
                    <a:pt x="1656" y="250"/>
                    <a:pt x="1375" y="156"/>
                    <a:pt x="1125" y="0"/>
                  </a:cubicBezTo>
                  <a:cubicBezTo>
                    <a:pt x="500" y="31"/>
                    <a:pt x="0" y="531"/>
                    <a:pt x="0" y="1187"/>
                  </a:cubicBezTo>
                  <a:cubicBezTo>
                    <a:pt x="0" y="3156"/>
                    <a:pt x="0" y="3156"/>
                    <a:pt x="0" y="3156"/>
                  </a:cubicBezTo>
                  <a:cubicBezTo>
                    <a:pt x="0" y="3562"/>
                    <a:pt x="312" y="3906"/>
                    <a:pt x="750" y="3906"/>
                  </a:cubicBezTo>
                  <a:cubicBezTo>
                    <a:pt x="3156" y="3906"/>
                    <a:pt x="3156" y="3906"/>
                    <a:pt x="3156" y="3906"/>
                  </a:cubicBezTo>
                  <a:cubicBezTo>
                    <a:pt x="3562" y="3906"/>
                    <a:pt x="3906" y="3562"/>
                    <a:pt x="3906" y="3156"/>
                  </a:cubicBezTo>
                  <a:cubicBezTo>
                    <a:pt x="3906" y="1187"/>
                    <a:pt x="3906" y="1187"/>
                    <a:pt x="3906" y="1187"/>
                  </a:cubicBezTo>
                  <a:cubicBezTo>
                    <a:pt x="3906" y="531"/>
                    <a:pt x="3375" y="31"/>
                    <a:pt x="2750" y="0"/>
                  </a:cubicBezTo>
                </a:path>
              </a:pathLst>
            </a:custGeom>
            <a:solidFill>
              <a:schemeClr val="accent1">
                <a:lumMod val="40000"/>
                <a:lumOff val="6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 name="Freeform 3">
              <a:extLst>
                <a:ext uri="{FF2B5EF4-FFF2-40B4-BE49-F238E27FC236}">
                  <a16:creationId xmlns:a16="http://schemas.microsoft.com/office/drawing/2014/main" id="{C5286B0E-E296-4699-B543-FE4951059613}"/>
                </a:ext>
              </a:extLst>
            </p:cNvPr>
            <p:cNvSpPr>
              <a:spLocks noChangeArrowheads="1"/>
            </p:cNvSpPr>
            <p:nvPr/>
          </p:nvSpPr>
          <p:spPr bwMode="auto">
            <a:xfrm>
              <a:off x="2275" y="2269"/>
              <a:ext cx="517" cy="516"/>
            </a:xfrm>
            <a:custGeom>
              <a:avLst/>
              <a:gdLst>
                <a:gd name="T0" fmla="*/ 1063 w 2283"/>
                <a:gd name="T1" fmla="*/ 2281 h 2282"/>
                <a:gd name="T2" fmla="*/ 1063 w 2283"/>
                <a:gd name="T3" fmla="*/ 2281 h 2282"/>
                <a:gd name="T4" fmla="*/ 1219 w 2283"/>
                <a:gd name="T5" fmla="*/ 2281 h 2282"/>
                <a:gd name="T6" fmla="*/ 2282 w 2283"/>
                <a:gd name="T7" fmla="*/ 1156 h 2282"/>
                <a:gd name="T8" fmla="*/ 1125 w 2283"/>
                <a:gd name="T9" fmla="*/ 0 h 2282"/>
                <a:gd name="T10" fmla="*/ 0 w 2283"/>
                <a:gd name="T11" fmla="*/ 1156 h 2282"/>
                <a:gd name="T12" fmla="*/ 1063 w 2283"/>
                <a:gd name="T13" fmla="*/ 2281 h 2282"/>
              </a:gdLst>
              <a:ahLst/>
              <a:cxnLst>
                <a:cxn ang="0">
                  <a:pos x="T0" y="T1"/>
                </a:cxn>
                <a:cxn ang="0">
                  <a:pos x="T2" y="T3"/>
                </a:cxn>
                <a:cxn ang="0">
                  <a:pos x="T4" y="T5"/>
                </a:cxn>
                <a:cxn ang="0">
                  <a:pos x="T6" y="T7"/>
                </a:cxn>
                <a:cxn ang="0">
                  <a:pos x="T8" y="T9"/>
                </a:cxn>
                <a:cxn ang="0">
                  <a:pos x="T10" y="T11"/>
                </a:cxn>
                <a:cxn ang="0">
                  <a:pos x="T12" y="T13"/>
                </a:cxn>
              </a:cxnLst>
              <a:rect l="0" t="0" r="r" b="b"/>
              <a:pathLst>
                <a:path w="2283" h="2282">
                  <a:moveTo>
                    <a:pt x="1063" y="2281"/>
                  </a:moveTo>
                  <a:lnTo>
                    <a:pt x="1063" y="2281"/>
                  </a:lnTo>
                  <a:cubicBezTo>
                    <a:pt x="1219" y="2281"/>
                    <a:pt x="1219" y="2281"/>
                    <a:pt x="1219" y="2281"/>
                  </a:cubicBezTo>
                  <a:cubicBezTo>
                    <a:pt x="1813" y="2250"/>
                    <a:pt x="2282" y="1750"/>
                    <a:pt x="2282" y="1156"/>
                  </a:cubicBezTo>
                  <a:cubicBezTo>
                    <a:pt x="2282" y="500"/>
                    <a:pt x="1750" y="0"/>
                    <a:pt x="1125" y="0"/>
                  </a:cubicBezTo>
                  <a:cubicBezTo>
                    <a:pt x="500" y="0"/>
                    <a:pt x="0" y="500"/>
                    <a:pt x="0" y="1156"/>
                  </a:cubicBezTo>
                  <a:cubicBezTo>
                    <a:pt x="0" y="1750"/>
                    <a:pt x="469" y="2250"/>
                    <a:pt x="1063" y="2281"/>
                  </a:cubicBezTo>
                </a:path>
              </a:pathLst>
            </a:custGeom>
            <a:solidFill>
              <a:schemeClr val="accent1">
                <a:lumMod val="40000"/>
                <a:lumOff val="6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Freeform 4">
              <a:extLst>
                <a:ext uri="{FF2B5EF4-FFF2-40B4-BE49-F238E27FC236}">
                  <a16:creationId xmlns:a16="http://schemas.microsoft.com/office/drawing/2014/main" id="{1DB6947E-A10A-4DEE-A6D9-CD53CAF920C7}"/>
                </a:ext>
              </a:extLst>
            </p:cNvPr>
            <p:cNvSpPr>
              <a:spLocks noChangeArrowheads="1"/>
            </p:cNvSpPr>
            <p:nvPr/>
          </p:nvSpPr>
          <p:spPr bwMode="auto">
            <a:xfrm>
              <a:off x="3331" y="2786"/>
              <a:ext cx="885" cy="885"/>
            </a:xfrm>
            <a:custGeom>
              <a:avLst/>
              <a:gdLst>
                <a:gd name="T0" fmla="*/ 2781 w 3907"/>
                <a:gd name="T1" fmla="*/ 0 h 3907"/>
                <a:gd name="T2" fmla="*/ 2781 w 3907"/>
                <a:gd name="T3" fmla="*/ 0 h 3907"/>
                <a:gd name="T4" fmla="*/ 1968 w 3907"/>
                <a:gd name="T5" fmla="*/ 250 h 3907"/>
                <a:gd name="T6" fmla="*/ 1156 w 3907"/>
                <a:gd name="T7" fmla="*/ 0 h 3907"/>
                <a:gd name="T8" fmla="*/ 0 w 3907"/>
                <a:gd name="T9" fmla="*/ 1187 h 3907"/>
                <a:gd name="T10" fmla="*/ 0 w 3907"/>
                <a:gd name="T11" fmla="*/ 3156 h 3907"/>
                <a:gd name="T12" fmla="*/ 750 w 3907"/>
                <a:gd name="T13" fmla="*/ 3906 h 3907"/>
                <a:gd name="T14" fmla="*/ 3187 w 3907"/>
                <a:gd name="T15" fmla="*/ 3906 h 3907"/>
                <a:gd name="T16" fmla="*/ 3906 w 3907"/>
                <a:gd name="T17" fmla="*/ 3156 h 3907"/>
                <a:gd name="T18" fmla="*/ 3906 w 3907"/>
                <a:gd name="T19" fmla="*/ 1187 h 3907"/>
                <a:gd name="T20" fmla="*/ 2781 w 3907"/>
                <a:gd name="T21" fmla="*/ 0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7" h="3907">
                  <a:moveTo>
                    <a:pt x="2781" y="0"/>
                  </a:moveTo>
                  <a:lnTo>
                    <a:pt x="2781" y="0"/>
                  </a:lnTo>
                  <a:cubicBezTo>
                    <a:pt x="2531" y="156"/>
                    <a:pt x="2281" y="250"/>
                    <a:pt x="1968" y="250"/>
                  </a:cubicBezTo>
                  <a:cubicBezTo>
                    <a:pt x="1656" y="250"/>
                    <a:pt x="1375" y="156"/>
                    <a:pt x="1156" y="0"/>
                  </a:cubicBezTo>
                  <a:cubicBezTo>
                    <a:pt x="531" y="31"/>
                    <a:pt x="0" y="531"/>
                    <a:pt x="0" y="1187"/>
                  </a:cubicBezTo>
                  <a:cubicBezTo>
                    <a:pt x="0" y="3156"/>
                    <a:pt x="0" y="3156"/>
                    <a:pt x="0" y="3156"/>
                  </a:cubicBezTo>
                  <a:cubicBezTo>
                    <a:pt x="0" y="3562"/>
                    <a:pt x="343" y="3906"/>
                    <a:pt x="750" y="3906"/>
                  </a:cubicBezTo>
                  <a:cubicBezTo>
                    <a:pt x="3187" y="3906"/>
                    <a:pt x="3187" y="3906"/>
                    <a:pt x="3187" y="3906"/>
                  </a:cubicBezTo>
                  <a:cubicBezTo>
                    <a:pt x="3593" y="3906"/>
                    <a:pt x="3906" y="3562"/>
                    <a:pt x="3906" y="3156"/>
                  </a:cubicBezTo>
                  <a:cubicBezTo>
                    <a:pt x="3906" y="1187"/>
                    <a:pt x="3906" y="1187"/>
                    <a:pt x="3906" y="1187"/>
                  </a:cubicBezTo>
                  <a:cubicBezTo>
                    <a:pt x="3906" y="531"/>
                    <a:pt x="3406" y="31"/>
                    <a:pt x="2781" y="0"/>
                  </a:cubicBezTo>
                </a:path>
              </a:pathLst>
            </a:custGeom>
            <a:solidFill>
              <a:schemeClr val="accent1">
                <a:lumMod val="40000"/>
                <a:lumOff val="6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5">
              <a:extLst>
                <a:ext uri="{FF2B5EF4-FFF2-40B4-BE49-F238E27FC236}">
                  <a16:creationId xmlns:a16="http://schemas.microsoft.com/office/drawing/2014/main" id="{91311DA2-F101-44D1-AB59-4CE309028C1A}"/>
                </a:ext>
              </a:extLst>
            </p:cNvPr>
            <p:cNvSpPr>
              <a:spLocks noChangeArrowheads="1"/>
            </p:cNvSpPr>
            <p:nvPr/>
          </p:nvSpPr>
          <p:spPr bwMode="auto">
            <a:xfrm>
              <a:off x="3515" y="2269"/>
              <a:ext cx="516" cy="516"/>
            </a:xfrm>
            <a:custGeom>
              <a:avLst/>
              <a:gdLst>
                <a:gd name="T0" fmla="*/ 1094 w 2282"/>
                <a:gd name="T1" fmla="*/ 2281 h 2282"/>
                <a:gd name="T2" fmla="*/ 1094 w 2282"/>
                <a:gd name="T3" fmla="*/ 2281 h 2282"/>
                <a:gd name="T4" fmla="*/ 1219 w 2282"/>
                <a:gd name="T5" fmla="*/ 2281 h 2282"/>
                <a:gd name="T6" fmla="*/ 2281 w 2282"/>
                <a:gd name="T7" fmla="*/ 1156 h 2282"/>
                <a:gd name="T8" fmla="*/ 1156 w 2282"/>
                <a:gd name="T9" fmla="*/ 0 h 2282"/>
                <a:gd name="T10" fmla="*/ 0 w 2282"/>
                <a:gd name="T11" fmla="*/ 1156 h 2282"/>
                <a:gd name="T12" fmla="*/ 1094 w 2282"/>
                <a:gd name="T13" fmla="*/ 2281 h 2282"/>
              </a:gdLst>
              <a:ahLst/>
              <a:cxnLst>
                <a:cxn ang="0">
                  <a:pos x="T0" y="T1"/>
                </a:cxn>
                <a:cxn ang="0">
                  <a:pos x="T2" y="T3"/>
                </a:cxn>
                <a:cxn ang="0">
                  <a:pos x="T4" y="T5"/>
                </a:cxn>
                <a:cxn ang="0">
                  <a:pos x="T6" y="T7"/>
                </a:cxn>
                <a:cxn ang="0">
                  <a:pos x="T8" y="T9"/>
                </a:cxn>
                <a:cxn ang="0">
                  <a:pos x="T10" y="T11"/>
                </a:cxn>
                <a:cxn ang="0">
                  <a:pos x="T12" y="T13"/>
                </a:cxn>
              </a:cxnLst>
              <a:rect l="0" t="0" r="r" b="b"/>
              <a:pathLst>
                <a:path w="2282" h="2282">
                  <a:moveTo>
                    <a:pt x="1094" y="2281"/>
                  </a:moveTo>
                  <a:lnTo>
                    <a:pt x="1094" y="2281"/>
                  </a:lnTo>
                  <a:cubicBezTo>
                    <a:pt x="1219" y="2281"/>
                    <a:pt x="1219" y="2281"/>
                    <a:pt x="1219" y="2281"/>
                  </a:cubicBezTo>
                  <a:cubicBezTo>
                    <a:pt x="1813" y="2250"/>
                    <a:pt x="2281" y="1750"/>
                    <a:pt x="2281" y="1156"/>
                  </a:cubicBezTo>
                  <a:cubicBezTo>
                    <a:pt x="2281" y="500"/>
                    <a:pt x="1781" y="0"/>
                    <a:pt x="1156" y="0"/>
                  </a:cubicBezTo>
                  <a:cubicBezTo>
                    <a:pt x="531" y="0"/>
                    <a:pt x="0" y="500"/>
                    <a:pt x="0" y="1156"/>
                  </a:cubicBezTo>
                  <a:cubicBezTo>
                    <a:pt x="0" y="1750"/>
                    <a:pt x="500" y="2250"/>
                    <a:pt x="1094" y="2281"/>
                  </a:cubicBezTo>
                </a:path>
              </a:pathLst>
            </a:custGeom>
            <a:solidFill>
              <a:schemeClr val="accent1">
                <a:lumMod val="40000"/>
                <a:lumOff val="6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6">
              <a:extLst>
                <a:ext uri="{FF2B5EF4-FFF2-40B4-BE49-F238E27FC236}">
                  <a16:creationId xmlns:a16="http://schemas.microsoft.com/office/drawing/2014/main" id="{DCB15433-E0C0-471D-BCD7-C9FE88BF1143}"/>
                </a:ext>
              </a:extLst>
            </p:cNvPr>
            <p:cNvSpPr>
              <a:spLocks noChangeArrowheads="1"/>
            </p:cNvSpPr>
            <p:nvPr/>
          </p:nvSpPr>
          <p:spPr bwMode="auto">
            <a:xfrm>
              <a:off x="2516" y="1624"/>
              <a:ext cx="595" cy="602"/>
            </a:xfrm>
            <a:custGeom>
              <a:avLst/>
              <a:gdLst>
                <a:gd name="T0" fmla="*/ 0 w 2626"/>
                <a:gd name="T1" fmla="*/ 0 h 2657"/>
                <a:gd name="T2" fmla="*/ 0 w 2626"/>
                <a:gd name="T3" fmla="*/ 0 h 2657"/>
                <a:gd name="T4" fmla="*/ 0 w 2626"/>
                <a:gd name="T5" fmla="*/ 2656 h 2657"/>
                <a:gd name="T6" fmla="*/ 312 w 2626"/>
                <a:gd name="T7" fmla="*/ 2656 h 2657"/>
                <a:gd name="T8" fmla="*/ 312 w 2626"/>
                <a:gd name="T9" fmla="*/ 312 h 2657"/>
                <a:gd name="T10" fmla="*/ 2281 w 2626"/>
                <a:gd name="T11" fmla="*/ 312 h 2657"/>
                <a:gd name="T12" fmla="*/ 2281 w 2626"/>
                <a:gd name="T13" fmla="*/ 1906 h 2657"/>
                <a:gd name="T14" fmla="*/ 2406 w 2626"/>
                <a:gd name="T15" fmla="*/ 1875 h 2657"/>
                <a:gd name="T16" fmla="*/ 2562 w 2626"/>
                <a:gd name="T17" fmla="*/ 1844 h 2657"/>
                <a:gd name="T18" fmla="*/ 2625 w 2626"/>
                <a:gd name="T19" fmla="*/ 1812 h 2657"/>
                <a:gd name="T20" fmla="*/ 2625 w 2626"/>
                <a:gd name="T21" fmla="*/ 0 h 2657"/>
                <a:gd name="T22" fmla="*/ 0 w 2626"/>
                <a:gd name="T23" fmla="*/ 0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6" h="2657">
                  <a:moveTo>
                    <a:pt x="0" y="0"/>
                  </a:moveTo>
                  <a:lnTo>
                    <a:pt x="0" y="0"/>
                  </a:lnTo>
                  <a:cubicBezTo>
                    <a:pt x="0" y="2656"/>
                    <a:pt x="0" y="2656"/>
                    <a:pt x="0" y="2656"/>
                  </a:cubicBezTo>
                  <a:cubicBezTo>
                    <a:pt x="312" y="2656"/>
                    <a:pt x="312" y="2656"/>
                    <a:pt x="312" y="2656"/>
                  </a:cubicBezTo>
                  <a:cubicBezTo>
                    <a:pt x="312" y="312"/>
                    <a:pt x="312" y="312"/>
                    <a:pt x="312" y="312"/>
                  </a:cubicBezTo>
                  <a:cubicBezTo>
                    <a:pt x="2281" y="312"/>
                    <a:pt x="2281" y="312"/>
                    <a:pt x="2281" y="312"/>
                  </a:cubicBezTo>
                  <a:cubicBezTo>
                    <a:pt x="2281" y="1906"/>
                    <a:pt x="2281" y="1906"/>
                    <a:pt x="2281" y="1906"/>
                  </a:cubicBezTo>
                  <a:cubicBezTo>
                    <a:pt x="2406" y="1875"/>
                    <a:pt x="2406" y="1875"/>
                    <a:pt x="2406" y="1875"/>
                  </a:cubicBezTo>
                  <a:cubicBezTo>
                    <a:pt x="2468" y="1844"/>
                    <a:pt x="2500" y="1844"/>
                    <a:pt x="2562" y="1844"/>
                  </a:cubicBezTo>
                  <a:cubicBezTo>
                    <a:pt x="2625" y="1812"/>
                    <a:pt x="2625" y="1812"/>
                    <a:pt x="2625" y="1812"/>
                  </a:cubicBezTo>
                  <a:cubicBezTo>
                    <a:pt x="2625" y="0"/>
                    <a:pt x="2625" y="0"/>
                    <a:pt x="2625" y="0"/>
                  </a:cubicBezTo>
                  <a:lnTo>
                    <a:pt x="0" y="0"/>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7">
              <a:extLst>
                <a:ext uri="{FF2B5EF4-FFF2-40B4-BE49-F238E27FC236}">
                  <a16:creationId xmlns:a16="http://schemas.microsoft.com/office/drawing/2014/main" id="{2290D37A-1266-4B04-A59E-1936CEB022D9}"/>
                </a:ext>
              </a:extLst>
            </p:cNvPr>
            <p:cNvSpPr>
              <a:spLocks noChangeArrowheads="1"/>
            </p:cNvSpPr>
            <p:nvPr/>
          </p:nvSpPr>
          <p:spPr bwMode="auto">
            <a:xfrm>
              <a:off x="1524" y="1100"/>
              <a:ext cx="3429" cy="807"/>
            </a:xfrm>
            <a:custGeom>
              <a:avLst/>
              <a:gdLst>
                <a:gd name="T0" fmla="*/ 8061 w 15125"/>
                <a:gd name="T1" fmla="*/ 1782 h 3564"/>
                <a:gd name="T2" fmla="*/ 8061 w 15125"/>
                <a:gd name="T3" fmla="*/ 1813 h 3564"/>
                <a:gd name="T4" fmla="*/ 5094 w 15125"/>
                <a:gd name="T5" fmla="*/ 0 h 3564"/>
                <a:gd name="T6" fmla="*/ 0 w 15125"/>
                <a:gd name="T7" fmla="*/ 3219 h 3564"/>
                <a:gd name="T8" fmla="*/ 281 w 15125"/>
                <a:gd name="T9" fmla="*/ 3563 h 3564"/>
                <a:gd name="T10" fmla="*/ 5125 w 15125"/>
                <a:gd name="T11" fmla="*/ 500 h 3564"/>
                <a:gd name="T12" fmla="*/ 10124 w 15125"/>
                <a:gd name="T13" fmla="*/ 3563 h 3564"/>
                <a:gd name="T14" fmla="*/ 10405 w 15125"/>
                <a:gd name="T15" fmla="*/ 3219 h 3564"/>
                <a:gd name="T16" fmla="*/ 8686 w 15125"/>
                <a:gd name="T17" fmla="*/ 2188 h 3564"/>
                <a:gd name="T18" fmla="*/ 15124 w 15125"/>
                <a:gd name="T19" fmla="*/ 2188 h 3564"/>
                <a:gd name="T20" fmla="*/ 15124 w 15125"/>
                <a:gd name="T21" fmla="*/ 2000 h 3564"/>
                <a:gd name="T22" fmla="*/ 15124 w 15125"/>
                <a:gd name="T23" fmla="*/ 1969 h 3564"/>
                <a:gd name="T24" fmla="*/ 15124 w 15125"/>
                <a:gd name="T25" fmla="*/ 1782 h 3564"/>
                <a:gd name="T26" fmla="*/ 8061 w 15125"/>
                <a:gd name="T27" fmla="*/ 1782 h 3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25" h="3564">
                  <a:moveTo>
                    <a:pt x="8061" y="1782"/>
                  </a:moveTo>
                  <a:lnTo>
                    <a:pt x="8061" y="1813"/>
                  </a:lnTo>
                  <a:lnTo>
                    <a:pt x="5094" y="0"/>
                  </a:lnTo>
                  <a:lnTo>
                    <a:pt x="0" y="3219"/>
                  </a:lnTo>
                  <a:lnTo>
                    <a:pt x="281" y="3563"/>
                  </a:lnTo>
                  <a:lnTo>
                    <a:pt x="5125" y="500"/>
                  </a:lnTo>
                  <a:lnTo>
                    <a:pt x="10124" y="3563"/>
                  </a:lnTo>
                  <a:lnTo>
                    <a:pt x="10405" y="3219"/>
                  </a:lnTo>
                  <a:lnTo>
                    <a:pt x="8686" y="2188"/>
                  </a:lnTo>
                  <a:lnTo>
                    <a:pt x="15124" y="2188"/>
                  </a:lnTo>
                  <a:lnTo>
                    <a:pt x="15124" y="2000"/>
                  </a:lnTo>
                  <a:lnTo>
                    <a:pt x="15124" y="1969"/>
                  </a:lnTo>
                  <a:lnTo>
                    <a:pt x="15124" y="1782"/>
                  </a:lnTo>
                  <a:lnTo>
                    <a:pt x="8061" y="1782"/>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8">
              <a:extLst>
                <a:ext uri="{FF2B5EF4-FFF2-40B4-BE49-F238E27FC236}">
                  <a16:creationId xmlns:a16="http://schemas.microsoft.com/office/drawing/2014/main" id="{C72C301C-91C1-4978-8778-F03F4FBD89C2}"/>
                </a:ext>
              </a:extLst>
            </p:cNvPr>
            <p:cNvSpPr>
              <a:spLocks noChangeArrowheads="1"/>
            </p:cNvSpPr>
            <p:nvPr/>
          </p:nvSpPr>
          <p:spPr bwMode="auto">
            <a:xfrm>
              <a:off x="1403" y="2666"/>
              <a:ext cx="1006" cy="1005"/>
            </a:xfrm>
            <a:custGeom>
              <a:avLst/>
              <a:gdLst>
                <a:gd name="T0" fmla="*/ 3157 w 4439"/>
                <a:gd name="T1" fmla="*/ 0 h 4438"/>
                <a:gd name="T2" fmla="*/ 3157 w 4439"/>
                <a:gd name="T3" fmla="*/ 0 h 4438"/>
                <a:gd name="T4" fmla="*/ 2219 w 4439"/>
                <a:gd name="T5" fmla="*/ 281 h 4438"/>
                <a:gd name="T6" fmla="*/ 1313 w 4439"/>
                <a:gd name="T7" fmla="*/ 0 h 4438"/>
                <a:gd name="T8" fmla="*/ 0 w 4439"/>
                <a:gd name="T9" fmla="*/ 1343 h 4438"/>
                <a:gd name="T10" fmla="*/ 0 w 4439"/>
                <a:gd name="T11" fmla="*/ 3593 h 4438"/>
                <a:gd name="T12" fmla="*/ 844 w 4439"/>
                <a:gd name="T13" fmla="*/ 4437 h 4438"/>
                <a:gd name="T14" fmla="*/ 3594 w 4439"/>
                <a:gd name="T15" fmla="*/ 4437 h 4438"/>
                <a:gd name="T16" fmla="*/ 4438 w 4439"/>
                <a:gd name="T17" fmla="*/ 3593 h 4438"/>
                <a:gd name="T18" fmla="*/ 4438 w 4439"/>
                <a:gd name="T19" fmla="*/ 1343 h 4438"/>
                <a:gd name="T20" fmla="*/ 3157 w 4439"/>
                <a:gd name="T21" fmla="*/ 0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9" h="4438">
                  <a:moveTo>
                    <a:pt x="3157" y="0"/>
                  </a:moveTo>
                  <a:lnTo>
                    <a:pt x="3157" y="0"/>
                  </a:lnTo>
                  <a:cubicBezTo>
                    <a:pt x="2907" y="187"/>
                    <a:pt x="2563" y="281"/>
                    <a:pt x="2219" y="281"/>
                  </a:cubicBezTo>
                  <a:cubicBezTo>
                    <a:pt x="1876" y="281"/>
                    <a:pt x="1563" y="187"/>
                    <a:pt x="1313" y="0"/>
                  </a:cubicBezTo>
                  <a:cubicBezTo>
                    <a:pt x="594" y="31"/>
                    <a:pt x="0" y="625"/>
                    <a:pt x="0" y="1343"/>
                  </a:cubicBezTo>
                  <a:cubicBezTo>
                    <a:pt x="0" y="3593"/>
                    <a:pt x="0" y="3593"/>
                    <a:pt x="0" y="3593"/>
                  </a:cubicBezTo>
                  <a:cubicBezTo>
                    <a:pt x="0" y="4062"/>
                    <a:pt x="376" y="4437"/>
                    <a:pt x="844" y="4437"/>
                  </a:cubicBezTo>
                  <a:cubicBezTo>
                    <a:pt x="3594" y="4437"/>
                    <a:pt x="3594" y="4437"/>
                    <a:pt x="3594" y="4437"/>
                  </a:cubicBezTo>
                  <a:cubicBezTo>
                    <a:pt x="4063" y="4437"/>
                    <a:pt x="4438" y="4062"/>
                    <a:pt x="4438" y="3593"/>
                  </a:cubicBezTo>
                  <a:cubicBezTo>
                    <a:pt x="4438" y="1343"/>
                    <a:pt x="4438" y="1343"/>
                    <a:pt x="4438" y="1343"/>
                  </a:cubicBezTo>
                  <a:cubicBezTo>
                    <a:pt x="4438" y="625"/>
                    <a:pt x="3876" y="31"/>
                    <a:pt x="3157"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9">
              <a:extLst>
                <a:ext uri="{FF2B5EF4-FFF2-40B4-BE49-F238E27FC236}">
                  <a16:creationId xmlns:a16="http://schemas.microsoft.com/office/drawing/2014/main" id="{F492111C-A2D2-4B18-9146-90888D78FE59}"/>
                </a:ext>
              </a:extLst>
            </p:cNvPr>
            <p:cNvSpPr>
              <a:spLocks noChangeArrowheads="1"/>
            </p:cNvSpPr>
            <p:nvPr/>
          </p:nvSpPr>
          <p:spPr bwMode="auto">
            <a:xfrm>
              <a:off x="1616" y="2078"/>
              <a:ext cx="587" cy="587"/>
            </a:xfrm>
            <a:custGeom>
              <a:avLst/>
              <a:gdLst>
                <a:gd name="T0" fmla="*/ 1219 w 2595"/>
                <a:gd name="T1" fmla="*/ 2594 h 2595"/>
                <a:gd name="T2" fmla="*/ 1219 w 2595"/>
                <a:gd name="T3" fmla="*/ 2594 h 2595"/>
                <a:gd name="T4" fmla="*/ 1375 w 2595"/>
                <a:gd name="T5" fmla="*/ 2594 h 2595"/>
                <a:gd name="T6" fmla="*/ 2594 w 2595"/>
                <a:gd name="T7" fmla="*/ 1312 h 2595"/>
                <a:gd name="T8" fmla="*/ 1281 w 2595"/>
                <a:gd name="T9" fmla="*/ 0 h 2595"/>
                <a:gd name="T10" fmla="*/ 0 w 2595"/>
                <a:gd name="T11" fmla="*/ 1312 h 2595"/>
                <a:gd name="T12" fmla="*/ 1219 w 2595"/>
                <a:gd name="T13" fmla="*/ 2594 h 2595"/>
              </a:gdLst>
              <a:ahLst/>
              <a:cxnLst>
                <a:cxn ang="0">
                  <a:pos x="T0" y="T1"/>
                </a:cxn>
                <a:cxn ang="0">
                  <a:pos x="T2" y="T3"/>
                </a:cxn>
                <a:cxn ang="0">
                  <a:pos x="T4" y="T5"/>
                </a:cxn>
                <a:cxn ang="0">
                  <a:pos x="T6" y="T7"/>
                </a:cxn>
                <a:cxn ang="0">
                  <a:pos x="T8" y="T9"/>
                </a:cxn>
                <a:cxn ang="0">
                  <a:pos x="T10" y="T11"/>
                </a:cxn>
                <a:cxn ang="0">
                  <a:pos x="T12" y="T13"/>
                </a:cxn>
              </a:cxnLst>
              <a:rect l="0" t="0" r="r" b="b"/>
              <a:pathLst>
                <a:path w="2595" h="2595">
                  <a:moveTo>
                    <a:pt x="1219" y="2594"/>
                  </a:moveTo>
                  <a:lnTo>
                    <a:pt x="1219" y="2594"/>
                  </a:lnTo>
                  <a:cubicBezTo>
                    <a:pt x="1375" y="2594"/>
                    <a:pt x="1375" y="2594"/>
                    <a:pt x="1375" y="2594"/>
                  </a:cubicBezTo>
                  <a:cubicBezTo>
                    <a:pt x="2063" y="2531"/>
                    <a:pt x="2594" y="1969"/>
                    <a:pt x="2594" y="1312"/>
                  </a:cubicBezTo>
                  <a:cubicBezTo>
                    <a:pt x="2594" y="594"/>
                    <a:pt x="2000" y="0"/>
                    <a:pt x="1281" y="0"/>
                  </a:cubicBezTo>
                  <a:cubicBezTo>
                    <a:pt x="563" y="0"/>
                    <a:pt x="0" y="594"/>
                    <a:pt x="0" y="1312"/>
                  </a:cubicBezTo>
                  <a:cubicBezTo>
                    <a:pt x="0" y="1969"/>
                    <a:pt x="531" y="2531"/>
                    <a:pt x="1219" y="2594"/>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10">
              <a:extLst>
                <a:ext uri="{FF2B5EF4-FFF2-40B4-BE49-F238E27FC236}">
                  <a16:creationId xmlns:a16="http://schemas.microsoft.com/office/drawing/2014/main" id="{F81693C7-C314-45BE-ACDD-598795300631}"/>
                </a:ext>
              </a:extLst>
            </p:cNvPr>
            <p:cNvSpPr>
              <a:spLocks noChangeArrowheads="1"/>
            </p:cNvSpPr>
            <p:nvPr/>
          </p:nvSpPr>
          <p:spPr bwMode="auto">
            <a:xfrm>
              <a:off x="2651" y="2666"/>
              <a:ext cx="1005" cy="1005"/>
            </a:xfrm>
            <a:custGeom>
              <a:avLst/>
              <a:gdLst>
                <a:gd name="T0" fmla="*/ 3125 w 4438"/>
                <a:gd name="T1" fmla="*/ 0 h 4438"/>
                <a:gd name="T2" fmla="*/ 3125 w 4438"/>
                <a:gd name="T3" fmla="*/ 0 h 4438"/>
                <a:gd name="T4" fmla="*/ 2218 w 4438"/>
                <a:gd name="T5" fmla="*/ 281 h 4438"/>
                <a:gd name="T6" fmla="*/ 1281 w 4438"/>
                <a:gd name="T7" fmla="*/ 0 h 4438"/>
                <a:gd name="T8" fmla="*/ 0 w 4438"/>
                <a:gd name="T9" fmla="*/ 1343 h 4438"/>
                <a:gd name="T10" fmla="*/ 0 w 4438"/>
                <a:gd name="T11" fmla="*/ 3593 h 4438"/>
                <a:gd name="T12" fmla="*/ 843 w 4438"/>
                <a:gd name="T13" fmla="*/ 4437 h 4438"/>
                <a:gd name="T14" fmla="*/ 3593 w 4438"/>
                <a:gd name="T15" fmla="*/ 4437 h 4438"/>
                <a:gd name="T16" fmla="*/ 4437 w 4438"/>
                <a:gd name="T17" fmla="*/ 3593 h 4438"/>
                <a:gd name="T18" fmla="*/ 4437 w 4438"/>
                <a:gd name="T19" fmla="*/ 1343 h 4438"/>
                <a:gd name="T20" fmla="*/ 3125 w 4438"/>
                <a:gd name="T21" fmla="*/ 0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8" h="4438">
                  <a:moveTo>
                    <a:pt x="3125" y="0"/>
                  </a:moveTo>
                  <a:lnTo>
                    <a:pt x="3125" y="0"/>
                  </a:lnTo>
                  <a:cubicBezTo>
                    <a:pt x="2875" y="187"/>
                    <a:pt x="2562" y="281"/>
                    <a:pt x="2218" y="281"/>
                  </a:cubicBezTo>
                  <a:cubicBezTo>
                    <a:pt x="1874" y="281"/>
                    <a:pt x="1562" y="187"/>
                    <a:pt x="1281" y="0"/>
                  </a:cubicBezTo>
                  <a:cubicBezTo>
                    <a:pt x="562" y="31"/>
                    <a:pt x="0" y="625"/>
                    <a:pt x="0" y="1343"/>
                  </a:cubicBezTo>
                  <a:cubicBezTo>
                    <a:pt x="0" y="3593"/>
                    <a:pt x="0" y="3593"/>
                    <a:pt x="0" y="3593"/>
                  </a:cubicBezTo>
                  <a:cubicBezTo>
                    <a:pt x="0" y="4062"/>
                    <a:pt x="375" y="4437"/>
                    <a:pt x="843" y="4437"/>
                  </a:cubicBezTo>
                  <a:cubicBezTo>
                    <a:pt x="3593" y="4437"/>
                    <a:pt x="3593" y="4437"/>
                    <a:pt x="3593" y="4437"/>
                  </a:cubicBezTo>
                  <a:cubicBezTo>
                    <a:pt x="4062" y="4437"/>
                    <a:pt x="4437" y="4062"/>
                    <a:pt x="4437" y="3593"/>
                  </a:cubicBezTo>
                  <a:cubicBezTo>
                    <a:pt x="4437" y="1343"/>
                    <a:pt x="4437" y="1343"/>
                    <a:pt x="4437" y="1343"/>
                  </a:cubicBezTo>
                  <a:cubicBezTo>
                    <a:pt x="4437" y="625"/>
                    <a:pt x="3843" y="31"/>
                    <a:pt x="3125"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11">
              <a:extLst>
                <a:ext uri="{FF2B5EF4-FFF2-40B4-BE49-F238E27FC236}">
                  <a16:creationId xmlns:a16="http://schemas.microsoft.com/office/drawing/2014/main" id="{F9C0BB5A-CFF0-4959-8485-EA4DECC83879}"/>
                </a:ext>
              </a:extLst>
            </p:cNvPr>
            <p:cNvSpPr>
              <a:spLocks noChangeArrowheads="1"/>
            </p:cNvSpPr>
            <p:nvPr/>
          </p:nvSpPr>
          <p:spPr bwMode="auto">
            <a:xfrm>
              <a:off x="2863" y="2078"/>
              <a:ext cx="580" cy="587"/>
            </a:xfrm>
            <a:custGeom>
              <a:avLst/>
              <a:gdLst>
                <a:gd name="T0" fmla="*/ 1188 w 2564"/>
                <a:gd name="T1" fmla="*/ 2594 h 2595"/>
                <a:gd name="T2" fmla="*/ 1188 w 2564"/>
                <a:gd name="T3" fmla="*/ 2594 h 2595"/>
                <a:gd name="T4" fmla="*/ 1375 w 2564"/>
                <a:gd name="T5" fmla="*/ 2594 h 2595"/>
                <a:gd name="T6" fmla="*/ 2563 w 2564"/>
                <a:gd name="T7" fmla="*/ 1312 h 2595"/>
                <a:gd name="T8" fmla="*/ 1281 w 2564"/>
                <a:gd name="T9" fmla="*/ 0 h 2595"/>
                <a:gd name="T10" fmla="*/ 0 w 2564"/>
                <a:gd name="T11" fmla="*/ 1312 h 2595"/>
                <a:gd name="T12" fmla="*/ 1188 w 2564"/>
                <a:gd name="T13" fmla="*/ 2594 h 2595"/>
              </a:gdLst>
              <a:ahLst/>
              <a:cxnLst>
                <a:cxn ang="0">
                  <a:pos x="T0" y="T1"/>
                </a:cxn>
                <a:cxn ang="0">
                  <a:pos x="T2" y="T3"/>
                </a:cxn>
                <a:cxn ang="0">
                  <a:pos x="T4" y="T5"/>
                </a:cxn>
                <a:cxn ang="0">
                  <a:pos x="T6" y="T7"/>
                </a:cxn>
                <a:cxn ang="0">
                  <a:pos x="T8" y="T9"/>
                </a:cxn>
                <a:cxn ang="0">
                  <a:pos x="T10" y="T11"/>
                </a:cxn>
                <a:cxn ang="0">
                  <a:pos x="T12" y="T13"/>
                </a:cxn>
              </a:cxnLst>
              <a:rect l="0" t="0" r="r" b="b"/>
              <a:pathLst>
                <a:path w="2564" h="2595">
                  <a:moveTo>
                    <a:pt x="1188" y="2594"/>
                  </a:moveTo>
                  <a:lnTo>
                    <a:pt x="1188" y="2594"/>
                  </a:lnTo>
                  <a:cubicBezTo>
                    <a:pt x="1375" y="2594"/>
                    <a:pt x="1375" y="2594"/>
                    <a:pt x="1375" y="2594"/>
                  </a:cubicBezTo>
                  <a:cubicBezTo>
                    <a:pt x="2031" y="2531"/>
                    <a:pt x="2563" y="1969"/>
                    <a:pt x="2563" y="1312"/>
                  </a:cubicBezTo>
                  <a:cubicBezTo>
                    <a:pt x="2563" y="594"/>
                    <a:pt x="2000" y="0"/>
                    <a:pt x="1281" y="0"/>
                  </a:cubicBezTo>
                  <a:cubicBezTo>
                    <a:pt x="563" y="0"/>
                    <a:pt x="0" y="594"/>
                    <a:pt x="0" y="1312"/>
                  </a:cubicBezTo>
                  <a:cubicBezTo>
                    <a:pt x="0" y="1969"/>
                    <a:pt x="531" y="2531"/>
                    <a:pt x="1188" y="2594"/>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12">
              <a:extLst>
                <a:ext uri="{FF2B5EF4-FFF2-40B4-BE49-F238E27FC236}">
                  <a16:creationId xmlns:a16="http://schemas.microsoft.com/office/drawing/2014/main" id="{3C1B0CFF-CC82-487B-8E04-8B162A1B4903}"/>
                </a:ext>
              </a:extLst>
            </p:cNvPr>
            <p:cNvSpPr>
              <a:spLocks noChangeArrowheads="1"/>
            </p:cNvSpPr>
            <p:nvPr/>
          </p:nvSpPr>
          <p:spPr bwMode="auto">
            <a:xfrm>
              <a:off x="3890" y="2666"/>
              <a:ext cx="1006" cy="1005"/>
            </a:xfrm>
            <a:custGeom>
              <a:avLst/>
              <a:gdLst>
                <a:gd name="T0" fmla="*/ 3157 w 4439"/>
                <a:gd name="T1" fmla="*/ 0 h 4438"/>
                <a:gd name="T2" fmla="*/ 3157 w 4439"/>
                <a:gd name="T3" fmla="*/ 0 h 4438"/>
                <a:gd name="T4" fmla="*/ 2219 w 4439"/>
                <a:gd name="T5" fmla="*/ 281 h 4438"/>
                <a:gd name="T6" fmla="*/ 1313 w 4439"/>
                <a:gd name="T7" fmla="*/ 0 h 4438"/>
                <a:gd name="T8" fmla="*/ 0 w 4439"/>
                <a:gd name="T9" fmla="*/ 1343 h 4438"/>
                <a:gd name="T10" fmla="*/ 0 w 4439"/>
                <a:gd name="T11" fmla="*/ 3593 h 4438"/>
                <a:gd name="T12" fmla="*/ 844 w 4439"/>
                <a:gd name="T13" fmla="*/ 4437 h 4438"/>
                <a:gd name="T14" fmla="*/ 3594 w 4439"/>
                <a:gd name="T15" fmla="*/ 4437 h 4438"/>
                <a:gd name="T16" fmla="*/ 4438 w 4439"/>
                <a:gd name="T17" fmla="*/ 3593 h 4438"/>
                <a:gd name="T18" fmla="*/ 4438 w 4439"/>
                <a:gd name="T19" fmla="*/ 1343 h 4438"/>
                <a:gd name="T20" fmla="*/ 3157 w 4439"/>
                <a:gd name="T21" fmla="*/ 0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9" h="4438">
                  <a:moveTo>
                    <a:pt x="3157" y="0"/>
                  </a:moveTo>
                  <a:lnTo>
                    <a:pt x="3157" y="0"/>
                  </a:lnTo>
                  <a:cubicBezTo>
                    <a:pt x="2907" y="187"/>
                    <a:pt x="2563" y="281"/>
                    <a:pt x="2219" y="281"/>
                  </a:cubicBezTo>
                  <a:cubicBezTo>
                    <a:pt x="1875" y="281"/>
                    <a:pt x="1563" y="187"/>
                    <a:pt x="1313" y="0"/>
                  </a:cubicBezTo>
                  <a:cubicBezTo>
                    <a:pt x="594" y="31"/>
                    <a:pt x="0" y="625"/>
                    <a:pt x="0" y="1343"/>
                  </a:cubicBezTo>
                  <a:cubicBezTo>
                    <a:pt x="0" y="3593"/>
                    <a:pt x="0" y="3593"/>
                    <a:pt x="0" y="3593"/>
                  </a:cubicBezTo>
                  <a:cubicBezTo>
                    <a:pt x="0" y="4062"/>
                    <a:pt x="407" y="4437"/>
                    <a:pt x="844" y="4437"/>
                  </a:cubicBezTo>
                  <a:cubicBezTo>
                    <a:pt x="3594" y="4437"/>
                    <a:pt x="3594" y="4437"/>
                    <a:pt x="3594" y="4437"/>
                  </a:cubicBezTo>
                  <a:cubicBezTo>
                    <a:pt x="4063" y="4437"/>
                    <a:pt x="4438" y="4062"/>
                    <a:pt x="4438" y="3593"/>
                  </a:cubicBezTo>
                  <a:cubicBezTo>
                    <a:pt x="4438" y="1343"/>
                    <a:pt x="4438" y="1343"/>
                    <a:pt x="4438" y="1343"/>
                  </a:cubicBezTo>
                  <a:cubicBezTo>
                    <a:pt x="4438" y="625"/>
                    <a:pt x="3875" y="31"/>
                    <a:pt x="3157"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13">
              <a:extLst>
                <a:ext uri="{FF2B5EF4-FFF2-40B4-BE49-F238E27FC236}">
                  <a16:creationId xmlns:a16="http://schemas.microsoft.com/office/drawing/2014/main" id="{0086C4F8-25A2-4FC2-9764-33CF3B211011}"/>
                </a:ext>
              </a:extLst>
            </p:cNvPr>
            <p:cNvSpPr>
              <a:spLocks noChangeArrowheads="1"/>
            </p:cNvSpPr>
            <p:nvPr/>
          </p:nvSpPr>
          <p:spPr bwMode="auto">
            <a:xfrm>
              <a:off x="4103" y="2078"/>
              <a:ext cx="587" cy="587"/>
            </a:xfrm>
            <a:custGeom>
              <a:avLst/>
              <a:gdLst>
                <a:gd name="T0" fmla="*/ 1219 w 2595"/>
                <a:gd name="T1" fmla="*/ 2594 h 2595"/>
                <a:gd name="T2" fmla="*/ 1219 w 2595"/>
                <a:gd name="T3" fmla="*/ 2594 h 2595"/>
                <a:gd name="T4" fmla="*/ 1375 w 2595"/>
                <a:gd name="T5" fmla="*/ 2594 h 2595"/>
                <a:gd name="T6" fmla="*/ 2594 w 2595"/>
                <a:gd name="T7" fmla="*/ 1312 h 2595"/>
                <a:gd name="T8" fmla="*/ 1281 w 2595"/>
                <a:gd name="T9" fmla="*/ 0 h 2595"/>
                <a:gd name="T10" fmla="*/ 0 w 2595"/>
                <a:gd name="T11" fmla="*/ 1312 h 2595"/>
                <a:gd name="T12" fmla="*/ 1219 w 2595"/>
                <a:gd name="T13" fmla="*/ 2594 h 2595"/>
              </a:gdLst>
              <a:ahLst/>
              <a:cxnLst>
                <a:cxn ang="0">
                  <a:pos x="T0" y="T1"/>
                </a:cxn>
                <a:cxn ang="0">
                  <a:pos x="T2" y="T3"/>
                </a:cxn>
                <a:cxn ang="0">
                  <a:pos x="T4" y="T5"/>
                </a:cxn>
                <a:cxn ang="0">
                  <a:pos x="T6" y="T7"/>
                </a:cxn>
                <a:cxn ang="0">
                  <a:pos x="T8" y="T9"/>
                </a:cxn>
                <a:cxn ang="0">
                  <a:pos x="T10" y="T11"/>
                </a:cxn>
                <a:cxn ang="0">
                  <a:pos x="T12" y="T13"/>
                </a:cxn>
              </a:cxnLst>
              <a:rect l="0" t="0" r="r" b="b"/>
              <a:pathLst>
                <a:path w="2595" h="2595">
                  <a:moveTo>
                    <a:pt x="1219" y="2594"/>
                  </a:moveTo>
                  <a:lnTo>
                    <a:pt x="1219" y="2594"/>
                  </a:lnTo>
                  <a:cubicBezTo>
                    <a:pt x="1375" y="2594"/>
                    <a:pt x="1375" y="2594"/>
                    <a:pt x="1375" y="2594"/>
                  </a:cubicBezTo>
                  <a:cubicBezTo>
                    <a:pt x="2062" y="2531"/>
                    <a:pt x="2594" y="1969"/>
                    <a:pt x="2594" y="1312"/>
                  </a:cubicBezTo>
                  <a:cubicBezTo>
                    <a:pt x="2594" y="594"/>
                    <a:pt x="2000" y="0"/>
                    <a:pt x="1281" y="0"/>
                  </a:cubicBezTo>
                  <a:cubicBezTo>
                    <a:pt x="594" y="0"/>
                    <a:pt x="0" y="594"/>
                    <a:pt x="0" y="1312"/>
                  </a:cubicBezTo>
                  <a:cubicBezTo>
                    <a:pt x="0" y="1969"/>
                    <a:pt x="531" y="2531"/>
                    <a:pt x="1219" y="2594"/>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4" name="Group 1">
            <a:extLst>
              <a:ext uri="{FF2B5EF4-FFF2-40B4-BE49-F238E27FC236}">
                <a16:creationId xmlns:a16="http://schemas.microsoft.com/office/drawing/2014/main" id="{55762227-129C-41D4-B95E-86CA6763A270}"/>
              </a:ext>
            </a:extLst>
          </p:cNvPr>
          <p:cNvGrpSpPr>
            <a:grpSpLocks/>
          </p:cNvGrpSpPr>
          <p:nvPr/>
        </p:nvGrpSpPr>
        <p:grpSpPr bwMode="auto">
          <a:xfrm>
            <a:off x="2842509" y="4193365"/>
            <a:ext cx="1730023" cy="1328592"/>
            <a:chOff x="1403" y="1100"/>
            <a:chExt cx="3549" cy="2571"/>
          </a:xfrm>
        </p:grpSpPr>
        <p:sp>
          <p:nvSpPr>
            <p:cNvPr id="25" name="Freeform 2">
              <a:extLst>
                <a:ext uri="{FF2B5EF4-FFF2-40B4-BE49-F238E27FC236}">
                  <a16:creationId xmlns:a16="http://schemas.microsoft.com/office/drawing/2014/main" id="{BE36A32B-4C34-4991-B294-E3D8FF622498}"/>
                </a:ext>
              </a:extLst>
            </p:cNvPr>
            <p:cNvSpPr>
              <a:spLocks noChangeArrowheads="1"/>
            </p:cNvSpPr>
            <p:nvPr/>
          </p:nvSpPr>
          <p:spPr bwMode="auto">
            <a:xfrm>
              <a:off x="2091" y="2786"/>
              <a:ext cx="885" cy="885"/>
            </a:xfrm>
            <a:custGeom>
              <a:avLst/>
              <a:gdLst>
                <a:gd name="T0" fmla="*/ 2750 w 3907"/>
                <a:gd name="T1" fmla="*/ 0 h 3907"/>
                <a:gd name="T2" fmla="*/ 2750 w 3907"/>
                <a:gd name="T3" fmla="*/ 0 h 3907"/>
                <a:gd name="T4" fmla="*/ 1937 w 3907"/>
                <a:gd name="T5" fmla="*/ 250 h 3907"/>
                <a:gd name="T6" fmla="*/ 1125 w 3907"/>
                <a:gd name="T7" fmla="*/ 0 h 3907"/>
                <a:gd name="T8" fmla="*/ 0 w 3907"/>
                <a:gd name="T9" fmla="*/ 1187 h 3907"/>
                <a:gd name="T10" fmla="*/ 0 w 3907"/>
                <a:gd name="T11" fmla="*/ 3156 h 3907"/>
                <a:gd name="T12" fmla="*/ 750 w 3907"/>
                <a:gd name="T13" fmla="*/ 3906 h 3907"/>
                <a:gd name="T14" fmla="*/ 3156 w 3907"/>
                <a:gd name="T15" fmla="*/ 3906 h 3907"/>
                <a:gd name="T16" fmla="*/ 3906 w 3907"/>
                <a:gd name="T17" fmla="*/ 3156 h 3907"/>
                <a:gd name="T18" fmla="*/ 3906 w 3907"/>
                <a:gd name="T19" fmla="*/ 1187 h 3907"/>
                <a:gd name="T20" fmla="*/ 2750 w 3907"/>
                <a:gd name="T21" fmla="*/ 0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7" h="3907">
                  <a:moveTo>
                    <a:pt x="2750" y="0"/>
                  </a:moveTo>
                  <a:lnTo>
                    <a:pt x="2750" y="0"/>
                  </a:lnTo>
                  <a:cubicBezTo>
                    <a:pt x="2531" y="156"/>
                    <a:pt x="2250" y="250"/>
                    <a:pt x="1937" y="250"/>
                  </a:cubicBezTo>
                  <a:cubicBezTo>
                    <a:pt x="1656" y="250"/>
                    <a:pt x="1375" y="156"/>
                    <a:pt x="1125" y="0"/>
                  </a:cubicBezTo>
                  <a:cubicBezTo>
                    <a:pt x="500" y="31"/>
                    <a:pt x="0" y="531"/>
                    <a:pt x="0" y="1187"/>
                  </a:cubicBezTo>
                  <a:cubicBezTo>
                    <a:pt x="0" y="3156"/>
                    <a:pt x="0" y="3156"/>
                    <a:pt x="0" y="3156"/>
                  </a:cubicBezTo>
                  <a:cubicBezTo>
                    <a:pt x="0" y="3562"/>
                    <a:pt x="312" y="3906"/>
                    <a:pt x="750" y="3906"/>
                  </a:cubicBezTo>
                  <a:cubicBezTo>
                    <a:pt x="3156" y="3906"/>
                    <a:pt x="3156" y="3906"/>
                    <a:pt x="3156" y="3906"/>
                  </a:cubicBezTo>
                  <a:cubicBezTo>
                    <a:pt x="3562" y="3906"/>
                    <a:pt x="3906" y="3562"/>
                    <a:pt x="3906" y="3156"/>
                  </a:cubicBezTo>
                  <a:cubicBezTo>
                    <a:pt x="3906" y="1187"/>
                    <a:pt x="3906" y="1187"/>
                    <a:pt x="3906" y="1187"/>
                  </a:cubicBezTo>
                  <a:cubicBezTo>
                    <a:pt x="3906" y="531"/>
                    <a:pt x="3375" y="31"/>
                    <a:pt x="2750" y="0"/>
                  </a:cubicBezTo>
                </a:path>
              </a:pathLst>
            </a:custGeom>
            <a:solidFill>
              <a:schemeClr val="accent1">
                <a:lumMod val="40000"/>
                <a:lumOff val="6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3">
              <a:extLst>
                <a:ext uri="{FF2B5EF4-FFF2-40B4-BE49-F238E27FC236}">
                  <a16:creationId xmlns:a16="http://schemas.microsoft.com/office/drawing/2014/main" id="{3F999054-4E5F-4CCB-853E-3BCBB05D860A}"/>
                </a:ext>
              </a:extLst>
            </p:cNvPr>
            <p:cNvSpPr>
              <a:spLocks noChangeArrowheads="1"/>
            </p:cNvSpPr>
            <p:nvPr/>
          </p:nvSpPr>
          <p:spPr bwMode="auto">
            <a:xfrm>
              <a:off x="2275" y="2269"/>
              <a:ext cx="517" cy="516"/>
            </a:xfrm>
            <a:custGeom>
              <a:avLst/>
              <a:gdLst>
                <a:gd name="T0" fmla="*/ 1063 w 2283"/>
                <a:gd name="T1" fmla="*/ 2281 h 2282"/>
                <a:gd name="T2" fmla="*/ 1063 w 2283"/>
                <a:gd name="T3" fmla="*/ 2281 h 2282"/>
                <a:gd name="T4" fmla="*/ 1219 w 2283"/>
                <a:gd name="T5" fmla="*/ 2281 h 2282"/>
                <a:gd name="T6" fmla="*/ 2282 w 2283"/>
                <a:gd name="T7" fmla="*/ 1156 h 2282"/>
                <a:gd name="T8" fmla="*/ 1125 w 2283"/>
                <a:gd name="T9" fmla="*/ 0 h 2282"/>
                <a:gd name="T10" fmla="*/ 0 w 2283"/>
                <a:gd name="T11" fmla="*/ 1156 h 2282"/>
                <a:gd name="T12" fmla="*/ 1063 w 2283"/>
                <a:gd name="T13" fmla="*/ 2281 h 2282"/>
              </a:gdLst>
              <a:ahLst/>
              <a:cxnLst>
                <a:cxn ang="0">
                  <a:pos x="T0" y="T1"/>
                </a:cxn>
                <a:cxn ang="0">
                  <a:pos x="T2" y="T3"/>
                </a:cxn>
                <a:cxn ang="0">
                  <a:pos x="T4" y="T5"/>
                </a:cxn>
                <a:cxn ang="0">
                  <a:pos x="T6" y="T7"/>
                </a:cxn>
                <a:cxn ang="0">
                  <a:pos x="T8" y="T9"/>
                </a:cxn>
                <a:cxn ang="0">
                  <a:pos x="T10" y="T11"/>
                </a:cxn>
                <a:cxn ang="0">
                  <a:pos x="T12" y="T13"/>
                </a:cxn>
              </a:cxnLst>
              <a:rect l="0" t="0" r="r" b="b"/>
              <a:pathLst>
                <a:path w="2283" h="2282">
                  <a:moveTo>
                    <a:pt x="1063" y="2281"/>
                  </a:moveTo>
                  <a:lnTo>
                    <a:pt x="1063" y="2281"/>
                  </a:lnTo>
                  <a:cubicBezTo>
                    <a:pt x="1219" y="2281"/>
                    <a:pt x="1219" y="2281"/>
                    <a:pt x="1219" y="2281"/>
                  </a:cubicBezTo>
                  <a:cubicBezTo>
                    <a:pt x="1813" y="2250"/>
                    <a:pt x="2282" y="1750"/>
                    <a:pt x="2282" y="1156"/>
                  </a:cubicBezTo>
                  <a:cubicBezTo>
                    <a:pt x="2282" y="500"/>
                    <a:pt x="1750" y="0"/>
                    <a:pt x="1125" y="0"/>
                  </a:cubicBezTo>
                  <a:cubicBezTo>
                    <a:pt x="500" y="0"/>
                    <a:pt x="0" y="500"/>
                    <a:pt x="0" y="1156"/>
                  </a:cubicBezTo>
                  <a:cubicBezTo>
                    <a:pt x="0" y="1750"/>
                    <a:pt x="469" y="2250"/>
                    <a:pt x="1063" y="2281"/>
                  </a:cubicBezTo>
                </a:path>
              </a:pathLst>
            </a:custGeom>
            <a:solidFill>
              <a:schemeClr val="accent1">
                <a:lumMod val="40000"/>
                <a:lumOff val="6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4">
              <a:extLst>
                <a:ext uri="{FF2B5EF4-FFF2-40B4-BE49-F238E27FC236}">
                  <a16:creationId xmlns:a16="http://schemas.microsoft.com/office/drawing/2014/main" id="{CF8F4BB5-ABAF-4999-9922-50003EAF37CA}"/>
                </a:ext>
              </a:extLst>
            </p:cNvPr>
            <p:cNvSpPr>
              <a:spLocks noChangeArrowheads="1"/>
            </p:cNvSpPr>
            <p:nvPr/>
          </p:nvSpPr>
          <p:spPr bwMode="auto">
            <a:xfrm>
              <a:off x="3331" y="2786"/>
              <a:ext cx="885" cy="885"/>
            </a:xfrm>
            <a:custGeom>
              <a:avLst/>
              <a:gdLst>
                <a:gd name="T0" fmla="*/ 2781 w 3907"/>
                <a:gd name="T1" fmla="*/ 0 h 3907"/>
                <a:gd name="T2" fmla="*/ 2781 w 3907"/>
                <a:gd name="T3" fmla="*/ 0 h 3907"/>
                <a:gd name="T4" fmla="*/ 1968 w 3907"/>
                <a:gd name="T5" fmla="*/ 250 h 3907"/>
                <a:gd name="T6" fmla="*/ 1156 w 3907"/>
                <a:gd name="T7" fmla="*/ 0 h 3907"/>
                <a:gd name="T8" fmla="*/ 0 w 3907"/>
                <a:gd name="T9" fmla="*/ 1187 h 3907"/>
                <a:gd name="T10" fmla="*/ 0 w 3907"/>
                <a:gd name="T11" fmla="*/ 3156 h 3907"/>
                <a:gd name="T12" fmla="*/ 750 w 3907"/>
                <a:gd name="T13" fmla="*/ 3906 h 3907"/>
                <a:gd name="T14" fmla="*/ 3187 w 3907"/>
                <a:gd name="T15" fmla="*/ 3906 h 3907"/>
                <a:gd name="T16" fmla="*/ 3906 w 3907"/>
                <a:gd name="T17" fmla="*/ 3156 h 3907"/>
                <a:gd name="T18" fmla="*/ 3906 w 3907"/>
                <a:gd name="T19" fmla="*/ 1187 h 3907"/>
                <a:gd name="T20" fmla="*/ 2781 w 3907"/>
                <a:gd name="T21" fmla="*/ 0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7" h="3907">
                  <a:moveTo>
                    <a:pt x="2781" y="0"/>
                  </a:moveTo>
                  <a:lnTo>
                    <a:pt x="2781" y="0"/>
                  </a:lnTo>
                  <a:cubicBezTo>
                    <a:pt x="2531" y="156"/>
                    <a:pt x="2281" y="250"/>
                    <a:pt x="1968" y="250"/>
                  </a:cubicBezTo>
                  <a:cubicBezTo>
                    <a:pt x="1656" y="250"/>
                    <a:pt x="1375" y="156"/>
                    <a:pt x="1156" y="0"/>
                  </a:cubicBezTo>
                  <a:cubicBezTo>
                    <a:pt x="531" y="31"/>
                    <a:pt x="0" y="531"/>
                    <a:pt x="0" y="1187"/>
                  </a:cubicBezTo>
                  <a:cubicBezTo>
                    <a:pt x="0" y="3156"/>
                    <a:pt x="0" y="3156"/>
                    <a:pt x="0" y="3156"/>
                  </a:cubicBezTo>
                  <a:cubicBezTo>
                    <a:pt x="0" y="3562"/>
                    <a:pt x="343" y="3906"/>
                    <a:pt x="750" y="3906"/>
                  </a:cubicBezTo>
                  <a:cubicBezTo>
                    <a:pt x="3187" y="3906"/>
                    <a:pt x="3187" y="3906"/>
                    <a:pt x="3187" y="3906"/>
                  </a:cubicBezTo>
                  <a:cubicBezTo>
                    <a:pt x="3593" y="3906"/>
                    <a:pt x="3906" y="3562"/>
                    <a:pt x="3906" y="3156"/>
                  </a:cubicBezTo>
                  <a:cubicBezTo>
                    <a:pt x="3906" y="1187"/>
                    <a:pt x="3906" y="1187"/>
                    <a:pt x="3906" y="1187"/>
                  </a:cubicBezTo>
                  <a:cubicBezTo>
                    <a:pt x="3906" y="531"/>
                    <a:pt x="3406" y="31"/>
                    <a:pt x="2781" y="0"/>
                  </a:cubicBezTo>
                </a:path>
              </a:pathLst>
            </a:custGeom>
            <a:solidFill>
              <a:schemeClr val="accent1">
                <a:lumMod val="40000"/>
                <a:lumOff val="6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5">
              <a:extLst>
                <a:ext uri="{FF2B5EF4-FFF2-40B4-BE49-F238E27FC236}">
                  <a16:creationId xmlns:a16="http://schemas.microsoft.com/office/drawing/2014/main" id="{9EAF4754-1405-4785-8034-2D12B479AF4B}"/>
                </a:ext>
              </a:extLst>
            </p:cNvPr>
            <p:cNvSpPr>
              <a:spLocks noChangeArrowheads="1"/>
            </p:cNvSpPr>
            <p:nvPr/>
          </p:nvSpPr>
          <p:spPr bwMode="auto">
            <a:xfrm>
              <a:off x="3515" y="2269"/>
              <a:ext cx="516" cy="516"/>
            </a:xfrm>
            <a:custGeom>
              <a:avLst/>
              <a:gdLst>
                <a:gd name="T0" fmla="*/ 1094 w 2282"/>
                <a:gd name="T1" fmla="*/ 2281 h 2282"/>
                <a:gd name="T2" fmla="*/ 1094 w 2282"/>
                <a:gd name="T3" fmla="*/ 2281 h 2282"/>
                <a:gd name="T4" fmla="*/ 1219 w 2282"/>
                <a:gd name="T5" fmla="*/ 2281 h 2282"/>
                <a:gd name="T6" fmla="*/ 2281 w 2282"/>
                <a:gd name="T7" fmla="*/ 1156 h 2282"/>
                <a:gd name="T8" fmla="*/ 1156 w 2282"/>
                <a:gd name="T9" fmla="*/ 0 h 2282"/>
                <a:gd name="T10" fmla="*/ 0 w 2282"/>
                <a:gd name="T11" fmla="*/ 1156 h 2282"/>
                <a:gd name="T12" fmla="*/ 1094 w 2282"/>
                <a:gd name="T13" fmla="*/ 2281 h 2282"/>
              </a:gdLst>
              <a:ahLst/>
              <a:cxnLst>
                <a:cxn ang="0">
                  <a:pos x="T0" y="T1"/>
                </a:cxn>
                <a:cxn ang="0">
                  <a:pos x="T2" y="T3"/>
                </a:cxn>
                <a:cxn ang="0">
                  <a:pos x="T4" y="T5"/>
                </a:cxn>
                <a:cxn ang="0">
                  <a:pos x="T6" y="T7"/>
                </a:cxn>
                <a:cxn ang="0">
                  <a:pos x="T8" y="T9"/>
                </a:cxn>
                <a:cxn ang="0">
                  <a:pos x="T10" y="T11"/>
                </a:cxn>
                <a:cxn ang="0">
                  <a:pos x="T12" y="T13"/>
                </a:cxn>
              </a:cxnLst>
              <a:rect l="0" t="0" r="r" b="b"/>
              <a:pathLst>
                <a:path w="2282" h="2282">
                  <a:moveTo>
                    <a:pt x="1094" y="2281"/>
                  </a:moveTo>
                  <a:lnTo>
                    <a:pt x="1094" y="2281"/>
                  </a:lnTo>
                  <a:cubicBezTo>
                    <a:pt x="1219" y="2281"/>
                    <a:pt x="1219" y="2281"/>
                    <a:pt x="1219" y="2281"/>
                  </a:cubicBezTo>
                  <a:cubicBezTo>
                    <a:pt x="1813" y="2250"/>
                    <a:pt x="2281" y="1750"/>
                    <a:pt x="2281" y="1156"/>
                  </a:cubicBezTo>
                  <a:cubicBezTo>
                    <a:pt x="2281" y="500"/>
                    <a:pt x="1781" y="0"/>
                    <a:pt x="1156" y="0"/>
                  </a:cubicBezTo>
                  <a:cubicBezTo>
                    <a:pt x="531" y="0"/>
                    <a:pt x="0" y="500"/>
                    <a:pt x="0" y="1156"/>
                  </a:cubicBezTo>
                  <a:cubicBezTo>
                    <a:pt x="0" y="1750"/>
                    <a:pt x="500" y="2250"/>
                    <a:pt x="1094" y="2281"/>
                  </a:cubicBezTo>
                </a:path>
              </a:pathLst>
            </a:custGeom>
            <a:solidFill>
              <a:schemeClr val="accent1">
                <a:lumMod val="40000"/>
                <a:lumOff val="6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6">
              <a:extLst>
                <a:ext uri="{FF2B5EF4-FFF2-40B4-BE49-F238E27FC236}">
                  <a16:creationId xmlns:a16="http://schemas.microsoft.com/office/drawing/2014/main" id="{3054C94F-4454-4E5A-9F9C-FDA0F948183C}"/>
                </a:ext>
              </a:extLst>
            </p:cNvPr>
            <p:cNvSpPr>
              <a:spLocks noChangeArrowheads="1"/>
            </p:cNvSpPr>
            <p:nvPr/>
          </p:nvSpPr>
          <p:spPr bwMode="auto">
            <a:xfrm>
              <a:off x="2516" y="1624"/>
              <a:ext cx="595" cy="602"/>
            </a:xfrm>
            <a:custGeom>
              <a:avLst/>
              <a:gdLst>
                <a:gd name="T0" fmla="*/ 0 w 2626"/>
                <a:gd name="T1" fmla="*/ 0 h 2657"/>
                <a:gd name="T2" fmla="*/ 0 w 2626"/>
                <a:gd name="T3" fmla="*/ 0 h 2657"/>
                <a:gd name="T4" fmla="*/ 0 w 2626"/>
                <a:gd name="T5" fmla="*/ 2656 h 2657"/>
                <a:gd name="T6" fmla="*/ 312 w 2626"/>
                <a:gd name="T7" fmla="*/ 2656 h 2657"/>
                <a:gd name="T8" fmla="*/ 312 w 2626"/>
                <a:gd name="T9" fmla="*/ 312 h 2657"/>
                <a:gd name="T10" fmla="*/ 2281 w 2626"/>
                <a:gd name="T11" fmla="*/ 312 h 2657"/>
                <a:gd name="T12" fmla="*/ 2281 w 2626"/>
                <a:gd name="T13" fmla="*/ 1906 h 2657"/>
                <a:gd name="T14" fmla="*/ 2406 w 2626"/>
                <a:gd name="T15" fmla="*/ 1875 h 2657"/>
                <a:gd name="T16" fmla="*/ 2562 w 2626"/>
                <a:gd name="T17" fmla="*/ 1844 h 2657"/>
                <a:gd name="T18" fmla="*/ 2625 w 2626"/>
                <a:gd name="T19" fmla="*/ 1812 h 2657"/>
                <a:gd name="T20" fmla="*/ 2625 w 2626"/>
                <a:gd name="T21" fmla="*/ 0 h 2657"/>
                <a:gd name="T22" fmla="*/ 0 w 2626"/>
                <a:gd name="T23" fmla="*/ 0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6" h="2657">
                  <a:moveTo>
                    <a:pt x="0" y="0"/>
                  </a:moveTo>
                  <a:lnTo>
                    <a:pt x="0" y="0"/>
                  </a:lnTo>
                  <a:cubicBezTo>
                    <a:pt x="0" y="2656"/>
                    <a:pt x="0" y="2656"/>
                    <a:pt x="0" y="2656"/>
                  </a:cubicBezTo>
                  <a:cubicBezTo>
                    <a:pt x="312" y="2656"/>
                    <a:pt x="312" y="2656"/>
                    <a:pt x="312" y="2656"/>
                  </a:cubicBezTo>
                  <a:cubicBezTo>
                    <a:pt x="312" y="312"/>
                    <a:pt x="312" y="312"/>
                    <a:pt x="312" y="312"/>
                  </a:cubicBezTo>
                  <a:cubicBezTo>
                    <a:pt x="2281" y="312"/>
                    <a:pt x="2281" y="312"/>
                    <a:pt x="2281" y="312"/>
                  </a:cubicBezTo>
                  <a:cubicBezTo>
                    <a:pt x="2281" y="1906"/>
                    <a:pt x="2281" y="1906"/>
                    <a:pt x="2281" y="1906"/>
                  </a:cubicBezTo>
                  <a:cubicBezTo>
                    <a:pt x="2406" y="1875"/>
                    <a:pt x="2406" y="1875"/>
                    <a:pt x="2406" y="1875"/>
                  </a:cubicBezTo>
                  <a:cubicBezTo>
                    <a:pt x="2468" y="1844"/>
                    <a:pt x="2500" y="1844"/>
                    <a:pt x="2562" y="1844"/>
                  </a:cubicBezTo>
                  <a:cubicBezTo>
                    <a:pt x="2625" y="1812"/>
                    <a:pt x="2625" y="1812"/>
                    <a:pt x="2625" y="1812"/>
                  </a:cubicBezTo>
                  <a:cubicBezTo>
                    <a:pt x="2625" y="0"/>
                    <a:pt x="2625" y="0"/>
                    <a:pt x="2625" y="0"/>
                  </a:cubicBezTo>
                  <a:lnTo>
                    <a:pt x="0" y="0"/>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7">
              <a:extLst>
                <a:ext uri="{FF2B5EF4-FFF2-40B4-BE49-F238E27FC236}">
                  <a16:creationId xmlns:a16="http://schemas.microsoft.com/office/drawing/2014/main" id="{0A505244-38E7-4B21-A68E-6856C1BCF6F0}"/>
                </a:ext>
              </a:extLst>
            </p:cNvPr>
            <p:cNvSpPr>
              <a:spLocks noChangeArrowheads="1"/>
            </p:cNvSpPr>
            <p:nvPr/>
          </p:nvSpPr>
          <p:spPr bwMode="auto">
            <a:xfrm>
              <a:off x="1524" y="1100"/>
              <a:ext cx="3429" cy="807"/>
            </a:xfrm>
            <a:custGeom>
              <a:avLst/>
              <a:gdLst>
                <a:gd name="T0" fmla="*/ 8061 w 15125"/>
                <a:gd name="T1" fmla="*/ 1782 h 3564"/>
                <a:gd name="T2" fmla="*/ 8061 w 15125"/>
                <a:gd name="T3" fmla="*/ 1813 h 3564"/>
                <a:gd name="T4" fmla="*/ 5094 w 15125"/>
                <a:gd name="T5" fmla="*/ 0 h 3564"/>
                <a:gd name="T6" fmla="*/ 0 w 15125"/>
                <a:gd name="T7" fmla="*/ 3219 h 3564"/>
                <a:gd name="T8" fmla="*/ 281 w 15125"/>
                <a:gd name="T9" fmla="*/ 3563 h 3564"/>
                <a:gd name="T10" fmla="*/ 5125 w 15125"/>
                <a:gd name="T11" fmla="*/ 500 h 3564"/>
                <a:gd name="T12" fmla="*/ 10124 w 15125"/>
                <a:gd name="T13" fmla="*/ 3563 h 3564"/>
                <a:gd name="T14" fmla="*/ 10405 w 15125"/>
                <a:gd name="T15" fmla="*/ 3219 h 3564"/>
                <a:gd name="T16" fmla="*/ 8686 w 15125"/>
                <a:gd name="T17" fmla="*/ 2188 h 3564"/>
                <a:gd name="T18" fmla="*/ 15124 w 15125"/>
                <a:gd name="T19" fmla="*/ 2188 h 3564"/>
                <a:gd name="T20" fmla="*/ 15124 w 15125"/>
                <a:gd name="T21" fmla="*/ 2000 h 3564"/>
                <a:gd name="T22" fmla="*/ 15124 w 15125"/>
                <a:gd name="T23" fmla="*/ 1969 h 3564"/>
                <a:gd name="T24" fmla="*/ 15124 w 15125"/>
                <a:gd name="T25" fmla="*/ 1782 h 3564"/>
                <a:gd name="T26" fmla="*/ 8061 w 15125"/>
                <a:gd name="T27" fmla="*/ 1782 h 3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25" h="3564">
                  <a:moveTo>
                    <a:pt x="8061" y="1782"/>
                  </a:moveTo>
                  <a:lnTo>
                    <a:pt x="8061" y="1813"/>
                  </a:lnTo>
                  <a:lnTo>
                    <a:pt x="5094" y="0"/>
                  </a:lnTo>
                  <a:lnTo>
                    <a:pt x="0" y="3219"/>
                  </a:lnTo>
                  <a:lnTo>
                    <a:pt x="281" y="3563"/>
                  </a:lnTo>
                  <a:lnTo>
                    <a:pt x="5125" y="500"/>
                  </a:lnTo>
                  <a:lnTo>
                    <a:pt x="10124" y="3563"/>
                  </a:lnTo>
                  <a:lnTo>
                    <a:pt x="10405" y="3219"/>
                  </a:lnTo>
                  <a:lnTo>
                    <a:pt x="8686" y="2188"/>
                  </a:lnTo>
                  <a:lnTo>
                    <a:pt x="15124" y="2188"/>
                  </a:lnTo>
                  <a:lnTo>
                    <a:pt x="15124" y="2000"/>
                  </a:lnTo>
                  <a:lnTo>
                    <a:pt x="15124" y="1969"/>
                  </a:lnTo>
                  <a:lnTo>
                    <a:pt x="15124" y="1782"/>
                  </a:lnTo>
                  <a:lnTo>
                    <a:pt x="8061" y="1782"/>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8">
              <a:extLst>
                <a:ext uri="{FF2B5EF4-FFF2-40B4-BE49-F238E27FC236}">
                  <a16:creationId xmlns:a16="http://schemas.microsoft.com/office/drawing/2014/main" id="{E199D8D9-7F6D-471D-8020-6244435EBD8E}"/>
                </a:ext>
              </a:extLst>
            </p:cNvPr>
            <p:cNvSpPr>
              <a:spLocks noChangeArrowheads="1"/>
            </p:cNvSpPr>
            <p:nvPr/>
          </p:nvSpPr>
          <p:spPr bwMode="auto">
            <a:xfrm>
              <a:off x="1403" y="2666"/>
              <a:ext cx="1006" cy="1005"/>
            </a:xfrm>
            <a:custGeom>
              <a:avLst/>
              <a:gdLst>
                <a:gd name="T0" fmla="*/ 3157 w 4439"/>
                <a:gd name="T1" fmla="*/ 0 h 4438"/>
                <a:gd name="T2" fmla="*/ 3157 w 4439"/>
                <a:gd name="T3" fmla="*/ 0 h 4438"/>
                <a:gd name="T4" fmla="*/ 2219 w 4439"/>
                <a:gd name="T5" fmla="*/ 281 h 4438"/>
                <a:gd name="T6" fmla="*/ 1313 w 4439"/>
                <a:gd name="T7" fmla="*/ 0 h 4438"/>
                <a:gd name="T8" fmla="*/ 0 w 4439"/>
                <a:gd name="T9" fmla="*/ 1343 h 4438"/>
                <a:gd name="T10" fmla="*/ 0 w 4439"/>
                <a:gd name="T11" fmla="*/ 3593 h 4438"/>
                <a:gd name="T12" fmla="*/ 844 w 4439"/>
                <a:gd name="T13" fmla="*/ 4437 h 4438"/>
                <a:gd name="T14" fmla="*/ 3594 w 4439"/>
                <a:gd name="T15" fmla="*/ 4437 h 4438"/>
                <a:gd name="T16" fmla="*/ 4438 w 4439"/>
                <a:gd name="T17" fmla="*/ 3593 h 4438"/>
                <a:gd name="T18" fmla="*/ 4438 w 4439"/>
                <a:gd name="T19" fmla="*/ 1343 h 4438"/>
                <a:gd name="T20" fmla="*/ 3157 w 4439"/>
                <a:gd name="T21" fmla="*/ 0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9" h="4438">
                  <a:moveTo>
                    <a:pt x="3157" y="0"/>
                  </a:moveTo>
                  <a:lnTo>
                    <a:pt x="3157" y="0"/>
                  </a:lnTo>
                  <a:cubicBezTo>
                    <a:pt x="2907" y="187"/>
                    <a:pt x="2563" y="281"/>
                    <a:pt x="2219" y="281"/>
                  </a:cubicBezTo>
                  <a:cubicBezTo>
                    <a:pt x="1876" y="281"/>
                    <a:pt x="1563" y="187"/>
                    <a:pt x="1313" y="0"/>
                  </a:cubicBezTo>
                  <a:cubicBezTo>
                    <a:pt x="594" y="31"/>
                    <a:pt x="0" y="625"/>
                    <a:pt x="0" y="1343"/>
                  </a:cubicBezTo>
                  <a:cubicBezTo>
                    <a:pt x="0" y="3593"/>
                    <a:pt x="0" y="3593"/>
                    <a:pt x="0" y="3593"/>
                  </a:cubicBezTo>
                  <a:cubicBezTo>
                    <a:pt x="0" y="4062"/>
                    <a:pt x="376" y="4437"/>
                    <a:pt x="844" y="4437"/>
                  </a:cubicBezTo>
                  <a:cubicBezTo>
                    <a:pt x="3594" y="4437"/>
                    <a:pt x="3594" y="4437"/>
                    <a:pt x="3594" y="4437"/>
                  </a:cubicBezTo>
                  <a:cubicBezTo>
                    <a:pt x="4063" y="4437"/>
                    <a:pt x="4438" y="4062"/>
                    <a:pt x="4438" y="3593"/>
                  </a:cubicBezTo>
                  <a:cubicBezTo>
                    <a:pt x="4438" y="1343"/>
                    <a:pt x="4438" y="1343"/>
                    <a:pt x="4438" y="1343"/>
                  </a:cubicBezTo>
                  <a:cubicBezTo>
                    <a:pt x="4438" y="625"/>
                    <a:pt x="3876" y="31"/>
                    <a:pt x="3157"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 name="Freeform 9">
              <a:extLst>
                <a:ext uri="{FF2B5EF4-FFF2-40B4-BE49-F238E27FC236}">
                  <a16:creationId xmlns:a16="http://schemas.microsoft.com/office/drawing/2014/main" id="{DA5CBC37-449D-4A55-8D66-31DE0943701A}"/>
                </a:ext>
              </a:extLst>
            </p:cNvPr>
            <p:cNvSpPr>
              <a:spLocks noChangeArrowheads="1"/>
            </p:cNvSpPr>
            <p:nvPr/>
          </p:nvSpPr>
          <p:spPr bwMode="auto">
            <a:xfrm>
              <a:off x="1616" y="2078"/>
              <a:ext cx="587" cy="587"/>
            </a:xfrm>
            <a:custGeom>
              <a:avLst/>
              <a:gdLst>
                <a:gd name="T0" fmla="*/ 1219 w 2595"/>
                <a:gd name="T1" fmla="*/ 2594 h 2595"/>
                <a:gd name="T2" fmla="*/ 1219 w 2595"/>
                <a:gd name="T3" fmla="*/ 2594 h 2595"/>
                <a:gd name="T4" fmla="*/ 1375 w 2595"/>
                <a:gd name="T5" fmla="*/ 2594 h 2595"/>
                <a:gd name="T6" fmla="*/ 2594 w 2595"/>
                <a:gd name="T7" fmla="*/ 1312 h 2595"/>
                <a:gd name="T8" fmla="*/ 1281 w 2595"/>
                <a:gd name="T9" fmla="*/ 0 h 2595"/>
                <a:gd name="T10" fmla="*/ 0 w 2595"/>
                <a:gd name="T11" fmla="*/ 1312 h 2595"/>
                <a:gd name="T12" fmla="*/ 1219 w 2595"/>
                <a:gd name="T13" fmla="*/ 2594 h 2595"/>
              </a:gdLst>
              <a:ahLst/>
              <a:cxnLst>
                <a:cxn ang="0">
                  <a:pos x="T0" y="T1"/>
                </a:cxn>
                <a:cxn ang="0">
                  <a:pos x="T2" y="T3"/>
                </a:cxn>
                <a:cxn ang="0">
                  <a:pos x="T4" y="T5"/>
                </a:cxn>
                <a:cxn ang="0">
                  <a:pos x="T6" y="T7"/>
                </a:cxn>
                <a:cxn ang="0">
                  <a:pos x="T8" y="T9"/>
                </a:cxn>
                <a:cxn ang="0">
                  <a:pos x="T10" y="T11"/>
                </a:cxn>
                <a:cxn ang="0">
                  <a:pos x="T12" y="T13"/>
                </a:cxn>
              </a:cxnLst>
              <a:rect l="0" t="0" r="r" b="b"/>
              <a:pathLst>
                <a:path w="2595" h="2595">
                  <a:moveTo>
                    <a:pt x="1219" y="2594"/>
                  </a:moveTo>
                  <a:lnTo>
                    <a:pt x="1219" y="2594"/>
                  </a:lnTo>
                  <a:cubicBezTo>
                    <a:pt x="1375" y="2594"/>
                    <a:pt x="1375" y="2594"/>
                    <a:pt x="1375" y="2594"/>
                  </a:cubicBezTo>
                  <a:cubicBezTo>
                    <a:pt x="2063" y="2531"/>
                    <a:pt x="2594" y="1969"/>
                    <a:pt x="2594" y="1312"/>
                  </a:cubicBezTo>
                  <a:cubicBezTo>
                    <a:pt x="2594" y="594"/>
                    <a:pt x="2000" y="0"/>
                    <a:pt x="1281" y="0"/>
                  </a:cubicBezTo>
                  <a:cubicBezTo>
                    <a:pt x="563" y="0"/>
                    <a:pt x="0" y="594"/>
                    <a:pt x="0" y="1312"/>
                  </a:cubicBezTo>
                  <a:cubicBezTo>
                    <a:pt x="0" y="1969"/>
                    <a:pt x="531" y="2531"/>
                    <a:pt x="1219" y="2594"/>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 name="Freeform 10">
              <a:extLst>
                <a:ext uri="{FF2B5EF4-FFF2-40B4-BE49-F238E27FC236}">
                  <a16:creationId xmlns:a16="http://schemas.microsoft.com/office/drawing/2014/main" id="{7DF317F5-A51F-4352-B932-84A7612F0A7B}"/>
                </a:ext>
              </a:extLst>
            </p:cNvPr>
            <p:cNvSpPr>
              <a:spLocks noChangeArrowheads="1"/>
            </p:cNvSpPr>
            <p:nvPr/>
          </p:nvSpPr>
          <p:spPr bwMode="auto">
            <a:xfrm>
              <a:off x="2651" y="2666"/>
              <a:ext cx="1005" cy="1005"/>
            </a:xfrm>
            <a:custGeom>
              <a:avLst/>
              <a:gdLst>
                <a:gd name="T0" fmla="*/ 3125 w 4438"/>
                <a:gd name="T1" fmla="*/ 0 h 4438"/>
                <a:gd name="T2" fmla="*/ 3125 w 4438"/>
                <a:gd name="T3" fmla="*/ 0 h 4438"/>
                <a:gd name="T4" fmla="*/ 2218 w 4438"/>
                <a:gd name="T5" fmla="*/ 281 h 4438"/>
                <a:gd name="T6" fmla="*/ 1281 w 4438"/>
                <a:gd name="T7" fmla="*/ 0 h 4438"/>
                <a:gd name="T8" fmla="*/ 0 w 4438"/>
                <a:gd name="T9" fmla="*/ 1343 h 4438"/>
                <a:gd name="T10" fmla="*/ 0 w 4438"/>
                <a:gd name="T11" fmla="*/ 3593 h 4438"/>
                <a:gd name="T12" fmla="*/ 843 w 4438"/>
                <a:gd name="T13" fmla="*/ 4437 h 4438"/>
                <a:gd name="T14" fmla="*/ 3593 w 4438"/>
                <a:gd name="T15" fmla="*/ 4437 h 4438"/>
                <a:gd name="T16" fmla="*/ 4437 w 4438"/>
                <a:gd name="T17" fmla="*/ 3593 h 4438"/>
                <a:gd name="T18" fmla="*/ 4437 w 4438"/>
                <a:gd name="T19" fmla="*/ 1343 h 4438"/>
                <a:gd name="T20" fmla="*/ 3125 w 4438"/>
                <a:gd name="T21" fmla="*/ 0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8" h="4438">
                  <a:moveTo>
                    <a:pt x="3125" y="0"/>
                  </a:moveTo>
                  <a:lnTo>
                    <a:pt x="3125" y="0"/>
                  </a:lnTo>
                  <a:cubicBezTo>
                    <a:pt x="2875" y="187"/>
                    <a:pt x="2562" y="281"/>
                    <a:pt x="2218" y="281"/>
                  </a:cubicBezTo>
                  <a:cubicBezTo>
                    <a:pt x="1874" y="281"/>
                    <a:pt x="1562" y="187"/>
                    <a:pt x="1281" y="0"/>
                  </a:cubicBezTo>
                  <a:cubicBezTo>
                    <a:pt x="562" y="31"/>
                    <a:pt x="0" y="625"/>
                    <a:pt x="0" y="1343"/>
                  </a:cubicBezTo>
                  <a:cubicBezTo>
                    <a:pt x="0" y="3593"/>
                    <a:pt x="0" y="3593"/>
                    <a:pt x="0" y="3593"/>
                  </a:cubicBezTo>
                  <a:cubicBezTo>
                    <a:pt x="0" y="4062"/>
                    <a:pt x="375" y="4437"/>
                    <a:pt x="843" y="4437"/>
                  </a:cubicBezTo>
                  <a:cubicBezTo>
                    <a:pt x="3593" y="4437"/>
                    <a:pt x="3593" y="4437"/>
                    <a:pt x="3593" y="4437"/>
                  </a:cubicBezTo>
                  <a:cubicBezTo>
                    <a:pt x="4062" y="4437"/>
                    <a:pt x="4437" y="4062"/>
                    <a:pt x="4437" y="3593"/>
                  </a:cubicBezTo>
                  <a:cubicBezTo>
                    <a:pt x="4437" y="1343"/>
                    <a:pt x="4437" y="1343"/>
                    <a:pt x="4437" y="1343"/>
                  </a:cubicBezTo>
                  <a:cubicBezTo>
                    <a:pt x="4437" y="625"/>
                    <a:pt x="3843" y="31"/>
                    <a:pt x="3125"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11">
              <a:extLst>
                <a:ext uri="{FF2B5EF4-FFF2-40B4-BE49-F238E27FC236}">
                  <a16:creationId xmlns:a16="http://schemas.microsoft.com/office/drawing/2014/main" id="{60D741EA-BA34-4B51-9460-86D22A06A51C}"/>
                </a:ext>
              </a:extLst>
            </p:cNvPr>
            <p:cNvSpPr>
              <a:spLocks noChangeArrowheads="1"/>
            </p:cNvSpPr>
            <p:nvPr/>
          </p:nvSpPr>
          <p:spPr bwMode="auto">
            <a:xfrm>
              <a:off x="2863" y="2078"/>
              <a:ext cx="580" cy="587"/>
            </a:xfrm>
            <a:custGeom>
              <a:avLst/>
              <a:gdLst>
                <a:gd name="T0" fmla="*/ 1188 w 2564"/>
                <a:gd name="T1" fmla="*/ 2594 h 2595"/>
                <a:gd name="T2" fmla="*/ 1188 w 2564"/>
                <a:gd name="T3" fmla="*/ 2594 h 2595"/>
                <a:gd name="T4" fmla="*/ 1375 w 2564"/>
                <a:gd name="T5" fmla="*/ 2594 h 2595"/>
                <a:gd name="T6" fmla="*/ 2563 w 2564"/>
                <a:gd name="T7" fmla="*/ 1312 h 2595"/>
                <a:gd name="T8" fmla="*/ 1281 w 2564"/>
                <a:gd name="T9" fmla="*/ 0 h 2595"/>
                <a:gd name="T10" fmla="*/ 0 w 2564"/>
                <a:gd name="T11" fmla="*/ 1312 h 2595"/>
                <a:gd name="T12" fmla="*/ 1188 w 2564"/>
                <a:gd name="T13" fmla="*/ 2594 h 2595"/>
              </a:gdLst>
              <a:ahLst/>
              <a:cxnLst>
                <a:cxn ang="0">
                  <a:pos x="T0" y="T1"/>
                </a:cxn>
                <a:cxn ang="0">
                  <a:pos x="T2" y="T3"/>
                </a:cxn>
                <a:cxn ang="0">
                  <a:pos x="T4" y="T5"/>
                </a:cxn>
                <a:cxn ang="0">
                  <a:pos x="T6" y="T7"/>
                </a:cxn>
                <a:cxn ang="0">
                  <a:pos x="T8" y="T9"/>
                </a:cxn>
                <a:cxn ang="0">
                  <a:pos x="T10" y="T11"/>
                </a:cxn>
                <a:cxn ang="0">
                  <a:pos x="T12" y="T13"/>
                </a:cxn>
              </a:cxnLst>
              <a:rect l="0" t="0" r="r" b="b"/>
              <a:pathLst>
                <a:path w="2564" h="2595">
                  <a:moveTo>
                    <a:pt x="1188" y="2594"/>
                  </a:moveTo>
                  <a:lnTo>
                    <a:pt x="1188" y="2594"/>
                  </a:lnTo>
                  <a:cubicBezTo>
                    <a:pt x="1375" y="2594"/>
                    <a:pt x="1375" y="2594"/>
                    <a:pt x="1375" y="2594"/>
                  </a:cubicBezTo>
                  <a:cubicBezTo>
                    <a:pt x="2031" y="2531"/>
                    <a:pt x="2563" y="1969"/>
                    <a:pt x="2563" y="1312"/>
                  </a:cubicBezTo>
                  <a:cubicBezTo>
                    <a:pt x="2563" y="594"/>
                    <a:pt x="2000" y="0"/>
                    <a:pt x="1281" y="0"/>
                  </a:cubicBezTo>
                  <a:cubicBezTo>
                    <a:pt x="563" y="0"/>
                    <a:pt x="0" y="594"/>
                    <a:pt x="0" y="1312"/>
                  </a:cubicBezTo>
                  <a:cubicBezTo>
                    <a:pt x="0" y="1969"/>
                    <a:pt x="531" y="2531"/>
                    <a:pt x="1188" y="2594"/>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12">
              <a:extLst>
                <a:ext uri="{FF2B5EF4-FFF2-40B4-BE49-F238E27FC236}">
                  <a16:creationId xmlns:a16="http://schemas.microsoft.com/office/drawing/2014/main" id="{75F73377-355B-46A8-83A8-4F13AB3CB666}"/>
                </a:ext>
              </a:extLst>
            </p:cNvPr>
            <p:cNvSpPr>
              <a:spLocks noChangeArrowheads="1"/>
            </p:cNvSpPr>
            <p:nvPr/>
          </p:nvSpPr>
          <p:spPr bwMode="auto">
            <a:xfrm>
              <a:off x="3890" y="2666"/>
              <a:ext cx="1006" cy="1005"/>
            </a:xfrm>
            <a:custGeom>
              <a:avLst/>
              <a:gdLst>
                <a:gd name="T0" fmla="*/ 3157 w 4439"/>
                <a:gd name="T1" fmla="*/ 0 h 4438"/>
                <a:gd name="T2" fmla="*/ 3157 w 4439"/>
                <a:gd name="T3" fmla="*/ 0 h 4438"/>
                <a:gd name="T4" fmla="*/ 2219 w 4439"/>
                <a:gd name="T5" fmla="*/ 281 h 4438"/>
                <a:gd name="T6" fmla="*/ 1313 w 4439"/>
                <a:gd name="T7" fmla="*/ 0 h 4438"/>
                <a:gd name="T8" fmla="*/ 0 w 4439"/>
                <a:gd name="T9" fmla="*/ 1343 h 4438"/>
                <a:gd name="T10" fmla="*/ 0 w 4439"/>
                <a:gd name="T11" fmla="*/ 3593 h 4438"/>
                <a:gd name="T12" fmla="*/ 844 w 4439"/>
                <a:gd name="T13" fmla="*/ 4437 h 4438"/>
                <a:gd name="T14" fmla="*/ 3594 w 4439"/>
                <a:gd name="T15" fmla="*/ 4437 h 4438"/>
                <a:gd name="T16" fmla="*/ 4438 w 4439"/>
                <a:gd name="T17" fmla="*/ 3593 h 4438"/>
                <a:gd name="T18" fmla="*/ 4438 w 4439"/>
                <a:gd name="T19" fmla="*/ 1343 h 4438"/>
                <a:gd name="T20" fmla="*/ 3157 w 4439"/>
                <a:gd name="T21" fmla="*/ 0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9" h="4438">
                  <a:moveTo>
                    <a:pt x="3157" y="0"/>
                  </a:moveTo>
                  <a:lnTo>
                    <a:pt x="3157" y="0"/>
                  </a:lnTo>
                  <a:cubicBezTo>
                    <a:pt x="2907" y="187"/>
                    <a:pt x="2563" y="281"/>
                    <a:pt x="2219" y="281"/>
                  </a:cubicBezTo>
                  <a:cubicBezTo>
                    <a:pt x="1875" y="281"/>
                    <a:pt x="1563" y="187"/>
                    <a:pt x="1313" y="0"/>
                  </a:cubicBezTo>
                  <a:cubicBezTo>
                    <a:pt x="594" y="31"/>
                    <a:pt x="0" y="625"/>
                    <a:pt x="0" y="1343"/>
                  </a:cubicBezTo>
                  <a:cubicBezTo>
                    <a:pt x="0" y="3593"/>
                    <a:pt x="0" y="3593"/>
                    <a:pt x="0" y="3593"/>
                  </a:cubicBezTo>
                  <a:cubicBezTo>
                    <a:pt x="0" y="4062"/>
                    <a:pt x="407" y="4437"/>
                    <a:pt x="844" y="4437"/>
                  </a:cubicBezTo>
                  <a:cubicBezTo>
                    <a:pt x="3594" y="4437"/>
                    <a:pt x="3594" y="4437"/>
                    <a:pt x="3594" y="4437"/>
                  </a:cubicBezTo>
                  <a:cubicBezTo>
                    <a:pt x="4063" y="4437"/>
                    <a:pt x="4438" y="4062"/>
                    <a:pt x="4438" y="3593"/>
                  </a:cubicBezTo>
                  <a:cubicBezTo>
                    <a:pt x="4438" y="1343"/>
                    <a:pt x="4438" y="1343"/>
                    <a:pt x="4438" y="1343"/>
                  </a:cubicBezTo>
                  <a:cubicBezTo>
                    <a:pt x="4438" y="625"/>
                    <a:pt x="3875" y="31"/>
                    <a:pt x="3157" y="0"/>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Freeform 13">
              <a:extLst>
                <a:ext uri="{FF2B5EF4-FFF2-40B4-BE49-F238E27FC236}">
                  <a16:creationId xmlns:a16="http://schemas.microsoft.com/office/drawing/2014/main" id="{7B0E35D8-105A-4A99-940B-6CC7FF130799}"/>
                </a:ext>
              </a:extLst>
            </p:cNvPr>
            <p:cNvSpPr>
              <a:spLocks noChangeArrowheads="1"/>
            </p:cNvSpPr>
            <p:nvPr/>
          </p:nvSpPr>
          <p:spPr bwMode="auto">
            <a:xfrm>
              <a:off x="4103" y="2078"/>
              <a:ext cx="587" cy="587"/>
            </a:xfrm>
            <a:custGeom>
              <a:avLst/>
              <a:gdLst>
                <a:gd name="T0" fmla="*/ 1219 w 2595"/>
                <a:gd name="T1" fmla="*/ 2594 h 2595"/>
                <a:gd name="T2" fmla="*/ 1219 w 2595"/>
                <a:gd name="T3" fmla="*/ 2594 h 2595"/>
                <a:gd name="T4" fmla="*/ 1375 w 2595"/>
                <a:gd name="T5" fmla="*/ 2594 h 2595"/>
                <a:gd name="T6" fmla="*/ 2594 w 2595"/>
                <a:gd name="T7" fmla="*/ 1312 h 2595"/>
                <a:gd name="T8" fmla="*/ 1281 w 2595"/>
                <a:gd name="T9" fmla="*/ 0 h 2595"/>
                <a:gd name="T10" fmla="*/ 0 w 2595"/>
                <a:gd name="T11" fmla="*/ 1312 h 2595"/>
                <a:gd name="T12" fmla="*/ 1219 w 2595"/>
                <a:gd name="T13" fmla="*/ 2594 h 2595"/>
              </a:gdLst>
              <a:ahLst/>
              <a:cxnLst>
                <a:cxn ang="0">
                  <a:pos x="T0" y="T1"/>
                </a:cxn>
                <a:cxn ang="0">
                  <a:pos x="T2" y="T3"/>
                </a:cxn>
                <a:cxn ang="0">
                  <a:pos x="T4" y="T5"/>
                </a:cxn>
                <a:cxn ang="0">
                  <a:pos x="T6" y="T7"/>
                </a:cxn>
                <a:cxn ang="0">
                  <a:pos x="T8" y="T9"/>
                </a:cxn>
                <a:cxn ang="0">
                  <a:pos x="T10" y="T11"/>
                </a:cxn>
                <a:cxn ang="0">
                  <a:pos x="T12" y="T13"/>
                </a:cxn>
              </a:cxnLst>
              <a:rect l="0" t="0" r="r" b="b"/>
              <a:pathLst>
                <a:path w="2595" h="2595">
                  <a:moveTo>
                    <a:pt x="1219" y="2594"/>
                  </a:moveTo>
                  <a:lnTo>
                    <a:pt x="1219" y="2594"/>
                  </a:lnTo>
                  <a:cubicBezTo>
                    <a:pt x="1375" y="2594"/>
                    <a:pt x="1375" y="2594"/>
                    <a:pt x="1375" y="2594"/>
                  </a:cubicBezTo>
                  <a:cubicBezTo>
                    <a:pt x="2062" y="2531"/>
                    <a:pt x="2594" y="1969"/>
                    <a:pt x="2594" y="1312"/>
                  </a:cubicBezTo>
                  <a:cubicBezTo>
                    <a:pt x="2594" y="594"/>
                    <a:pt x="2000" y="0"/>
                    <a:pt x="1281" y="0"/>
                  </a:cubicBezTo>
                  <a:cubicBezTo>
                    <a:pt x="594" y="0"/>
                    <a:pt x="0" y="594"/>
                    <a:pt x="0" y="1312"/>
                  </a:cubicBezTo>
                  <a:cubicBezTo>
                    <a:pt x="0" y="1969"/>
                    <a:pt x="531" y="2531"/>
                    <a:pt x="1219" y="2594"/>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37" name="TextBox 36">
            <a:extLst>
              <a:ext uri="{FF2B5EF4-FFF2-40B4-BE49-F238E27FC236}">
                <a16:creationId xmlns:a16="http://schemas.microsoft.com/office/drawing/2014/main" id="{C1B8B86C-73A4-4E42-AC8D-09DADF018A4A}"/>
              </a:ext>
            </a:extLst>
          </p:cNvPr>
          <p:cNvSpPr txBox="1"/>
          <p:nvPr/>
        </p:nvSpPr>
        <p:spPr>
          <a:xfrm>
            <a:off x="1166456" y="5574599"/>
            <a:ext cx="3869420" cy="400110"/>
          </a:xfrm>
          <a:prstGeom prst="rect">
            <a:avLst/>
          </a:prstGeom>
          <a:noFill/>
        </p:spPr>
        <p:txBody>
          <a:bodyPr wrap="square" rtlCol="0">
            <a:spAutoFit/>
          </a:bodyPr>
          <a:lstStyle/>
          <a:p>
            <a:pPr algn="ctr"/>
            <a:r>
              <a:rPr lang="en-US" sz="2000" dirty="0">
                <a:solidFill>
                  <a:schemeClr val="tx2"/>
                </a:solidFill>
              </a:rPr>
              <a:t>Treatment group</a:t>
            </a:r>
            <a:endParaRPr lang="en-GB" sz="2000" dirty="0" err="1">
              <a:solidFill>
                <a:schemeClr val="tx2"/>
              </a:solidFill>
            </a:endParaRPr>
          </a:p>
        </p:txBody>
      </p:sp>
      <p:grpSp>
        <p:nvGrpSpPr>
          <p:cNvPr id="38" name="Group 1">
            <a:extLst>
              <a:ext uri="{FF2B5EF4-FFF2-40B4-BE49-F238E27FC236}">
                <a16:creationId xmlns:a16="http://schemas.microsoft.com/office/drawing/2014/main" id="{78CA04AC-3E0B-4B11-82B2-CAF58BB2FC33}"/>
              </a:ext>
            </a:extLst>
          </p:cNvPr>
          <p:cNvGrpSpPr>
            <a:grpSpLocks/>
          </p:cNvGrpSpPr>
          <p:nvPr/>
        </p:nvGrpSpPr>
        <p:grpSpPr bwMode="auto">
          <a:xfrm>
            <a:off x="1560658" y="2322035"/>
            <a:ext cx="1735562" cy="1209087"/>
            <a:chOff x="1403" y="1100"/>
            <a:chExt cx="3549" cy="2571"/>
          </a:xfrm>
        </p:grpSpPr>
        <p:sp>
          <p:nvSpPr>
            <p:cNvPr id="39" name="Freeform 2">
              <a:extLst>
                <a:ext uri="{FF2B5EF4-FFF2-40B4-BE49-F238E27FC236}">
                  <a16:creationId xmlns:a16="http://schemas.microsoft.com/office/drawing/2014/main" id="{3CD19726-1DF5-4E53-8E4E-989FD1A0FFAC}"/>
                </a:ext>
              </a:extLst>
            </p:cNvPr>
            <p:cNvSpPr>
              <a:spLocks noChangeArrowheads="1"/>
            </p:cNvSpPr>
            <p:nvPr/>
          </p:nvSpPr>
          <p:spPr bwMode="auto">
            <a:xfrm>
              <a:off x="2091" y="2786"/>
              <a:ext cx="885" cy="885"/>
            </a:xfrm>
            <a:custGeom>
              <a:avLst/>
              <a:gdLst>
                <a:gd name="T0" fmla="*/ 2750 w 3907"/>
                <a:gd name="T1" fmla="*/ 0 h 3907"/>
                <a:gd name="T2" fmla="*/ 2750 w 3907"/>
                <a:gd name="T3" fmla="*/ 0 h 3907"/>
                <a:gd name="T4" fmla="*/ 1937 w 3907"/>
                <a:gd name="T5" fmla="*/ 250 h 3907"/>
                <a:gd name="T6" fmla="*/ 1125 w 3907"/>
                <a:gd name="T7" fmla="*/ 0 h 3907"/>
                <a:gd name="T8" fmla="*/ 0 w 3907"/>
                <a:gd name="T9" fmla="*/ 1187 h 3907"/>
                <a:gd name="T10" fmla="*/ 0 w 3907"/>
                <a:gd name="T11" fmla="*/ 3156 h 3907"/>
                <a:gd name="T12" fmla="*/ 750 w 3907"/>
                <a:gd name="T13" fmla="*/ 3906 h 3907"/>
                <a:gd name="T14" fmla="*/ 3156 w 3907"/>
                <a:gd name="T15" fmla="*/ 3906 h 3907"/>
                <a:gd name="T16" fmla="*/ 3906 w 3907"/>
                <a:gd name="T17" fmla="*/ 3156 h 3907"/>
                <a:gd name="T18" fmla="*/ 3906 w 3907"/>
                <a:gd name="T19" fmla="*/ 1187 h 3907"/>
                <a:gd name="T20" fmla="*/ 2750 w 3907"/>
                <a:gd name="T21" fmla="*/ 0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7" h="3907">
                  <a:moveTo>
                    <a:pt x="2750" y="0"/>
                  </a:moveTo>
                  <a:lnTo>
                    <a:pt x="2750" y="0"/>
                  </a:lnTo>
                  <a:cubicBezTo>
                    <a:pt x="2531" y="156"/>
                    <a:pt x="2250" y="250"/>
                    <a:pt x="1937" y="250"/>
                  </a:cubicBezTo>
                  <a:cubicBezTo>
                    <a:pt x="1656" y="250"/>
                    <a:pt x="1375" y="156"/>
                    <a:pt x="1125" y="0"/>
                  </a:cubicBezTo>
                  <a:cubicBezTo>
                    <a:pt x="500" y="31"/>
                    <a:pt x="0" y="531"/>
                    <a:pt x="0" y="1187"/>
                  </a:cubicBezTo>
                  <a:cubicBezTo>
                    <a:pt x="0" y="3156"/>
                    <a:pt x="0" y="3156"/>
                    <a:pt x="0" y="3156"/>
                  </a:cubicBezTo>
                  <a:cubicBezTo>
                    <a:pt x="0" y="3562"/>
                    <a:pt x="312" y="3906"/>
                    <a:pt x="750" y="3906"/>
                  </a:cubicBezTo>
                  <a:cubicBezTo>
                    <a:pt x="3156" y="3906"/>
                    <a:pt x="3156" y="3906"/>
                    <a:pt x="3156" y="3906"/>
                  </a:cubicBezTo>
                  <a:cubicBezTo>
                    <a:pt x="3562" y="3906"/>
                    <a:pt x="3906" y="3562"/>
                    <a:pt x="3906" y="3156"/>
                  </a:cubicBezTo>
                  <a:cubicBezTo>
                    <a:pt x="3906" y="1187"/>
                    <a:pt x="3906" y="1187"/>
                    <a:pt x="3906" y="1187"/>
                  </a:cubicBezTo>
                  <a:cubicBezTo>
                    <a:pt x="3906" y="531"/>
                    <a:pt x="3375" y="31"/>
                    <a:pt x="2750" y="0"/>
                  </a:cubicBezTo>
                </a:path>
              </a:pathLst>
            </a:custGeom>
            <a:solidFill>
              <a:srgbClr val="93959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 name="Freeform 3">
              <a:extLst>
                <a:ext uri="{FF2B5EF4-FFF2-40B4-BE49-F238E27FC236}">
                  <a16:creationId xmlns:a16="http://schemas.microsoft.com/office/drawing/2014/main" id="{7053254F-2170-4158-8B69-DF11B844F474}"/>
                </a:ext>
              </a:extLst>
            </p:cNvPr>
            <p:cNvSpPr>
              <a:spLocks noChangeArrowheads="1"/>
            </p:cNvSpPr>
            <p:nvPr/>
          </p:nvSpPr>
          <p:spPr bwMode="auto">
            <a:xfrm>
              <a:off x="2275" y="2269"/>
              <a:ext cx="517" cy="516"/>
            </a:xfrm>
            <a:custGeom>
              <a:avLst/>
              <a:gdLst>
                <a:gd name="T0" fmla="*/ 1063 w 2283"/>
                <a:gd name="T1" fmla="*/ 2281 h 2282"/>
                <a:gd name="T2" fmla="*/ 1063 w 2283"/>
                <a:gd name="T3" fmla="*/ 2281 h 2282"/>
                <a:gd name="T4" fmla="*/ 1219 w 2283"/>
                <a:gd name="T5" fmla="*/ 2281 h 2282"/>
                <a:gd name="T6" fmla="*/ 2282 w 2283"/>
                <a:gd name="T7" fmla="*/ 1156 h 2282"/>
                <a:gd name="T8" fmla="*/ 1125 w 2283"/>
                <a:gd name="T9" fmla="*/ 0 h 2282"/>
                <a:gd name="T10" fmla="*/ 0 w 2283"/>
                <a:gd name="T11" fmla="*/ 1156 h 2282"/>
                <a:gd name="T12" fmla="*/ 1063 w 2283"/>
                <a:gd name="T13" fmla="*/ 2281 h 2282"/>
              </a:gdLst>
              <a:ahLst/>
              <a:cxnLst>
                <a:cxn ang="0">
                  <a:pos x="T0" y="T1"/>
                </a:cxn>
                <a:cxn ang="0">
                  <a:pos x="T2" y="T3"/>
                </a:cxn>
                <a:cxn ang="0">
                  <a:pos x="T4" y="T5"/>
                </a:cxn>
                <a:cxn ang="0">
                  <a:pos x="T6" y="T7"/>
                </a:cxn>
                <a:cxn ang="0">
                  <a:pos x="T8" y="T9"/>
                </a:cxn>
                <a:cxn ang="0">
                  <a:pos x="T10" y="T11"/>
                </a:cxn>
                <a:cxn ang="0">
                  <a:pos x="T12" y="T13"/>
                </a:cxn>
              </a:cxnLst>
              <a:rect l="0" t="0" r="r" b="b"/>
              <a:pathLst>
                <a:path w="2283" h="2282">
                  <a:moveTo>
                    <a:pt x="1063" y="2281"/>
                  </a:moveTo>
                  <a:lnTo>
                    <a:pt x="1063" y="2281"/>
                  </a:lnTo>
                  <a:cubicBezTo>
                    <a:pt x="1219" y="2281"/>
                    <a:pt x="1219" y="2281"/>
                    <a:pt x="1219" y="2281"/>
                  </a:cubicBezTo>
                  <a:cubicBezTo>
                    <a:pt x="1813" y="2250"/>
                    <a:pt x="2282" y="1750"/>
                    <a:pt x="2282" y="1156"/>
                  </a:cubicBezTo>
                  <a:cubicBezTo>
                    <a:pt x="2282" y="500"/>
                    <a:pt x="1750" y="0"/>
                    <a:pt x="1125" y="0"/>
                  </a:cubicBezTo>
                  <a:cubicBezTo>
                    <a:pt x="500" y="0"/>
                    <a:pt x="0" y="500"/>
                    <a:pt x="0" y="1156"/>
                  </a:cubicBezTo>
                  <a:cubicBezTo>
                    <a:pt x="0" y="1750"/>
                    <a:pt x="469" y="2250"/>
                    <a:pt x="1063" y="2281"/>
                  </a:cubicBezTo>
                </a:path>
              </a:pathLst>
            </a:custGeom>
            <a:solidFill>
              <a:srgbClr val="93959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 name="Freeform 4">
              <a:extLst>
                <a:ext uri="{FF2B5EF4-FFF2-40B4-BE49-F238E27FC236}">
                  <a16:creationId xmlns:a16="http://schemas.microsoft.com/office/drawing/2014/main" id="{F9F04156-3EF9-458D-8837-889FE728F6D0}"/>
                </a:ext>
              </a:extLst>
            </p:cNvPr>
            <p:cNvSpPr>
              <a:spLocks noChangeArrowheads="1"/>
            </p:cNvSpPr>
            <p:nvPr/>
          </p:nvSpPr>
          <p:spPr bwMode="auto">
            <a:xfrm>
              <a:off x="3331" y="2786"/>
              <a:ext cx="885" cy="885"/>
            </a:xfrm>
            <a:custGeom>
              <a:avLst/>
              <a:gdLst>
                <a:gd name="T0" fmla="*/ 2781 w 3907"/>
                <a:gd name="T1" fmla="*/ 0 h 3907"/>
                <a:gd name="T2" fmla="*/ 2781 w 3907"/>
                <a:gd name="T3" fmla="*/ 0 h 3907"/>
                <a:gd name="T4" fmla="*/ 1968 w 3907"/>
                <a:gd name="T5" fmla="*/ 250 h 3907"/>
                <a:gd name="T6" fmla="*/ 1156 w 3907"/>
                <a:gd name="T7" fmla="*/ 0 h 3907"/>
                <a:gd name="T8" fmla="*/ 0 w 3907"/>
                <a:gd name="T9" fmla="*/ 1187 h 3907"/>
                <a:gd name="T10" fmla="*/ 0 w 3907"/>
                <a:gd name="T11" fmla="*/ 3156 h 3907"/>
                <a:gd name="T12" fmla="*/ 750 w 3907"/>
                <a:gd name="T13" fmla="*/ 3906 h 3907"/>
                <a:gd name="T14" fmla="*/ 3187 w 3907"/>
                <a:gd name="T15" fmla="*/ 3906 h 3907"/>
                <a:gd name="T16" fmla="*/ 3906 w 3907"/>
                <a:gd name="T17" fmla="*/ 3156 h 3907"/>
                <a:gd name="T18" fmla="*/ 3906 w 3907"/>
                <a:gd name="T19" fmla="*/ 1187 h 3907"/>
                <a:gd name="T20" fmla="*/ 2781 w 3907"/>
                <a:gd name="T21" fmla="*/ 0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7" h="3907">
                  <a:moveTo>
                    <a:pt x="2781" y="0"/>
                  </a:moveTo>
                  <a:lnTo>
                    <a:pt x="2781" y="0"/>
                  </a:lnTo>
                  <a:cubicBezTo>
                    <a:pt x="2531" y="156"/>
                    <a:pt x="2281" y="250"/>
                    <a:pt x="1968" y="250"/>
                  </a:cubicBezTo>
                  <a:cubicBezTo>
                    <a:pt x="1656" y="250"/>
                    <a:pt x="1375" y="156"/>
                    <a:pt x="1156" y="0"/>
                  </a:cubicBezTo>
                  <a:cubicBezTo>
                    <a:pt x="531" y="31"/>
                    <a:pt x="0" y="531"/>
                    <a:pt x="0" y="1187"/>
                  </a:cubicBezTo>
                  <a:cubicBezTo>
                    <a:pt x="0" y="3156"/>
                    <a:pt x="0" y="3156"/>
                    <a:pt x="0" y="3156"/>
                  </a:cubicBezTo>
                  <a:cubicBezTo>
                    <a:pt x="0" y="3562"/>
                    <a:pt x="343" y="3906"/>
                    <a:pt x="750" y="3906"/>
                  </a:cubicBezTo>
                  <a:cubicBezTo>
                    <a:pt x="3187" y="3906"/>
                    <a:pt x="3187" y="3906"/>
                    <a:pt x="3187" y="3906"/>
                  </a:cubicBezTo>
                  <a:cubicBezTo>
                    <a:pt x="3593" y="3906"/>
                    <a:pt x="3906" y="3562"/>
                    <a:pt x="3906" y="3156"/>
                  </a:cubicBezTo>
                  <a:cubicBezTo>
                    <a:pt x="3906" y="1187"/>
                    <a:pt x="3906" y="1187"/>
                    <a:pt x="3906" y="1187"/>
                  </a:cubicBezTo>
                  <a:cubicBezTo>
                    <a:pt x="3906" y="531"/>
                    <a:pt x="3406" y="31"/>
                    <a:pt x="2781" y="0"/>
                  </a:cubicBezTo>
                </a:path>
              </a:pathLst>
            </a:custGeom>
            <a:solidFill>
              <a:srgbClr val="93959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 name="Freeform 5">
              <a:extLst>
                <a:ext uri="{FF2B5EF4-FFF2-40B4-BE49-F238E27FC236}">
                  <a16:creationId xmlns:a16="http://schemas.microsoft.com/office/drawing/2014/main" id="{A0CBAE24-D9E9-4FD5-B3B3-51E3FFCFF1D6}"/>
                </a:ext>
              </a:extLst>
            </p:cNvPr>
            <p:cNvSpPr>
              <a:spLocks noChangeArrowheads="1"/>
            </p:cNvSpPr>
            <p:nvPr/>
          </p:nvSpPr>
          <p:spPr bwMode="auto">
            <a:xfrm>
              <a:off x="3515" y="2269"/>
              <a:ext cx="516" cy="516"/>
            </a:xfrm>
            <a:custGeom>
              <a:avLst/>
              <a:gdLst>
                <a:gd name="T0" fmla="*/ 1094 w 2282"/>
                <a:gd name="T1" fmla="*/ 2281 h 2282"/>
                <a:gd name="T2" fmla="*/ 1094 w 2282"/>
                <a:gd name="T3" fmla="*/ 2281 h 2282"/>
                <a:gd name="T4" fmla="*/ 1219 w 2282"/>
                <a:gd name="T5" fmla="*/ 2281 h 2282"/>
                <a:gd name="T6" fmla="*/ 2281 w 2282"/>
                <a:gd name="T7" fmla="*/ 1156 h 2282"/>
                <a:gd name="T8" fmla="*/ 1156 w 2282"/>
                <a:gd name="T9" fmla="*/ 0 h 2282"/>
                <a:gd name="T10" fmla="*/ 0 w 2282"/>
                <a:gd name="T11" fmla="*/ 1156 h 2282"/>
                <a:gd name="T12" fmla="*/ 1094 w 2282"/>
                <a:gd name="T13" fmla="*/ 2281 h 2282"/>
              </a:gdLst>
              <a:ahLst/>
              <a:cxnLst>
                <a:cxn ang="0">
                  <a:pos x="T0" y="T1"/>
                </a:cxn>
                <a:cxn ang="0">
                  <a:pos x="T2" y="T3"/>
                </a:cxn>
                <a:cxn ang="0">
                  <a:pos x="T4" y="T5"/>
                </a:cxn>
                <a:cxn ang="0">
                  <a:pos x="T6" y="T7"/>
                </a:cxn>
                <a:cxn ang="0">
                  <a:pos x="T8" y="T9"/>
                </a:cxn>
                <a:cxn ang="0">
                  <a:pos x="T10" y="T11"/>
                </a:cxn>
                <a:cxn ang="0">
                  <a:pos x="T12" y="T13"/>
                </a:cxn>
              </a:cxnLst>
              <a:rect l="0" t="0" r="r" b="b"/>
              <a:pathLst>
                <a:path w="2282" h="2282">
                  <a:moveTo>
                    <a:pt x="1094" y="2281"/>
                  </a:moveTo>
                  <a:lnTo>
                    <a:pt x="1094" y="2281"/>
                  </a:lnTo>
                  <a:cubicBezTo>
                    <a:pt x="1219" y="2281"/>
                    <a:pt x="1219" y="2281"/>
                    <a:pt x="1219" y="2281"/>
                  </a:cubicBezTo>
                  <a:cubicBezTo>
                    <a:pt x="1813" y="2250"/>
                    <a:pt x="2281" y="1750"/>
                    <a:pt x="2281" y="1156"/>
                  </a:cubicBezTo>
                  <a:cubicBezTo>
                    <a:pt x="2281" y="500"/>
                    <a:pt x="1781" y="0"/>
                    <a:pt x="1156" y="0"/>
                  </a:cubicBezTo>
                  <a:cubicBezTo>
                    <a:pt x="531" y="0"/>
                    <a:pt x="0" y="500"/>
                    <a:pt x="0" y="1156"/>
                  </a:cubicBezTo>
                  <a:cubicBezTo>
                    <a:pt x="0" y="1750"/>
                    <a:pt x="500" y="2250"/>
                    <a:pt x="1094" y="2281"/>
                  </a:cubicBezTo>
                </a:path>
              </a:pathLst>
            </a:custGeom>
            <a:solidFill>
              <a:srgbClr val="93959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 name="Freeform 6">
              <a:extLst>
                <a:ext uri="{FF2B5EF4-FFF2-40B4-BE49-F238E27FC236}">
                  <a16:creationId xmlns:a16="http://schemas.microsoft.com/office/drawing/2014/main" id="{0D4B1BB1-F81F-4D29-92F7-4F6C3FBFA41F}"/>
                </a:ext>
              </a:extLst>
            </p:cNvPr>
            <p:cNvSpPr>
              <a:spLocks noChangeArrowheads="1"/>
            </p:cNvSpPr>
            <p:nvPr/>
          </p:nvSpPr>
          <p:spPr bwMode="auto">
            <a:xfrm>
              <a:off x="2516" y="1624"/>
              <a:ext cx="595" cy="602"/>
            </a:xfrm>
            <a:custGeom>
              <a:avLst/>
              <a:gdLst>
                <a:gd name="T0" fmla="*/ 0 w 2626"/>
                <a:gd name="T1" fmla="*/ 0 h 2657"/>
                <a:gd name="T2" fmla="*/ 0 w 2626"/>
                <a:gd name="T3" fmla="*/ 0 h 2657"/>
                <a:gd name="T4" fmla="*/ 0 w 2626"/>
                <a:gd name="T5" fmla="*/ 2656 h 2657"/>
                <a:gd name="T6" fmla="*/ 312 w 2626"/>
                <a:gd name="T7" fmla="*/ 2656 h 2657"/>
                <a:gd name="T8" fmla="*/ 312 w 2626"/>
                <a:gd name="T9" fmla="*/ 312 h 2657"/>
                <a:gd name="T10" fmla="*/ 2281 w 2626"/>
                <a:gd name="T11" fmla="*/ 312 h 2657"/>
                <a:gd name="T12" fmla="*/ 2281 w 2626"/>
                <a:gd name="T13" fmla="*/ 1906 h 2657"/>
                <a:gd name="T14" fmla="*/ 2406 w 2626"/>
                <a:gd name="T15" fmla="*/ 1875 h 2657"/>
                <a:gd name="T16" fmla="*/ 2562 w 2626"/>
                <a:gd name="T17" fmla="*/ 1844 h 2657"/>
                <a:gd name="T18" fmla="*/ 2625 w 2626"/>
                <a:gd name="T19" fmla="*/ 1812 h 2657"/>
                <a:gd name="T20" fmla="*/ 2625 w 2626"/>
                <a:gd name="T21" fmla="*/ 0 h 2657"/>
                <a:gd name="T22" fmla="*/ 0 w 2626"/>
                <a:gd name="T23" fmla="*/ 0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6" h="2657">
                  <a:moveTo>
                    <a:pt x="0" y="0"/>
                  </a:moveTo>
                  <a:lnTo>
                    <a:pt x="0" y="0"/>
                  </a:lnTo>
                  <a:cubicBezTo>
                    <a:pt x="0" y="2656"/>
                    <a:pt x="0" y="2656"/>
                    <a:pt x="0" y="2656"/>
                  </a:cubicBezTo>
                  <a:cubicBezTo>
                    <a:pt x="312" y="2656"/>
                    <a:pt x="312" y="2656"/>
                    <a:pt x="312" y="2656"/>
                  </a:cubicBezTo>
                  <a:cubicBezTo>
                    <a:pt x="312" y="312"/>
                    <a:pt x="312" y="312"/>
                    <a:pt x="312" y="312"/>
                  </a:cubicBezTo>
                  <a:cubicBezTo>
                    <a:pt x="2281" y="312"/>
                    <a:pt x="2281" y="312"/>
                    <a:pt x="2281" y="312"/>
                  </a:cubicBezTo>
                  <a:cubicBezTo>
                    <a:pt x="2281" y="1906"/>
                    <a:pt x="2281" y="1906"/>
                    <a:pt x="2281" y="1906"/>
                  </a:cubicBezTo>
                  <a:cubicBezTo>
                    <a:pt x="2406" y="1875"/>
                    <a:pt x="2406" y="1875"/>
                    <a:pt x="2406" y="1875"/>
                  </a:cubicBezTo>
                  <a:cubicBezTo>
                    <a:pt x="2468" y="1844"/>
                    <a:pt x="2500" y="1844"/>
                    <a:pt x="2562" y="1844"/>
                  </a:cubicBezTo>
                  <a:cubicBezTo>
                    <a:pt x="2625" y="1812"/>
                    <a:pt x="2625" y="1812"/>
                    <a:pt x="2625" y="1812"/>
                  </a:cubicBezTo>
                  <a:cubicBezTo>
                    <a:pt x="2625" y="0"/>
                    <a:pt x="2625" y="0"/>
                    <a:pt x="2625" y="0"/>
                  </a:cubicBezTo>
                  <a:lnTo>
                    <a:pt x="0" y="0"/>
                  </a:lnTo>
                </a:path>
              </a:pathLst>
            </a:custGeom>
            <a:solidFill>
              <a:srgbClr val="01010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 name="Freeform 7">
              <a:extLst>
                <a:ext uri="{FF2B5EF4-FFF2-40B4-BE49-F238E27FC236}">
                  <a16:creationId xmlns:a16="http://schemas.microsoft.com/office/drawing/2014/main" id="{85239296-4AE4-4122-8B8D-709A206338D2}"/>
                </a:ext>
              </a:extLst>
            </p:cNvPr>
            <p:cNvSpPr>
              <a:spLocks noChangeArrowheads="1"/>
            </p:cNvSpPr>
            <p:nvPr/>
          </p:nvSpPr>
          <p:spPr bwMode="auto">
            <a:xfrm>
              <a:off x="1524" y="1100"/>
              <a:ext cx="3429" cy="807"/>
            </a:xfrm>
            <a:custGeom>
              <a:avLst/>
              <a:gdLst>
                <a:gd name="T0" fmla="*/ 8061 w 15125"/>
                <a:gd name="T1" fmla="*/ 1782 h 3564"/>
                <a:gd name="T2" fmla="*/ 8061 w 15125"/>
                <a:gd name="T3" fmla="*/ 1813 h 3564"/>
                <a:gd name="T4" fmla="*/ 5094 w 15125"/>
                <a:gd name="T5" fmla="*/ 0 h 3564"/>
                <a:gd name="T6" fmla="*/ 0 w 15125"/>
                <a:gd name="T7" fmla="*/ 3219 h 3564"/>
                <a:gd name="T8" fmla="*/ 281 w 15125"/>
                <a:gd name="T9" fmla="*/ 3563 h 3564"/>
                <a:gd name="T10" fmla="*/ 5125 w 15125"/>
                <a:gd name="T11" fmla="*/ 500 h 3564"/>
                <a:gd name="T12" fmla="*/ 10124 w 15125"/>
                <a:gd name="T13" fmla="*/ 3563 h 3564"/>
                <a:gd name="T14" fmla="*/ 10405 w 15125"/>
                <a:gd name="T15" fmla="*/ 3219 h 3564"/>
                <a:gd name="T16" fmla="*/ 8686 w 15125"/>
                <a:gd name="T17" fmla="*/ 2188 h 3564"/>
                <a:gd name="T18" fmla="*/ 15124 w 15125"/>
                <a:gd name="T19" fmla="*/ 2188 h 3564"/>
                <a:gd name="T20" fmla="*/ 15124 w 15125"/>
                <a:gd name="T21" fmla="*/ 2000 h 3564"/>
                <a:gd name="T22" fmla="*/ 15124 w 15125"/>
                <a:gd name="T23" fmla="*/ 1969 h 3564"/>
                <a:gd name="T24" fmla="*/ 15124 w 15125"/>
                <a:gd name="T25" fmla="*/ 1782 h 3564"/>
                <a:gd name="T26" fmla="*/ 8061 w 15125"/>
                <a:gd name="T27" fmla="*/ 1782 h 3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25" h="3564">
                  <a:moveTo>
                    <a:pt x="8061" y="1782"/>
                  </a:moveTo>
                  <a:lnTo>
                    <a:pt x="8061" y="1813"/>
                  </a:lnTo>
                  <a:lnTo>
                    <a:pt x="5094" y="0"/>
                  </a:lnTo>
                  <a:lnTo>
                    <a:pt x="0" y="3219"/>
                  </a:lnTo>
                  <a:lnTo>
                    <a:pt x="281" y="3563"/>
                  </a:lnTo>
                  <a:lnTo>
                    <a:pt x="5125" y="500"/>
                  </a:lnTo>
                  <a:lnTo>
                    <a:pt x="10124" y="3563"/>
                  </a:lnTo>
                  <a:lnTo>
                    <a:pt x="10405" y="3219"/>
                  </a:lnTo>
                  <a:lnTo>
                    <a:pt x="8686" y="2188"/>
                  </a:lnTo>
                  <a:lnTo>
                    <a:pt x="15124" y="2188"/>
                  </a:lnTo>
                  <a:lnTo>
                    <a:pt x="15124" y="2000"/>
                  </a:lnTo>
                  <a:lnTo>
                    <a:pt x="15124" y="1969"/>
                  </a:lnTo>
                  <a:lnTo>
                    <a:pt x="15124" y="1782"/>
                  </a:lnTo>
                  <a:lnTo>
                    <a:pt x="8061" y="1782"/>
                  </a:lnTo>
                </a:path>
              </a:pathLst>
            </a:custGeom>
            <a:solidFill>
              <a:srgbClr val="01010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 name="Freeform 8">
              <a:extLst>
                <a:ext uri="{FF2B5EF4-FFF2-40B4-BE49-F238E27FC236}">
                  <a16:creationId xmlns:a16="http://schemas.microsoft.com/office/drawing/2014/main" id="{0D597BF8-7DCB-4750-A1F4-BED2C58BC6F7}"/>
                </a:ext>
              </a:extLst>
            </p:cNvPr>
            <p:cNvSpPr>
              <a:spLocks noChangeArrowheads="1"/>
            </p:cNvSpPr>
            <p:nvPr/>
          </p:nvSpPr>
          <p:spPr bwMode="auto">
            <a:xfrm>
              <a:off x="1403" y="2666"/>
              <a:ext cx="1006" cy="1005"/>
            </a:xfrm>
            <a:custGeom>
              <a:avLst/>
              <a:gdLst>
                <a:gd name="T0" fmla="*/ 3157 w 4439"/>
                <a:gd name="T1" fmla="*/ 0 h 4438"/>
                <a:gd name="T2" fmla="*/ 3157 w 4439"/>
                <a:gd name="T3" fmla="*/ 0 h 4438"/>
                <a:gd name="T4" fmla="*/ 2219 w 4439"/>
                <a:gd name="T5" fmla="*/ 281 h 4438"/>
                <a:gd name="T6" fmla="*/ 1313 w 4439"/>
                <a:gd name="T7" fmla="*/ 0 h 4438"/>
                <a:gd name="T8" fmla="*/ 0 w 4439"/>
                <a:gd name="T9" fmla="*/ 1343 h 4438"/>
                <a:gd name="T10" fmla="*/ 0 w 4439"/>
                <a:gd name="T11" fmla="*/ 3593 h 4438"/>
                <a:gd name="T12" fmla="*/ 844 w 4439"/>
                <a:gd name="T13" fmla="*/ 4437 h 4438"/>
                <a:gd name="T14" fmla="*/ 3594 w 4439"/>
                <a:gd name="T15" fmla="*/ 4437 h 4438"/>
                <a:gd name="T16" fmla="*/ 4438 w 4439"/>
                <a:gd name="T17" fmla="*/ 3593 h 4438"/>
                <a:gd name="T18" fmla="*/ 4438 w 4439"/>
                <a:gd name="T19" fmla="*/ 1343 h 4438"/>
                <a:gd name="T20" fmla="*/ 3157 w 4439"/>
                <a:gd name="T21" fmla="*/ 0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9" h="4438">
                  <a:moveTo>
                    <a:pt x="3157" y="0"/>
                  </a:moveTo>
                  <a:lnTo>
                    <a:pt x="3157" y="0"/>
                  </a:lnTo>
                  <a:cubicBezTo>
                    <a:pt x="2907" y="187"/>
                    <a:pt x="2563" y="281"/>
                    <a:pt x="2219" y="281"/>
                  </a:cubicBezTo>
                  <a:cubicBezTo>
                    <a:pt x="1876" y="281"/>
                    <a:pt x="1563" y="187"/>
                    <a:pt x="1313" y="0"/>
                  </a:cubicBezTo>
                  <a:cubicBezTo>
                    <a:pt x="594" y="31"/>
                    <a:pt x="0" y="625"/>
                    <a:pt x="0" y="1343"/>
                  </a:cubicBezTo>
                  <a:cubicBezTo>
                    <a:pt x="0" y="3593"/>
                    <a:pt x="0" y="3593"/>
                    <a:pt x="0" y="3593"/>
                  </a:cubicBezTo>
                  <a:cubicBezTo>
                    <a:pt x="0" y="4062"/>
                    <a:pt x="376" y="4437"/>
                    <a:pt x="844" y="4437"/>
                  </a:cubicBezTo>
                  <a:cubicBezTo>
                    <a:pt x="3594" y="4437"/>
                    <a:pt x="3594" y="4437"/>
                    <a:pt x="3594" y="4437"/>
                  </a:cubicBezTo>
                  <a:cubicBezTo>
                    <a:pt x="4063" y="4437"/>
                    <a:pt x="4438" y="4062"/>
                    <a:pt x="4438" y="3593"/>
                  </a:cubicBezTo>
                  <a:cubicBezTo>
                    <a:pt x="4438" y="1343"/>
                    <a:pt x="4438" y="1343"/>
                    <a:pt x="4438" y="1343"/>
                  </a:cubicBezTo>
                  <a:cubicBezTo>
                    <a:pt x="4438" y="625"/>
                    <a:pt x="3876" y="31"/>
                    <a:pt x="3157" y="0"/>
                  </a:cubicBezTo>
                </a:path>
              </a:pathLst>
            </a:custGeom>
            <a:solidFill>
              <a:srgbClr val="01010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 name="Freeform 9">
              <a:extLst>
                <a:ext uri="{FF2B5EF4-FFF2-40B4-BE49-F238E27FC236}">
                  <a16:creationId xmlns:a16="http://schemas.microsoft.com/office/drawing/2014/main" id="{366A83FA-31B4-47F5-9B99-6723CB515C0D}"/>
                </a:ext>
              </a:extLst>
            </p:cNvPr>
            <p:cNvSpPr>
              <a:spLocks noChangeArrowheads="1"/>
            </p:cNvSpPr>
            <p:nvPr/>
          </p:nvSpPr>
          <p:spPr bwMode="auto">
            <a:xfrm>
              <a:off x="1616" y="2078"/>
              <a:ext cx="587" cy="587"/>
            </a:xfrm>
            <a:custGeom>
              <a:avLst/>
              <a:gdLst>
                <a:gd name="T0" fmla="*/ 1219 w 2595"/>
                <a:gd name="T1" fmla="*/ 2594 h 2595"/>
                <a:gd name="T2" fmla="*/ 1219 w 2595"/>
                <a:gd name="T3" fmla="*/ 2594 h 2595"/>
                <a:gd name="T4" fmla="*/ 1375 w 2595"/>
                <a:gd name="T5" fmla="*/ 2594 h 2595"/>
                <a:gd name="T6" fmla="*/ 2594 w 2595"/>
                <a:gd name="T7" fmla="*/ 1312 h 2595"/>
                <a:gd name="T8" fmla="*/ 1281 w 2595"/>
                <a:gd name="T9" fmla="*/ 0 h 2595"/>
                <a:gd name="T10" fmla="*/ 0 w 2595"/>
                <a:gd name="T11" fmla="*/ 1312 h 2595"/>
                <a:gd name="T12" fmla="*/ 1219 w 2595"/>
                <a:gd name="T13" fmla="*/ 2594 h 2595"/>
              </a:gdLst>
              <a:ahLst/>
              <a:cxnLst>
                <a:cxn ang="0">
                  <a:pos x="T0" y="T1"/>
                </a:cxn>
                <a:cxn ang="0">
                  <a:pos x="T2" y="T3"/>
                </a:cxn>
                <a:cxn ang="0">
                  <a:pos x="T4" y="T5"/>
                </a:cxn>
                <a:cxn ang="0">
                  <a:pos x="T6" y="T7"/>
                </a:cxn>
                <a:cxn ang="0">
                  <a:pos x="T8" y="T9"/>
                </a:cxn>
                <a:cxn ang="0">
                  <a:pos x="T10" y="T11"/>
                </a:cxn>
                <a:cxn ang="0">
                  <a:pos x="T12" y="T13"/>
                </a:cxn>
              </a:cxnLst>
              <a:rect l="0" t="0" r="r" b="b"/>
              <a:pathLst>
                <a:path w="2595" h="2595">
                  <a:moveTo>
                    <a:pt x="1219" y="2594"/>
                  </a:moveTo>
                  <a:lnTo>
                    <a:pt x="1219" y="2594"/>
                  </a:lnTo>
                  <a:cubicBezTo>
                    <a:pt x="1375" y="2594"/>
                    <a:pt x="1375" y="2594"/>
                    <a:pt x="1375" y="2594"/>
                  </a:cubicBezTo>
                  <a:cubicBezTo>
                    <a:pt x="2063" y="2531"/>
                    <a:pt x="2594" y="1969"/>
                    <a:pt x="2594" y="1312"/>
                  </a:cubicBezTo>
                  <a:cubicBezTo>
                    <a:pt x="2594" y="594"/>
                    <a:pt x="2000" y="0"/>
                    <a:pt x="1281" y="0"/>
                  </a:cubicBezTo>
                  <a:cubicBezTo>
                    <a:pt x="563" y="0"/>
                    <a:pt x="0" y="594"/>
                    <a:pt x="0" y="1312"/>
                  </a:cubicBezTo>
                  <a:cubicBezTo>
                    <a:pt x="0" y="1969"/>
                    <a:pt x="531" y="2531"/>
                    <a:pt x="1219" y="2594"/>
                  </a:cubicBezTo>
                </a:path>
              </a:pathLst>
            </a:custGeom>
            <a:solidFill>
              <a:srgbClr val="01010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10">
              <a:extLst>
                <a:ext uri="{FF2B5EF4-FFF2-40B4-BE49-F238E27FC236}">
                  <a16:creationId xmlns:a16="http://schemas.microsoft.com/office/drawing/2014/main" id="{BCBD05FC-9CFB-4AE1-8DB2-86E34F79FDA8}"/>
                </a:ext>
              </a:extLst>
            </p:cNvPr>
            <p:cNvSpPr>
              <a:spLocks noChangeArrowheads="1"/>
            </p:cNvSpPr>
            <p:nvPr/>
          </p:nvSpPr>
          <p:spPr bwMode="auto">
            <a:xfrm>
              <a:off x="2651" y="2666"/>
              <a:ext cx="1005" cy="1005"/>
            </a:xfrm>
            <a:custGeom>
              <a:avLst/>
              <a:gdLst>
                <a:gd name="T0" fmla="*/ 3125 w 4438"/>
                <a:gd name="T1" fmla="*/ 0 h 4438"/>
                <a:gd name="T2" fmla="*/ 3125 w 4438"/>
                <a:gd name="T3" fmla="*/ 0 h 4438"/>
                <a:gd name="T4" fmla="*/ 2218 w 4438"/>
                <a:gd name="T5" fmla="*/ 281 h 4438"/>
                <a:gd name="T6" fmla="*/ 1281 w 4438"/>
                <a:gd name="T7" fmla="*/ 0 h 4438"/>
                <a:gd name="T8" fmla="*/ 0 w 4438"/>
                <a:gd name="T9" fmla="*/ 1343 h 4438"/>
                <a:gd name="T10" fmla="*/ 0 w 4438"/>
                <a:gd name="T11" fmla="*/ 3593 h 4438"/>
                <a:gd name="T12" fmla="*/ 843 w 4438"/>
                <a:gd name="T13" fmla="*/ 4437 h 4438"/>
                <a:gd name="T14" fmla="*/ 3593 w 4438"/>
                <a:gd name="T15" fmla="*/ 4437 h 4438"/>
                <a:gd name="T16" fmla="*/ 4437 w 4438"/>
                <a:gd name="T17" fmla="*/ 3593 h 4438"/>
                <a:gd name="T18" fmla="*/ 4437 w 4438"/>
                <a:gd name="T19" fmla="*/ 1343 h 4438"/>
                <a:gd name="T20" fmla="*/ 3125 w 4438"/>
                <a:gd name="T21" fmla="*/ 0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8" h="4438">
                  <a:moveTo>
                    <a:pt x="3125" y="0"/>
                  </a:moveTo>
                  <a:lnTo>
                    <a:pt x="3125" y="0"/>
                  </a:lnTo>
                  <a:cubicBezTo>
                    <a:pt x="2875" y="187"/>
                    <a:pt x="2562" y="281"/>
                    <a:pt x="2218" y="281"/>
                  </a:cubicBezTo>
                  <a:cubicBezTo>
                    <a:pt x="1874" y="281"/>
                    <a:pt x="1562" y="187"/>
                    <a:pt x="1281" y="0"/>
                  </a:cubicBezTo>
                  <a:cubicBezTo>
                    <a:pt x="562" y="31"/>
                    <a:pt x="0" y="625"/>
                    <a:pt x="0" y="1343"/>
                  </a:cubicBezTo>
                  <a:cubicBezTo>
                    <a:pt x="0" y="3593"/>
                    <a:pt x="0" y="3593"/>
                    <a:pt x="0" y="3593"/>
                  </a:cubicBezTo>
                  <a:cubicBezTo>
                    <a:pt x="0" y="4062"/>
                    <a:pt x="375" y="4437"/>
                    <a:pt x="843" y="4437"/>
                  </a:cubicBezTo>
                  <a:cubicBezTo>
                    <a:pt x="3593" y="4437"/>
                    <a:pt x="3593" y="4437"/>
                    <a:pt x="3593" y="4437"/>
                  </a:cubicBezTo>
                  <a:cubicBezTo>
                    <a:pt x="4062" y="4437"/>
                    <a:pt x="4437" y="4062"/>
                    <a:pt x="4437" y="3593"/>
                  </a:cubicBezTo>
                  <a:cubicBezTo>
                    <a:pt x="4437" y="1343"/>
                    <a:pt x="4437" y="1343"/>
                    <a:pt x="4437" y="1343"/>
                  </a:cubicBezTo>
                  <a:cubicBezTo>
                    <a:pt x="4437" y="625"/>
                    <a:pt x="3843" y="31"/>
                    <a:pt x="3125" y="0"/>
                  </a:cubicBezTo>
                </a:path>
              </a:pathLst>
            </a:custGeom>
            <a:solidFill>
              <a:srgbClr val="01010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 name="Freeform 11">
              <a:extLst>
                <a:ext uri="{FF2B5EF4-FFF2-40B4-BE49-F238E27FC236}">
                  <a16:creationId xmlns:a16="http://schemas.microsoft.com/office/drawing/2014/main" id="{6F157B63-C4D6-415B-9E04-A857679658B7}"/>
                </a:ext>
              </a:extLst>
            </p:cNvPr>
            <p:cNvSpPr>
              <a:spLocks noChangeArrowheads="1"/>
            </p:cNvSpPr>
            <p:nvPr/>
          </p:nvSpPr>
          <p:spPr bwMode="auto">
            <a:xfrm>
              <a:off x="2863" y="2078"/>
              <a:ext cx="580" cy="587"/>
            </a:xfrm>
            <a:custGeom>
              <a:avLst/>
              <a:gdLst>
                <a:gd name="T0" fmla="*/ 1188 w 2564"/>
                <a:gd name="T1" fmla="*/ 2594 h 2595"/>
                <a:gd name="T2" fmla="*/ 1188 w 2564"/>
                <a:gd name="T3" fmla="*/ 2594 h 2595"/>
                <a:gd name="T4" fmla="*/ 1375 w 2564"/>
                <a:gd name="T5" fmla="*/ 2594 h 2595"/>
                <a:gd name="T6" fmla="*/ 2563 w 2564"/>
                <a:gd name="T7" fmla="*/ 1312 h 2595"/>
                <a:gd name="T8" fmla="*/ 1281 w 2564"/>
                <a:gd name="T9" fmla="*/ 0 h 2595"/>
                <a:gd name="T10" fmla="*/ 0 w 2564"/>
                <a:gd name="T11" fmla="*/ 1312 h 2595"/>
                <a:gd name="T12" fmla="*/ 1188 w 2564"/>
                <a:gd name="T13" fmla="*/ 2594 h 2595"/>
              </a:gdLst>
              <a:ahLst/>
              <a:cxnLst>
                <a:cxn ang="0">
                  <a:pos x="T0" y="T1"/>
                </a:cxn>
                <a:cxn ang="0">
                  <a:pos x="T2" y="T3"/>
                </a:cxn>
                <a:cxn ang="0">
                  <a:pos x="T4" y="T5"/>
                </a:cxn>
                <a:cxn ang="0">
                  <a:pos x="T6" y="T7"/>
                </a:cxn>
                <a:cxn ang="0">
                  <a:pos x="T8" y="T9"/>
                </a:cxn>
                <a:cxn ang="0">
                  <a:pos x="T10" y="T11"/>
                </a:cxn>
                <a:cxn ang="0">
                  <a:pos x="T12" y="T13"/>
                </a:cxn>
              </a:cxnLst>
              <a:rect l="0" t="0" r="r" b="b"/>
              <a:pathLst>
                <a:path w="2564" h="2595">
                  <a:moveTo>
                    <a:pt x="1188" y="2594"/>
                  </a:moveTo>
                  <a:lnTo>
                    <a:pt x="1188" y="2594"/>
                  </a:lnTo>
                  <a:cubicBezTo>
                    <a:pt x="1375" y="2594"/>
                    <a:pt x="1375" y="2594"/>
                    <a:pt x="1375" y="2594"/>
                  </a:cubicBezTo>
                  <a:cubicBezTo>
                    <a:pt x="2031" y="2531"/>
                    <a:pt x="2563" y="1969"/>
                    <a:pt x="2563" y="1312"/>
                  </a:cubicBezTo>
                  <a:cubicBezTo>
                    <a:pt x="2563" y="594"/>
                    <a:pt x="2000" y="0"/>
                    <a:pt x="1281" y="0"/>
                  </a:cubicBezTo>
                  <a:cubicBezTo>
                    <a:pt x="563" y="0"/>
                    <a:pt x="0" y="594"/>
                    <a:pt x="0" y="1312"/>
                  </a:cubicBezTo>
                  <a:cubicBezTo>
                    <a:pt x="0" y="1969"/>
                    <a:pt x="531" y="2531"/>
                    <a:pt x="1188" y="2594"/>
                  </a:cubicBezTo>
                </a:path>
              </a:pathLst>
            </a:custGeom>
            <a:solidFill>
              <a:srgbClr val="01010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 name="Freeform 12">
              <a:extLst>
                <a:ext uri="{FF2B5EF4-FFF2-40B4-BE49-F238E27FC236}">
                  <a16:creationId xmlns:a16="http://schemas.microsoft.com/office/drawing/2014/main" id="{E0A97E9E-3D9A-4965-B295-4037B34E38A2}"/>
                </a:ext>
              </a:extLst>
            </p:cNvPr>
            <p:cNvSpPr>
              <a:spLocks noChangeArrowheads="1"/>
            </p:cNvSpPr>
            <p:nvPr/>
          </p:nvSpPr>
          <p:spPr bwMode="auto">
            <a:xfrm>
              <a:off x="3890" y="2666"/>
              <a:ext cx="1006" cy="1005"/>
            </a:xfrm>
            <a:custGeom>
              <a:avLst/>
              <a:gdLst>
                <a:gd name="T0" fmla="*/ 3157 w 4439"/>
                <a:gd name="T1" fmla="*/ 0 h 4438"/>
                <a:gd name="T2" fmla="*/ 3157 w 4439"/>
                <a:gd name="T3" fmla="*/ 0 h 4438"/>
                <a:gd name="T4" fmla="*/ 2219 w 4439"/>
                <a:gd name="T5" fmla="*/ 281 h 4438"/>
                <a:gd name="T6" fmla="*/ 1313 w 4439"/>
                <a:gd name="T7" fmla="*/ 0 h 4438"/>
                <a:gd name="T8" fmla="*/ 0 w 4439"/>
                <a:gd name="T9" fmla="*/ 1343 h 4438"/>
                <a:gd name="T10" fmla="*/ 0 w 4439"/>
                <a:gd name="T11" fmla="*/ 3593 h 4438"/>
                <a:gd name="T12" fmla="*/ 844 w 4439"/>
                <a:gd name="T13" fmla="*/ 4437 h 4438"/>
                <a:gd name="T14" fmla="*/ 3594 w 4439"/>
                <a:gd name="T15" fmla="*/ 4437 h 4438"/>
                <a:gd name="T16" fmla="*/ 4438 w 4439"/>
                <a:gd name="T17" fmla="*/ 3593 h 4438"/>
                <a:gd name="T18" fmla="*/ 4438 w 4439"/>
                <a:gd name="T19" fmla="*/ 1343 h 4438"/>
                <a:gd name="T20" fmla="*/ 3157 w 4439"/>
                <a:gd name="T21" fmla="*/ 0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9" h="4438">
                  <a:moveTo>
                    <a:pt x="3157" y="0"/>
                  </a:moveTo>
                  <a:lnTo>
                    <a:pt x="3157" y="0"/>
                  </a:lnTo>
                  <a:cubicBezTo>
                    <a:pt x="2907" y="187"/>
                    <a:pt x="2563" y="281"/>
                    <a:pt x="2219" y="281"/>
                  </a:cubicBezTo>
                  <a:cubicBezTo>
                    <a:pt x="1875" y="281"/>
                    <a:pt x="1563" y="187"/>
                    <a:pt x="1313" y="0"/>
                  </a:cubicBezTo>
                  <a:cubicBezTo>
                    <a:pt x="594" y="31"/>
                    <a:pt x="0" y="625"/>
                    <a:pt x="0" y="1343"/>
                  </a:cubicBezTo>
                  <a:cubicBezTo>
                    <a:pt x="0" y="3593"/>
                    <a:pt x="0" y="3593"/>
                    <a:pt x="0" y="3593"/>
                  </a:cubicBezTo>
                  <a:cubicBezTo>
                    <a:pt x="0" y="4062"/>
                    <a:pt x="407" y="4437"/>
                    <a:pt x="844" y="4437"/>
                  </a:cubicBezTo>
                  <a:cubicBezTo>
                    <a:pt x="3594" y="4437"/>
                    <a:pt x="3594" y="4437"/>
                    <a:pt x="3594" y="4437"/>
                  </a:cubicBezTo>
                  <a:cubicBezTo>
                    <a:pt x="4063" y="4437"/>
                    <a:pt x="4438" y="4062"/>
                    <a:pt x="4438" y="3593"/>
                  </a:cubicBezTo>
                  <a:cubicBezTo>
                    <a:pt x="4438" y="1343"/>
                    <a:pt x="4438" y="1343"/>
                    <a:pt x="4438" y="1343"/>
                  </a:cubicBezTo>
                  <a:cubicBezTo>
                    <a:pt x="4438" y="625"/>
                    <a:pt x="3875" y="31"/>
                    <a:pt x="3157" y="0"/>
                  </a:cubicBezTo>
                </a:path>
              </a:pathLst>
            </a:custGeom>
            <a:solidFill>
              <a:srgbClr val="01010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Freeform 13">
              <a:extLst>
                <a:ext uri="{FF2B5EF4-FFF2-40B4-BE49-F238E27FC236}">
                  <a16:creationId xmlns:a16="http://schemas.microsoft.com/office/drawing/2014/main" id="{7AC4F9BD-4C64-4D99-A821-71A9AC56173C}"/>
                </a:ext>
              </a:extLst>
            </p:cNvPr>
            <p:cNvSpPr>
              <a:spLocks noChangeArrowheads="1"/>
            </p:cNvSpPr>
            <p:nvPr/>
          </p:nvSpPr>
          <p:spPr bwMode="auto">
            <a:xfrm>
              <a:off x="4103" y="2078"/>
              <a:ext cx="587" cy="587"/>
            </a:xfrm>
            <a:custGeom>
              <a:avLst/>
              <a:gdLst>
                <a:gd name="T0" fmla="*/ 1219 w 2595"/>
                <a:gd name="T1" fmla="*/ 2594 h 2595"/>
                <a:gd name="T2" fmla="*/ 1219 w 2595"/>
                <a:gd name="T3" fmla="*/ 2594 h 2595"/>
                <a:gd name="T4" fmla="*/ 1375 w 2595"/>
                <a:gd name="T5" fmla="*/ 2594 h 2595"/>
                <a:gd name="T6" fmla="*/ 2594 w 2595"/>
                <a:gd name="T7" fmla="*/ 1312 h 2595"/>
                <a:gd name="T8" fmla="*/ 1281 w 2595"/>
                <a:gd name="T9" fmla="*/ 0 h 2595"/>
                <a:gd name="T10" fmla="*/ 0 w 2595"/>
                <a:gd name="T11" fmla="*/ 1312 h 2595"/>
                <a:gd name="T12" fmla="*/ 1219 w 2595"/>
                <a:gd name="T13" fmla="*/ 2594 h 2595"/>
              </a:gdLst>
              <a:ahLst/>
              <a:cxnLst>
                <a:cxn ang="0">
                  <a:pos x="T0" y="T1"/>
                </a:cxn>
                <a:cxn ang="0">
                  <a:pos x="T2" y="T3"/>
                </a:cxn>
                <a:cxn ang="0">
                  <a:pos x="T4" y="T5"/>
                </a:cxn>
                <a:cxn ang="0">
                  <a:pos x="T6" y="T7"/>
                </a:cxn>
                <a:cxn ang="0">
                  <a:pos x="T8" y="T9"/>
                </a:cxn>
                <a:cxn ang="0">
                  <a:pos x="T10" y="T11"/>
                </a:cxn>
                <a:cxn ang="0">
                  <a:pos x="T12" y="T13"/>
                </a:cxn>
              </a:cxnLst>
              <a:rect l="0" t="0" r="r" b="b"/>
              <a:pathLst>
                <a:path w="2595" h="2595">
                  <a:moveTo>
                    <a:pt x="1219" y="2594"/>
                  </a:moveTo>
                  <a:lnTo>
                    <a:pt x="1219" y="2594"/>
                  </a:lnTo>
                  <a:cubicBezTo>
                    <a:pt x="1375" y="2594"/>
                    <a:pt x="1375" y="2594"/>
                    <a:pt x="1375" y="2594"/>
                  </a:cubicBezTo>
                  <a:cubicBezTo>
                    <a:pt x="2062" y="2531"/>
                    <a:pt x="2594" y="1969"/>
                    <a:pt x="2594" y="1312"/>
                  </a:cubicBezTo>
                  <a:cubicBezTo>
                    <a:pt x="2594" y="594"/>
                    <a:pt x="2000" y="0"/>
                    <a:pt x="1281" y="0"/>
                  </a:cubicBezTo>
                  <a:cubicBezTo>
                    <a:pt x="594" y="0"/>
                    <a:pt x="0" y="594"/>
                    <a:pt x="0" y="1312"/>
                  </a:cubicBezTo>
                  <a:cubicBezTo>
                    <a:pt x="0" y="1969"/>
                    <a:pt x="531" y="2531"/>
                    <a:pt x="1219" y="2594"/>
                  </a:cubicBezTo>
                </a:path>
              </a:pathLst>
            </a:custGeom>
            <a:solidFill>
              <a:srgbClr val="01010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51" name="Group 1">
            <a:extLst>
              <a:ext uri="{FF2B5EF4-FFF2-40B4-BE49-F238E27FC236}">
                <a16:creationId xmlns:a16="http://schemas.microsoft.com/office/drawing/2014/main" id="{59A1E67B-9D3A-4D90-A263-68A3EEA72B3D}"/>
              </a:ext>
            </a:extLst>
          </p:cNvPr>
          <p:cNvGrpSpPr>
            <a:grpSpLocks/>
          </p:cNvGrpSpPr>
          <p:nvPr/>
        </p:nvGrpSpPr>
        <p:grpSpPr bwMode="auto">
          <a:xfrm>
            <a:off x="2782314" y="2325283"/>
            <a:ext cx="1735562" cy="1209087"/>
            <a:chOff x="1403" y="1100"/>
            <a:chExt cx="3549" cy="2571"/>
          </a:xfrm>
        </p:grpSpPr>
        <p:sp>
          <p:nvSpPr>
            <p:cNvPr id="52" name="Freeform 2">
              <a:extLst>
                <a:ext uri="{FF2B5EF4-FFF2-40B4-BE49-F238E27FC236}">
                  <a16:creationId xmlns:a16="http://schemas.microsoft.com/office/drawing/2014/main" id="{EE071AC8-41C8-4C8A-A638-FECD5036DA0D}"/>
                </a:ext>
              </a:extLst>
            </p:cNvPr>
            <p:cNvSpPr>
              <a:spLocks noChangeArrowheads="1"/>
            </p:cNvSpPr>
            <p:nvPr/>
          </p:nvSpPr>
          <p:spPr bwMode="auto">
            <a:xfrm>
              <a:off x="2091" y="2786"/>
              <a:ext cx="885" cy="885"/>
            </a:xfrm>
            <a:custGeom>
              <a:avLst/>
              <a:gdLst>
                <a:gd name="T0" fmla="*/ 2750 w 3907"/>
                <a:gd name="T1" fmla="*/ 0 h 3907"/>
                <a:gd name="T2" fmla="*/ 2750 w 3907"/>
                <a:gd name="T3" fmla="*/ 0 h 3907"/>
                <a:gd name="T4" fmla="*/ 1937 w 3907"/>
                <a:gd name="T5" fmla="*/ 250 h 3907"/>
                <a:gd name="T6" fmla="*/ 1125 w 3907"/>
                <a:gd name="T7" fmla="*/ 0 h 3907"/>
                <a:gd name="T8" fmla="*/ 0 w 3907"/>
                <a:gd name="T9" fmla="*/ 1187 h 3907"/>
                <a:gd name="T10" fmla="*/ 0 w 3907"/>
                <a:gd name="T11" fmla="*/ 3156 h 3907"/>
                <a:gd name="T12" fmla="*/ 750 w 3907"/>
                <a:gd name="T13" fmla="*/ 3906 h 3907"/>
                <a:gd name="T14" fmla="*/ 3156 w 3907"/>
                <a:gd name="T15" fmla="*/ 3906 h 3907"/>
                <a:gd name="T16" fmla="*/ 3906 w 3907"/>
                <a:gd name="T17" fmla="*/ 3156 h 3907"/>
                <a:gd name="T18" fmla="*/ 3906 w 3907"/>
                <a:gd name="T19" fmla="*/ 1187 h 3907"/>
                <a:gd name="T20" fmla="*/ 2750 w 3907"/>
                <a:gd name="T21" fmla="*/ 0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7" h="3907">
                  <a:moveTo>
                    <a:pt x="2750" y="0"/>
                  </a:moveTo>
                  <a:lnTo>
                    <a:pt x="2750" y="0"/>
                  </a:lnTo>
                  <a:cubicBezTo>
                    <a:pt x="2531" y="156"/>
                    <a:pt x="2250" y="250"/>
                    <a:pt x="1937" y="250"/>
                  </a:cubicBezTo>
                  <a:cubicBezTo>
                    <a:pt x="1656" y="250"/>
                    <a:pt x="1375" y="156"/>
                    <a:pt x="1125" y="0"/>
                  </a:cubicBezTo>
                  <a:cubicBezTo>
                    <a:pt x="500" y="31"/>
                    <a:pt x="0" y="531"/>
                    <a:pt x="0" y="1187"/>
                  </a:cubicBezTo>
                  <a:cubicBezTo>
                    <a:pt x="0" y="3156"/>
                    <a:pt x="0" y="3156"/>
                    <a:pt x="0" y="3156"/>
                  </a:cubicBezTo>
                  <a:cubicBezTo>
                    <a:pt x="0" y="3562"/>
                    <a:pt x="312" y="3906"/>
                    <a:pt x="750" y="3906"/>
                  </a:cubicBezTo>
                  <a:cubicBezTo>
                    <a:pt x="3156" y="3906"/>
                    <a:pt x="3156" y="3906"/>
                    <a:pt x="3156" y="3906"/>
                  </a:cubicBezTo>
                  <a:cubicBezTo>
                    <a:pt x="3562" y="3906"/>
                    <a:pt x="3906" y="3562"/>
                    <a:pt x="3906" y="3156"/>
                  </a:cubicBezTo>
                  <a:cubicBezTo>
                    <a:pt x="3906" y="1187"/>
                    <a:pt x="3906" y="1187"/>
                    <a:pt x="3906" y="1187"/>
                  </a:cubicBezTo>
                  <a:cubicBezTo>
                    <a:pt x="3906" y="531"/>
                    <a:pt x="3375" y="31"/>
                    <a:pt x="2750" y="0"/>
                  </a:cubicBezTo>
                </a:path>
              </a:pathLst>
            </a:custGeom>
            <a:solidFill>
              <a:srgbClr val="93959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3" name="Freeform 3">
              <a:extLst>
                <a:ext uri="{FF2B5EF4-FFF2-40B4-BE49-F238E27FC236}">
                  <a16:creationId xmlns:a16="http://schemas.microsoft.com/office/drawing/2014/main" id="{C51B3430-24F5-4930-A2ED-039035954461}"/>
                </a:ext>
              </a:extLst>
            </p:cNvPr>
            <p:cNvSpPr>
              <a:spLocks noChangeArrowheads="1"/>
            </p:cNvSpPr>
            <p:nvPr/>
          </p:nvSpPr>
          <p:spPr bwMode="auto">
            <a:xfrm>
              <a:off x="2275" y="2269"/>
              <a:ext cx="517" cy="516"/>
            </a:xfrm>
            <a:custGeom>
              <a:avLst/>
              <a:gdLst>
                <a:gd name="T0" fmla="*/ 1063 w 2283"/>
                <a:gd name="T1" fmla="*/ 2281 h 2282"/>
                <a:gd name="T2" fmla="*/ 1063 w 2283"/>
                <a:gd name="T3" fmla="*/ 2281 h 2282"/>
                <a:gd name="T4" fmla="*/ 1219 w 2283"/>
                <a:gd name="T5" fmla="*/ 2281 h 2282"/>
                <a:gd name="T6" fmla="*/ 2282 w 2283"/>
                <a:gd name="T7" fmla="*/ 1156 h 2282"/>
                <a:gd name="T8" fmla="*/ 1125 w 2283"/>
                <a:gd name="T9" fmla="*/ 0 h 2282"/>
                <a:gd name="T10" fmla="*/ 0 w 2283"/>
                <a:gd name="T11" fmla="*/ 1156 h 2282"/>
                <a:gd name="T12" fmla="*/ 1063 w 2283"/>
                <a:gd name="T13" fmla="*/ 2281 h 2282"/>
              </a:gdLst>
              <a:ahLst/>
              <a:cxnLst>
                <a:cxn ang="0">
                  <a:pos x="T0" y="T1"/>
                </a:cxn>
                <a:cxn ang="0">
                  <a:pos x="T2" y="T3"/>
                </a:cxn>
                <a:cxn ang="0">
                  <a:pos x="T4" y="T5"/>
                </a:cxn>
                <a:cxn ang="0">
                  <a:pos x="T6" y="T7"/>
                </a:cxn>
                <a:cxn ang="0">
                  <a:pos x="T8" y="T9"/>
                </a:cxn>
                <a:cxn ang="0">
                  <a:pos x="T10" y="T11"/>
                </a:cxn>
                <a:cxn ang="0">
                  <a:pos x="T12" y="T13"/>
                </a:cxn>
              </a:cxnLst>
              <a:rect l="0" t="0" r="r" b="b"/>
              <a:pathLst>
                <a:path w="2283" h="2282">
                  <a:moveTo>
                    <a:pt x="1063" y="2281"/>
                  </a:moveTo>
                  <a:lnTo>
                    <a:pt x="1063" y="2281"/>
                  </a:lnTo>
                  <a:cubicBezTo>
                    <a:pt x="1219" y="2281"/>
                    <a:pt x="1219" y="2281"/>
                    <a:pt x="1219" y="2281"/>
                  </a:cubicBezTo>
                  <a:cubicBezTo>
                    <a:pt x="1813" y="2250"/>
                    <a:pt x="2282" y="1750"/>
                    <a:pt x="2282" y="1156"/>
                  </a:cubicBezTo>
                  <a:cubicBezTo>
                    <a:pt x="2282" y="500"/>
                    <a:pt x="1750" y="0"/>
                    <a:pt x="1125" y="0"/>
                  </a:cubicBezTo>
                  <a:cubicBezTo>
                    <a:pt x="500" y="0"/>
                    <a:pt x="0" y="500"/>
                    <a:pt x="0" y="1156"/>
                  </a:cubicBezTo>
                  <a:cubicBezTo>
                    <a:pt x="0" y="1750"/>
                    <a:pt x="469" y="2250"/>
                    <a:pt x="1063" y="2281"/>
                  </a:cubicBezTo>
                </a:path>
              </a:pathLst>
            </a:custGeom>
            <a:solidFill>
              <a:srgbClr val="93959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4" name="Freeform 4">
              <a:extLst>
                <a:ext uri="{FF2B5EF4-FFF2-40B4-BE49-F238E27FC236}">
                  <a16:creationId xmlns:a16="http://schemas.microsoft.com/office/drawing/2014/main" id="{C81FBD14-CFDD-4875-9CFD-0CFDCF1CA342}"/>
                </a:ext>
              </a:extLst>
            </p:cNvPr>
            <p:cNvSpPr>
              <a:spLocks noChangeArrowheads="1"/>
            </p:cNvSpPr>
            <p:nvPr/>
          </p:nvSpPr>
          <p:spPr bwMode="auto">
            <a:xfrm>
              <a:off x="3331" y="2786"/>
              <a:ext cx="885" cy="885"/>
            </a:xfrm>
            <a:custGeom>
              <a:avLst/>
              <a:gdLst>
                <a:gd name="T0" fmla="*/ 2781 w 3907"/>
                <a:gd name="T1" fmla="*/ 0 h 3907"/>
                <a:gd name="T2" fmla="*/ 2781 w 3907"/>
                <a:gd name="T3" fmla="*/ 0 h 3907"/>
                <a:gd name="T4" fmla="*/ 1968 w 3907"/>
                <a:gd name="T5" fmla="*/ 250 h 3907"/>
                <a:gd name="T6" fmla="*/ 1156 w 3907"/>
                <a:gd name="T7" fmla="*/ 0 h 3907"/>
                <a:gd name="T8" fmla="*/ 0 w 3907"/>
                <a:gd name="T9" fmla="*/ 1187 h 3907"/>
                <a:gd name="T10" fmla="*/ 0 w 3907"/>
                <a:gd name="T11" fmla="*/ 3156 h 3907"/>
                <a:gd name="T12" fmla="*/ 750 w 3907"/>
                <a:gd name="T13" fmla="*/ 3906 h 3907"/>
                <a:gd name="T14" fmla="*/ 3187 w 3907"/>
                <a:gd name="T15" fmla="*/ 3906 h 3907"/>
                <a:gd name="T16" fmla="*/ 3906 w 3907"/>
                <a:gd name="T17" fmla="*/ 3156 h 3907"/>
                <a:gd name="T18" fmla="*/ 3906 w 3907"/>
                <a:gd name="T19" fmla="*/ 1187 h 3907"/>
                <a:gd name="T20" fmla="*/ 2781 w 3907"/>
                <a:gd name="T21" fmla="*/ 0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7" h="3907">
                  <a:moveTo>
                    <a:pt x="2781" y="0"/>
                  </a:moveTo>
                  <a:lnTo>
                    <a:pt x="2781" y="0"/>
                  </a:lnTo>
                  <a:cubicBezTo>
                    <a:pt x="2531" y="156"/>
                    <a:pt x="2281" y="250"/>
                    <a:pt x="1968" y="250"/>
                  </a:cubicBezTo>
                  <a:cubicBezTo>
                    <a:pt x="1656" y="250"/>
                    <a:pt x="1375" y="156"/>
                    <a:pt x="1156" y="0"/>
                  </a:cubicBezTo>
                  <a:cubicBezTo>
                    <a:pt x="531" y="31"/>
                    <a:pt x="0" y="531"/>
                    <a:pt x="0" y="1187"/>
                  </a:cubicBezTo>
                  <a:cubicBezTo>
                    <a:pt x="0" y="3156"/>
                    <a:pt x="0" y="3156"/>
                    <a:pt x="0" y="3156"/>
                  </a:cubicBezTo>
                  <a:cubicBezTo>
                    <a:pt x="0" y="3562"/>
                    <a:pt x="343" y="3906"/>
                    <a:pt x="750" y="3906"/>
                  </a:cubicBezTo>
                  <a:cubicBezTo>
                    <a:pt x="3187" y="3906"/>
                    <a:pt x="3187" y="3906"/>
                    <a:pt x="3187" y="3906"/>
                  </a:cubicBezTo>
                  <a:cubicBezTo>
                    <a:pt x="3593" y="3906"/>
                    <a:pt x="3906" y="3562"/>
                    <a:pt x="3906" y="3156"/>
                  </a:cubicBezTo>
                  <a:cubicBezTo>
                    <a:pt x="3906" y="1187"/>
                    <a:pt x="3906" y="1187"/>
                    <a:pt x="3906" y="1187"/>
                  </a:cubicBezTo>
                  <a:cubicBezTo>
                    <a:pt x="3906" y="531"/>
                    <a:pt x="3406" y="31"/>
                    <a:pt x="2781" y="0"/>
                  </a:cubicBezTo>
                </a:path>
              </a:pathLst>
            </a:custGeom>
            <a:solidFill>
              <a:srgbClr val="93959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 name="Freeform 5">
              <a:extLst>
                <a:ext uri="{FF2B5EF4-FFF2-40B4-BE49-F238E27FC236}">
                  <a16:creationId xmlns:a16="http://schemas.microsoft.com/office/drawing/2014/main" id="{CC93EEE5-B965-4CD5-BCD8-FFF3C6C23684}"/>
                </a:ext>
              </a:extLst>
            </p:cNvPr>
            <p:cNvSpPr>
              <a:spLocks noChangeArrowheads="1"/>
            </p:cNvSpPr>
            <p:nvPr/>
          </p:nvSpPr>
          <p:spPr bwMode="auto">
            <a:xfrm>
              <a:off x="3515" y="2269"/>
              <a:ext cx="516" cy="516"/>
            </a:xfrm>
            <a:custGeom>
              <a:avLst/>
              <a:gdLst>
                <a:gd name="T0" fmla="*/ 1094 w 2282"/>
                <a:gd name="T1" fmla="*/ 2281 h 2282"/>
                <a:gd name="T2" fmla="*/ 1094 w 2282"/>
                <a:gd name="T3" fmla="*/ 2281 h 2282"/>
                <a:gd name="T4" fmla="*/ 1219 w 2282"/>
                <a:gd name="T5" fmla="*/ 2281 h 2282"/>
                <a:gd name="T6" fmla="*/ 2281 w 2282"/>
                <a:gd name="T7" fmla="*/ 1156 h 2282"/>
                <a:gd name="T8" fmla="*/ 1156 w 2282"/>
                <a:gd name="T9" fmla="*/ 0 h 2282"/>
                <a:gd name="T10" fmla="*/ 0 w 2282"/>
                <a:gd name="T11" fmla="*/ 1156 h 2282"/>
                <a:gd name="T12" fmla="*/ 1094 w 2282"/>
                <a:gd name="T13" fmla="*/ 2281 h 2282"/>
              </a:gdLst>
              <a:ahLst/>
              <a:cxnLst>
                <a:cxn ang="0">
                  <a:pos x="T0" y="T1"/>
                </a:cxn>
                <a:cxn ang="0">
                  <a:pos x="T2" y="T3"/>
                </a:cxn>
                <a:cxn ang="0">
                  <a:pos x="T4" y="T5"/>
                </a:cxn>
                <a:cxn ang="0">
                  <a:pos x="T6" y="T7"/>
                </a:cxn>
                <a:cxn ang="0">
                  <a:pos x="T8" y="T9"/>
                </a:cxn>
                <a:cxn ang="0">
                  <a:pos x="T10" y="T11"/>
                </a:cxn>
                <a:cxn ang="0">
                  <a:pos x="T12" y="T13"/>
                </a:cxn>
              </a:cxnLst>
              <a:rect l="0" t="0" r="r" b="b"/>
              <a:pathLst>
                <a:path w="2282" h="2282">
                  <a:moveTo>
                    <a:pt x="1094" y="2281"/>
                  </a:moveTo>
                  <a:lnTo>
                    <a:pt x="1094" y="2281"/>
                  </a:lnTo>
                  <a:cubicBezTo>
                    <a:pt x="1219" y="2281"/>
                    <a:pt x="1219" y="2281"/>
                    <a:pt x="1219" y="2281"/>
                  </a:cubicBezTo>
                  <a:cubicBezTo>
                    <a:pt x="1813" y="2250"/>
                    <a:pt x="2281" y="1750"/>
                    <a:pt x="2281" y="1156"/>
                  </a:cubicBezTo>
                  <a:cubicBezTo>
                    <a:pt x="2281" y="500"/>
                    <a:pt x="1781" y="0"/>
                    <a:pt x="1156" y="0"/>
                  </a:cubicBezTo>
                  <a:cubicBezTo>
                    <a:pt x="531" y="0"/>
                    <a:pt x="0" y="500"/>
                    <a:pt x="0" y="1156"/>
                  </a:cubicBezTo>
                  <a:cubicBezTo>
                    <a:pt x="0" y="1750"/>
                    <a:pt x="500" y="2250"/>
                    <a:pt x="1094" y="2281"/>
                  </a:cubicBezTo>
                </a:path>
              </a:pathLst>
            </a:custGeom>
            <a:solidFill>
              <a:srgbClr val="93959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 name="Freeform 6">
              <a:extLst>
                <a:ext uri="{FF2B5EF4-FFF2-40B4-BE49-F238E27FC236}">
                  <a16:creationId xmlns:a16="http://schemas.microsoft.com/office/drawing/2014/main" id="{7EDFFB5A-E27B-483D-BE7E-A4E9D1FA65B2}"/>
                </a:ext>
              </a:extLst>
            </p:cNvPr>
            <p:cNvSpPr>
              <a:spLocks noChangeArrowheads="1"/>
            </p:cNvSpPr>
            <p:nvPr/>
          </p:nvSpPr>
          <p:spPr bwMode="auto">
            <a:xfrm>
              <a:off x="2516" y="1624"/>
              <a:ext cx="595" cy="602"/>
            </a:xfrm>
            <a:custGeom>
              <a:avLst/>
              <a:gdLst>
                <a:gd name="T0" fmla="*/ 0 w 2626"/>
                <a:gd name="T1" fmla="*/ 0 h 2657"/>
                <a:gd name="T2" fmla="*/ 0 w 2626"/>
                <a:gd name="T3" fmla="*/ 0 h 2657"/>
                <a:gd name="T4" fmla="*/ 0 w 2626"/>
                <a:gd name="T5" fmla="*/ 2656 h 2657"/>
                <a:gd name="T6" fmla="*/ 312 w 2626"/>
                <a:gd name="T7" fmla="*/ 2656 h 2657"/>
                <a:gd name="T8" fmla="*/ 312 w 2626"/>
                <a:gd name="T9" fmla="*/ 312 h 2657"/>
                <a:gd name="T10" fmla="*/ 2281 w 2626"/>
                <a:gd name="T11" fmla="*/ 312 h 2657"/>
                <a:gd name="T12" fmla="*/ 2281 w 2626"/>
                <a:gd name="T13" fmla="*/ 1906 h 2657"/>
                <a:gd name="T14" fmla="*/ 2406 w 2626"/>
                <a:gd name="T15" fmla="*/ 1875 h 2657"/>
                <a:gd name="T16" fmla="*/ 2562 w 2626"/>
                <a:gd name="T17" fmla="*/ 1844 h 2657"/>
                <a:gd name="T18" fmla="*/ 2625 w 2626"/>
                <a:gd name="T19" fmla="*/ 1812 h 2657"/>
                <a:gd name="T20" fmla="*/ 2625 w 2626"/>
                <a:gd name="T21" fmla="*/ 0 h 2657"/>
                <a:gd name="T22" fmla="*/ 0 w 2626"/>
                <a:gd name="T23" fmla="*/ 0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6" h="2657">
                  <a:moveTo>
                    <a:pt x="0" y="0"/>
                  </a:moveTo>
                  <a:lnTo>
                    <a:pt x="0" y="0"/>
                  </a:lnTo>
                  <a:cubicBezTo>
                    <a:pt x="0" y="2656"/>
                    <a:pt x="0" y="2656"/>
                    <a:pt x="0" y="2656"/>
                  </a:cubicBezTo>
                  <a:cubicBezTo>
                    <a:pt x="312" y="2656"/>
                    <a:pt x="312" y="2656"/>
                    <a:pt x="312" y="2656"/>
                  </a:cubicBezTo>
                  <a:cubicBezTo>
                    <a:pt x="312" y="312"/>
                    <a:pt x="312" y="312"/>
                    <a:pt x="312" y="312"/>
                  </a:cubicBezTo>
                  <a:cubicBezTo>
                    <a:pt x="2281" y="312"/>
                    <a:pt x="2281" y="312"/>
                    <a:pt x="2281" y="312"/>
                  </a:cubicBezTo>
                  <a:cubicBezTo>
                    <a:pt x="2281" y="1906"/>
                    <a:pt x="2281" y="1906"/>
                    <a:pt x="2281" y="1906"/>
                  </a:cubicBezTo>
                  <a:cubicBezTo>
                    <a:pt x="2406" y="1875"/>
                    <a:pt x="2406" y="1875"/>
                    <a:pt x="2406" y="1875"/>
                  </a:cubicBezTo>
                  <a:cubicBezTo>
                    <a:pt x="2468" y="1844"/>
                    <a:pt x="2500" y="1844"/>
                    <a:pt x="2562" y="1844"/>
                  </a:cubicBezTo>
                  <a:cubicBezTo>
                    <a:pt x="2625" y="1812"/>
                    <a:pt x="2625" y="1812"/>
                    <a:pt x="2625" y="1812"/>
                  </a:cubicBezTo>
                  <a:cubicBezTo>
                    <a:pt x="2625" y="0"/>
                    <a:pt x="2625" y="0"/>
                    <a:pt x="2625" y="0"/>
                  </a:cubicBezTo>
                  <a:lnTo>
                    <a:pt x="0" y="0"/>
                  </a:lnTo>
                </a:path>
              </a:pathLst>
            </a:custGeom>
            <a:solidFill>
              <a:srgbClr val="01010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7">
              <a:extLst>
                <a:ext uri="{FF2B5EF4-FFF2-40B4-BE49-F238E27FC236}">
                  <a16:creationId xmlns:a16="http://schemas.microsoft.com/office/drawing/2014/main" id="{EC5D5341-C6CA-43A0-99BF-0B558E53DDD5}"/>
                </a:ext>
              </a:extLst>
            </p:cNvPr>
            <p:cNvSpPr>
              <a:spLocks noChangeArrowheads="1"/>
            </p:cNvSpPr>
            <p:nvPr/>
          </p:nvSpPr>
          <p:spPr bwMode="auto">
            <a:xfrm>
              <a:off x="1524" y="1100"/>
              <a:ext cx="3429" cy="807"/>
            </a:xfrm>
            <a:custGeom>
              <a:avLst/>
              <a:gdLst>
                <a:gd name="T0" fmla="*/ 8061 w 15125"/>
                <a:gd name="T1" fmla="*/ 1782 h 3564"/>
                <a:gd name="T2" fmla="*/ 8061 w 15125"/>
                <a:gd name="T3" fmla="*/ 1813 h 3564"/>
                <a:gd name="T4" fmla="*/ 5094 w 15125"/>
                <a:gd name="T5" fmla="*/ 0 h 3564"/>
                <a:gd name="T6" fmla="*/ 0 w 15125"/>
                <a:gd name="T7" fmla="*/ 3219 h 3564"/>
                <a:gd name="T8" fmla="*/ 281 w 15125"/>
                <a:gd name="T9" fmla="*/ 3563 h 3564"/>
                <a:gd name="T10" fmla="*/ 5125 w 15125"/>
                <a:gd name="T11" fmla="*/ 500 h 3564"/>
                <a:gd name="T12" fmla="*/ 10124 w 15125"/>
                <a:gd name="T13" fmla="*/ 3563 h 3564"/>
                <a:gd name="T14" fmla="*/ 10405 w 15125"/>
                <a:gd name="T15" fmla="*/ 3219 h 3564"/>
                <a:gd name="T16" fmla="*/ 8686 w 15125"/>
                <a:gd name="T17" fmla="*/ 2188 h 3564"/>
                <a:gd name="T18" fmla="*/ 15124 w 15125"/>
                <a:gd name="T19" fmla="*/ 2188 h 3564"/>
                <a:gd name="T20" fmla="*/ 15124 w 15125"/>
                <a:gd name="T21" fmla="*/ 2000 h 3564"/>
                <a:gd name="T22" fmla="*/ 15124 w 15125"/>
                <a:gd name="T23" fmla="*/ 1969 h 3564"/>
                <a:gd name="T24" fmla="*/ 15124 w 15125"/>
                <a:gd name="T25" fmla="*/ 1782 h 3564"/>
                <a:gd name="T26" fmla="*/ 8061 w 15125"/>
                <a:gd name="T27" fmla="*/ 1782 h 3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25" h="3564">
                  <a:moveTo>
                    <a:pt x="8061" y="1782"/>
                  </a:moveTo>
                  <a:lnTo>
                    <a:pt x="8061" y="1813"/>
                  </a:lnTo>
                  <a:lnTo>
                    <a:pt x="5094" y="0"/>
                  </a:lnTo>
                  <a:lnTo>
                    <a:pt x="0" y="3219"/>
                  </a:lnTo>
                  <a:lnTo>
                    <a:pt x="281" y="3563"/>
                  </a:lnTo>
                  <a:lnTo>
                    <a:pt x="5125" y="500"/>
                  </a:lnTo>
                  <a:lnTo>
                    <a:pt x="10124" y="3563"/>
                  </a:lnTo>
                  <a:lnTo>
                    <a:pt x="10405" y="3219"/>
                  </a:lnTo>
                  <a:lnTo>
                    <a:pt x="8686" y="2188"/>
                  </a:lnTo>
                  <a:lnTo>
                    <a:pt x="15124" y="2188"/>
                  </a:lnTo>
                  <a:lnTo>
                    <a:pt x="15124" y="2000"/>
                  </a:lnTo>
                  <a:lnTo>
                    <a:pt x="15124" y="1969"/>
                  </a:lnTo>
                  <a:lnTo>
                    <a:pt x="15124" y="1782"/>
                  </a:lnTo>
                  <a:lnTo>
                    <a:pt x="8061" y="1782"/>
                  </a:lnTo>
                </a:path>
              </a:pathLst>
            </a:custGeom>
            <a:solidFill>
              <a:srgbClr val="01010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 name="Freeform 8">
              <a:extLst>
                <a:ext uri="{FF2B5EF4-FFF2-40B4-BE49-F238E27FC236}">
                  <a16:creationId xmlns:a16="http://schemas.microsoft.com/office/drawing/2014/main" id="{4CB0A155-6D7E-4993-9655-690AE9D7B08F}"/>
                </a:ext>
              </a:extLst>
            </p:cNvPr>
            <p:cNvSpPr>
              <a:spLocks noChangeArrowheads="1"/>
            </p:cNvSpPr>
            <p:nvPr/>
          </p:nvSpPr>
          <p:spPr bwMode="auto">
            <a:xfrm>
              <a:off x="1403" y="2666"/>
              <a:ext cx="1006" cy="1005"/>
            </a:xfrm>
            <a:custGeom>
              <a:avLst/>
              <a:gdLst>
                <a:gd name="T0" fmla="*/ 3157 w 4439"/>
                <a:gd name="T1" fmla="*/ 0 h 4438"/>
                <a:gd name="T2" fmla="*/ 3157 w 4439"/>
                <a:gd name="T3" fmla="*/ 0 h 4438"/>
                <a:gd name="T4" fmla="*/ 2219 w 4439"/>
                <a:gd name="T5" fmla="*/ 281 h 4438"/>
                <a:gd name="T6" fmla="*/ 1313 w 4439"/>
                <a:gd name="T7" fmla="*/ 0 h 4438"/>
                <a:gd name="T8" fmla="*/ 0 w 4439"/>
                <a:gd name="T9" fmla="*/ 1343 h 4438"/>
                <a:gd name="T10" fmla="*/ 0 w 4439"/>
                <a:gd name="T11" fmla="*/ 3593 h 4438"/>
                <a:gd name="T12" fmla="*/ 844 w 4439"/>
                <a:gd name="T13" fmla="*/ 4437 h 4438"/>
                <a:gd name="T14" fmla="*/ 3594 w 4439"/>
                <a:gd name="T15" fmla="*/ 4437 h 4438"/>
                <a:gd name="T16" fmla="*/ 4438 w 4439"/>
                <a:gd name="T17" fmla="*/ 3593 h 4438"/>
                <a:gd name="T18" fmla="*/ 4438 w 4439"/>
                <a:gd name="T19" fmla="*/ 1343 h 4438"/>
                <a:gd name="T20" fmla="*/ 3157 w 4439"/>
                <a:gd name="T21" fmla="*/ 0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9" h="4438">
                  <a:moveTo>
                    <a:pt x="3157" y="0"/>
                  </a:moveTo>
                  <a:lnTo>
                    <a:pt x="3157" y="0"/>
                  </a:lnTo>
                  <a:cubicBezTo>
                    <a:pt x="2907" y="187"/>
                    <a:pt x="2563" y="281"/>
                    <a:pt x="2219" y="281"/>
                  </a:cubicBezTo>
                  <a:cubicBezTo>
                    <a:pt x="1876" y="281"/>
                    <a:pt x="1563" y="187"/>
                    <a:pt x="1313" y="0"/>
                  </a:cubicBezTo>
                  <a:cubicBezTo>
                    <a:pt x="594" y="31"/>
                    <a:pt x="0" y="625"/>
                    <a:pt x="0" y="1343"/>
                  </a:cubicBezTo>
                  <a:cubicBezTo>
                    <a:pt x="0" y="3593"/>
                    <a:pt x="0" y="3593"/>
                    <a:pt x="0" y="3593"/>
                  </a:cubicBezTo>
                  <a:cubicBezTo>
                    <a:pt x="0" y="4062"/>
                    <a:pt x="376" y="4437"/>
                    <a:pt x="844" y="4437"/>
                  </a:cubicBezTo>
                  <a:cubicBezTo>
                    <a:pt x="3594" y="4437"/>
                    <a:pt x="3594" y="4437"/>
                    <a:pt x="3594" y="4437"/>
                  </a:cubicBezTo>
                  <a:cubicBezTo>
                    <a:pt x="4063" y="4437"/>
                    <a:pt x="4438" y="4062"/>
                    <a:pt x="4438" y="3593"/>
                  </a:cubicBezTo>
                  <a:cubicBezTo>
                    <a:pt x="4438" y="1343"/>
                    <a:pt x="4438" y="1343"/>
                    <a:pt x="4438" y="1343"/>
                  </a:cubicBezTo>
                  <a:cubicBezTo>
                    <a:pt x="4438" y="625"/>
                    <a:pt x="3876" y="31"/>
                    <a:pt x="3157" y="0"/>
                  </a:cubicBezTo>
                </a:path>
              </a:pathLst>
            </a:custGeom>
            <a:solidFill>
              <a:srgbClr val="01010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 name="Freeform 9">
              <a:extLst>
                <a:ext uri="{FF2B5EF4-FFF2-40B4-BE49-F238E27FC236}">
                  <a16:creationId xmlns:a16="http://schemas.microsoft.com/office/drawing/2014/main" id="{EC2A656F-79F5-450B-AC32-D61268A618E4}"/>
                </a:ext>
              </a:extLst>
            </p:cNvPr>
            <p:cNvSpPr>
              <a:spLocks noChangeArrowheads="1"/>
            </p:cNvSpPr>
            <p:nvPr/>
          </p:nvSpPr>
          <p:spPr bwMode="auto">
            <a:xfrm>
              <a:off x="1616" y="2078"/>
              <a:ext cx="587" cy="587"/>
            </a:xfrm>
            <a:custGeom>
              <a:avLst/>
              <a:gdLst>
                <a:gd name="T0" fmla="*/ 1219 w 2595"/>
                <a:gd name="T1" fmla="*/ 2594 h 2595"/>
                <a:gd name="T2" fmla="*/ 1219 w 2595"/>
                <a:gd name="T3" fmla="*/ 2594 h 2595"/>
                <a:gd name="T4" fmla="*/ 1375 w 2595"/>
                <a:gd name="T5" fmla="*/ 2594 h 2595"/>
                <a:gd name="T6" fmla="*/ 2594 w 2595"/>
                <a:gd name="T7" fmla="*/ 1312 h 2595"/>
                <a:gd name="T8" fmla="*/ 1281 w 2595"/>
                <a:gd name="T9" fmla="*/ 0 h 2595"/>
                <a:gd name="T10" fmla="*/ 0 w 2595"/>
                <a:gd name="T11" fmla="*/ 1312 h 2595"/>
                <a:gd name="T12" fmla="*/ 1219 w 2595"/>
                <a:gd name="T13" fmla="*/ 2594 h 2595"/>
              </a:gdLst>
              <a:ahLst/>
              <a:cxnLst>
                <a:cxn ang="0">
                  <a:pos x="T0" y="T1"/>
                </a:cxn>
                <a:cxn ang="0">
                  <a:pos x="T2" y="T3"/>
                </a:cxn>
                <a:cxn ang="0">
                  <a:pos x="T4" y="T5"/>
                </a:cxn>
                <a:cxn ang="0">
                  <a:pos x="T6" y="T7"/>
                </a:cxn>
                <a:cxn ang="0">
                  <a:pos x="T8" y="T9"/>
                </a:cxn>
                <a:cxn ang="0">
                  <a:pos x="T10" y="T11"/>
                </a:cxn>
                <a:cxn ang="0">
                  <a:pos x="T12" y="T13"/>
                </a:cxn>
              </a:cxnLst>
              <a:rect l="0" t="0" r="r" b="b"/>
              <a:pathLst>
                <a:path w="2595" h="2595">
                  <a:moveTo>
                    <a:pt x="1219" y="2594"/>
                  </a:moveTo>
                  <a:lnTo>
                    <a:pt x="1219" y="2594"/>
                  </a:lnTo>
                  <a:cubicBezTo>
                    <a:pt x="1375" y="2594"/>
                    <a:pt x="1375" y="2594"/>
                    <a:pt x="1375" y="2594"/>
                  </a:cubicBezTo>
                  <a:cubicBezTo>
                    <a:pt x="2063" y="2531"/>
                    <a:pt x="2594" y="1969"/>
                    <a:pt x="2594" y="1312"/>
                  </a:cubicBezTo>
                  <a:cubicBezTo>
                    <a:pt x="2594" y="594"/>
                    <a:pt x="2000" y="0"/>
                    <a:pt x="1281" y="0"/>
                  </a:cubicBezTo>
                  <a:cubicBezTo>
                    <a:pt x="563" y="0"/>
                    <a:pt x="0" y="594"/>
                    <a:pt x="0" y="1312"/>
                  </a:cubicBezTo>
                  <a:cubicBezTo>
                    <a:pt x="0" y="1969"/>
                    <a:pt x="531" y="2531"/>
                    <a:pt x="1219" y="2594"/>
                  </a:cubicBezTo>
                </a:path>
              </a:pathLst>
            </a:custGeom>
            <a:solidFill>
              <a:srgbClr val="01010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 name="Freeform 10">
              <a:extLst>
                <a:ext uri="{FF2B5EF4-FFF2-40B4-BE49-F238E27FC236}">
                  <a16:creationId xmlns:a16="http://schemas.microsoft.com/office/drawing/2014/main" id="{F13EA99F-465E-40B8-8D71-DC32F25A8037}"/>
                </a:ext>
              </a:extLst>
            </p:cNvPr>
            <p:cNvSpPr>
              <a:spLocks noChangeArrowheads="1"/>
            </p:cNvSpPr>
            <p:nvPr/>
          </p:nvSpPr>
          <p:spPr bwMode="auto">
            <a:xfrm>
              <a:off x="2651" y="2666"/>
              <a:ext cx="1005" cy="1005"/>
            </a:xfrm>
            <a:custGeom>
              <a:avLst/>
              <a:gdLst>
                <a:gd name="T0" fmla="*/ 3125 w 4438"/>
                <a:gd name="T1" fmla="*/ 0 h 4438"/>
                <a:gd name="T2" fmla="*/ 3125 w 4438"/>
                <a:gd name="T3" fmla="*/ 0 h 4438"/>
                <a:gd name="T4" fmla="*/ 2218 w 4438"/>
                <a:gd name="T5" fmla="*/ 281 h 4438"/>
                <a:gd name="T6" fmla="*/ 1281 w 4438"/>
                <a:gd name="T7" fmla="*/ 0 h 4438"/>
                <a:gd name="T8" fmla="*/ 0 w 4438"/>
                <a:gd name="T9" fmla="*/ 1343 h 4438"/>
                <a:gd name="T10" fmla="*/ 0 w 4438"/>
                <a:gd name="T11" fmla="*/ 3593 h 4438"/>
                <a:gd name="T12" fmla="*/ 843 w 4438"/>
                <a:gd name="T13" fmla="*/ 4437 h 4438"/>
                <a:gd name="T14" fmla="*/ 3593 w 4438"/>
                <a:gd name="T15" fmla="*/ 4437 h 4438"/>
                <a:gd name="T16" fmla="*/ 4437 w 4438"/>
                <a:gd name="T17" fmla="*/ 3593 h 4438"/>
                <a:gd name="T18" fmla="*/ 4437 w 4438"/>
                <a:gd name="T19" fmla="*/ 1343 h 4438"/>
                <a:gd name="T20" fmla="*/ 3125 w 4438"/>
                <a:gd name="T21" fmla="*/ 0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8" h="4438">
                  <a:moveTo>
                    <a:pt x="3125" y="0"/>
                  </a:moveTo>
                  <a:lnTo>
                    <a:pt x="3125" y="0"/>
                  </a:lnTo>
                  <a:cubicBezTo>
                    <a:pt x="2875" y="187"/>
                    <a:pt x="2562" y="281"/>
                    <a:pt x="2218" y="281"/>
                  </a:cubicBezTo>
                  <a:cubicBezTo>
                    <a:pt x="1874" y="281"/>
                    <a:pt x="1562" y="187"/>
                    <a:pt x="1281" y="0"/>
                  </a:cubicBezTo>
                  <a:cubicBezTo>
                    <a:pt x="562" y="31"/>
                    <a:pt x="0" y="625"/>
                    <a:pt x="0" y="1343"/>
                  </a:cubicBezTo>
                  <a:cubicBezTo>
                    <a:pt x="0" y="3593"/>
                    <a:pt x="0" y="3593"/>
                    <a:pt x="0" y="3593"/>
                  </a:cubicBezTo>
                  <a:cubicBezTo>
                    <a:pt x="0" y="4062"/>
                    <a:pt x="375" y="4437"/>
                    <a:pt x="843" y="4437"/>
                  </a:cubicBezTo>
                  <a:cubicBezTo>
                    <a:pt x="3593" y="4437"/>
                    <a:pt x="3593" y="4437"/>
                    <a:pt x="3593" y="4437"/>
                  </a:cubicBezTo>
                  <a:cubicBezTo>
                    <a:pt x="4062" y="4437"/>
                    <a:pt x="4437" y="4062"/>
                    <a:pt x="4437" y="3593"/>
                  </a:cubicBezTo>
                  <a:cubicBezTo>
                    <a:pt x="4437" y="1343"/>
                    <a:pt x="4437" y="1343"/>
                    <a:pt x="4437" y="1343"/>
                  </a:cubicBezTo>
                  <a:cubicBezTo>
                    <a:pt x="4437" y="625"/>
                    <a:pt x="3843" y="31"/>
                    <a:pt x="3125" y="0"/>
                  </a:cubicBezTo>
                </a:path>
              </a:pathLst>
            </a:custGeom>
            <a:solidFill>
              <a:srgbClr val="01010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 name="Freeform 11">
              <a:extLst>
                <a:ext uri="{FF2B5EF4-FFF2-40B4-BE49-F238E27FC236}">
                  <a16:creationId xmlns:a16="http://schemas.microsoft.com/office/drawing/2014/main" id="{EB0EB4DF-4A03-4CB5-A35A-ED0E54BB9E57}"/>
                </a:ext>
              </a:extLst>
            </p:cNvPr>
            <p:cNvSpPr>
              <a:spLocks noChangeArrowheads="1"/>
            </p:cNvSpPr>
            <p:nvPr/>
          </p:nvSpPr>
          <p:spPr bwMode="auto">
            <a:xfrm>
              <a:off x="2863" y="2078"/>
              <a:ext cx="580" cy="587"/>
            </a:xfrm>
            <a:custGeom>
              <a:avLst/>
              <a:gdLst>
                <a:gd name="T0" fmla="*/ 1188 w 2564"/>
                <a:gd name="T1" fmla="*/ 2594 h 2595"/>
                <a:gd name="T2" fmla="*/ 1188 w 2564"/>
                <a:gd name="T3" fmla="*/ 2594 h 2595"/>
                <a:gd name="T4" fmla="*/ 1375 w 2564"/>
                <a:gd name="T5" fmla="*/ 2594 h 2595"/>
                <a:gd name="T6" fmla="*/ 2563 w 2564"/>
                <a:gd name="T7" fmla="*/ 1312 h 2595"/>
                <a:gd name="T8" fmla="*/ 1281 w 2564"/>
                <a:gd name="T9" fmla="*/ 0 h 2595"/>
                <a:gd name="T10" fmla="*/ 0 w 2564"/>
                <a:gd name="T11" fmla="*/ 1312 h 2595"/>
                <a:gd name="T12" fmla="*/ 1188 w 2564"/>
                <a:gd name="T13" fmla="*/ 2594 h 2595"/>
              </a:gdLst>
              <a:ahLst/>
              <a:cxnLst>
                <a:cxn ang="0">
                  <a:pos x="T0" y="T1"/>
                </a:cxn>
                <a:cxn ang="0">
                  <a:pos x="T2" y="T3"/>
                </a:cxn>
                <a:cxn ang="0">
                  <a:pos x="T4" y="T5"/>
                </a:cxn>
                <a:cxn ang="0">
                  <a:pos x="T6" y="T7"/>
                </a:cxn>
                <a:cxn ang="0">
                  <a:pos x="T8" y="T9"/>
                </a:cxn>
                <a:cxn ang="0">
                  <a:pos x="T10" y="T11"/>
                </a:cxn>
                <a:cxn ang="0">
                  <a:pos x="T12" y="T13"/>
                </a:cxn>
              </a:cxnLst>
              <a:rect l="0" t="0" r="r" b="b"/>
              <a:pathLst>
                <a:path w="2564" h="2595">
                  <a:moveTo>
                    <a:pt x="1188" y="2594"/>
                  </a:moveTo>
                  <a:lnTo>
                    <a:pt x="1188" y="2594"/>
                  </a:lnTo>
                  <a:cubicBezTo>
                    <a:pt x="1375" y="2594"/>
                    <a:pt x="1375" y="2594"/>
                    <a:pt x="1375" y="2594"/>
                  </a:cubicBezTo>
                  <a:cubicBezTo>
                    <a:pt x="2031" y="2531"/>
                    <a:pt x="2563" y="1969"/>
                    <a:pt x="2563" y="1312"/>
                  </a:cubicBezTo>
                  <a:cubicBezTo>
                    <a:pt x="2563" y="594"/>
                    <a:pt x="2000" y="0"/>
                    <a:pt x="1281" y="0"/>
                  </a:cubicBezTo>
                  <a:cubicBezTo>
                    <a:pt x="563" y="0"/>
                    <a:pt x="0" y="594"/>
                    <a:pt x="0" y="1312"/>
                  </a:cubicBezTo>
                  <a:cubicBezTo>
                    <a:pt x="0" y="1969"/>
                    <a:pt x="531" y="2531"/>
                    <a:pt x="1188" y="2594"/>
                  </a:cubicBezTo>
                </a:path>
              </a:pathLst>
            </a:custGeom>
            <a:solidFill>
              <a:srgbClr val="01010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 name="Freeform 12">
              <a:extLst>
                <a:ext uri="{FF2B5EF4-FFF2-40B4-BE49-F238E27FC236}">
                  <a16:creationId xmlns:a16="http://schemas.microsoft.com/office/drawing/2014/main" id="{10BED95B-333F-4C29-953B-BEAD083822C4}"/>
                </a:ext>
              </a:extLst>
            </p:cNvPr>
            <p:cNvSpPr>
              <a:spLocks noChangeArrowheads="1"/>
            </p:cNvSpPr>
            <p:nvPr/>
          </p:nvSpPr>
          <p:spPr bwMode="auto">
            <a:xfrm>
              <a:off x="3890" y="2666"/>
              <a:ext cx="1006" cy="1005"/>
            </a:xfrm>
            <a:custGeom>
              <a:avLst/>
              <a:gdLst>
                <a:gd name="T0" fmla="*/ 3157 w 4439"/>
                <a:gd name="T1" fmla="*/ 0 h 4438"/>
                <a:gd name="T2" fmla="*/ 3157 w 4439"/>
                <a:gd name="T3" fmla="*/ 0 h 4438"/>
                <a:gd name="T4" fmla="*/ 2219 w 4439"/>
                <a:gd name="T5" fmla="*/ 281 h 4438"/>
                <a:gd name="T6" fmla="*/ 1313 w 4439"/>
                <a:gd name="T7" fmla="*/ 0 h 4438"/>
                <a:gd name="T8" fmla="*/ 0 w 4439"/>
                <a:gd name="T9" fmla="*/ 1343 h 4438"/>
                <a:gd name="T10" fmla="*/ 0 w 4439"/>
                <a:gd name="T11" fmla="*/ 3593 h 4438"/>
                <a:gd name="T12" fmla="*/ 844 w 4439"/>
                <a:gd name="T13" fmla="*/ 4437 h 4438"/>
                <a:gd name="T14" fmla="*/ 3594 w 4439"/>
                <a:gd name="T15" fmla="*/ 4437 h 4438"/>
                <a:gd name="T16" fmla="*/ 4438 w 4439"/>
                <a:gd name="T17" fmla="*/ 3593 h 4438"/>
                <a:gd name="T18" fmla="*/ 4438 w 4439"/>
                <a:gd name="T19" fmla="*/ 1343 h 4438"/>
                <a:gd name="T20" fmla="*/ 3157 w 4439"/>
                <a:gd name="T21" fmla="*/ 0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9" h="4438">
                  <a:moveTo>
                    <a:pt x="3157" y="0"/>
                  </a:moveTo>
                  <a:lnTo>
                    <a:pt x="3157" y="0"/>
                  </a:lnTo>
                  <a:cubicBezTo>
                    <a:pt x="2907" y="187"/>
                    <a:pt x="2563" y="281"/>
                    <a:pt x="2219" y="281"/>
                  </a:cubicBezTo>
                  <a:cubicBezTo>
                    <a:pt x="1875" y="281"/>
                    <a:pt x="1563" y="187"/>
                    <a:pt x="1313" y="0"/>
                  </a:cubicBezTo>
                  <a:cubicBezTo>
                    <a:pt x="594" y="31"/>
                    <a:pt x="0" y="625"/>
                    <a:pt x="0" y="1343"/>
                  </a:cubicBezTo>
                  <a:cubicBezTo>
                    <a:pt x="0" y="3593"/>
                    <a:pt x="0" y="3593"/>
                    <a:pt x="0" y="3593"/>
                  </a:cubicBezTo>
                  <a:cubicBezTo>
                    <a:pt x="0" y="4062"/>
                    <a:pt x="407" y="4437"/>
                    <a:pt x="844" y="4437"/>
                  </a:cubicBezTo>
                  <a:cubicBezTo>
                    <a:pt x="3594" y="4437"/>
                    <a:pt x="3594" y="4437"/>
                    <a:pt x="3594" y="4437"/>
                  </a:cubicBezTo>
                  <a:cubicBezTo>
                    <a:pt x="4063" y="4437"/>
                    <a:pt x="4438" y="4062"/>
                    <a:pt x="4438" y="3593"/>
                  </a:cubicBezTo>
                  <a:cubicBezTo>
                    <a:pt x="4438" y="1343"/>
                    <a:pt x="4438" y="1343"/>
                    <a:pt x="4438" y="1343"/>
                  </a:cubicBezTo>
                  <a:cubicBezTo>
                    <a:pt x="4438" y="625"/>
                    <a:pt x="3875" y="31"/>
                    <a:pt x="3157" y="0"/>
                  </a:cubicBezTo>
                </a:path>
              </a:pathLst>
            </a:custGeom>
            <a:solidFill>
              <a:srgbClr val="01010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 name="Freeform 13">
              <a:extLst>
                <a:ext uri="{FF2B5EF4-FFF2-40B4-BE49-F238E27FC236}">
                  <a16:creationId xmlns:a16="http://schemas.microsoft.com/office/drawing/2014/main" id="{FA81B34F-0801-4552-82AF-2480F03009DE}"/>
                </a:ext>
              </a:extLst>
            </p:cNvPr>
            <p:cNvSpPr>
              <a:spLocks noChangeArrowheads="1"/>
            </p:cNvSpPr>
            <p:nvPr/>
          </p:nvSpPr>
          <p:spPr bwMode="auto">
            <a:xfrm>
              <a:off x="4103" y="2078"/>
              <a:ext cx="587" cy="587"/>
            </a:xfrm>
            <a:custGeom>
              <a:avLst/>
              <a:gdLst>
                <a:gd name="T0" fmla="*/ 1219 w 2595"/>
                <a:gd name="T1" fmla="*/ 2594 h 2595"/>
                <a:gd name="T2" fmla="*/ 1219 w 2595"/>
                <a:gd name="T3" fmla="*/ 2594 h 2595"/>
                <a:gd name="T4" fmla="*/ 1375 w 2595"/>
                <a:gd name="T5" fmla="*/ 2594 h 2595"/>
                <a:gd name="T6" fmla="*/ 2594 w 2595"/>
                <a:gd name="T7" fmla="*/ 1312 h 2595"/>
                <a:gd name="T8" fmla="*/ 1281 w 2595"/>
                <a:gd name="T9" fmla="*/ 0 h 2595"/>
                <a:gd name="T10" fmla="*/ 0 w 2595"/>
                <a:gd name="T11" fmla="*/ 1312 h 2595"/>
                <a:gd name="T12" fmla="*/ 1219 w 2595"/>
                <a:gd name="T13" fmla="*/ 2594 h 2595"/>
              </a:gdLst>
              <a:ahLst/>
              <a:cxnLst>
                <a:cxn ang="0">
                  <a:pos x="T0" y="T1"/>
                </a:cxn>
                <a:cxn ang="0">
                  <a:pos x="T2" y="T3"/>
                </a:cxn>
                <a:cxn ang="0">
                  <a:pos x="T4" y="T5"/>
                </a:cxn>
                <a:cxn ang="0">
                  <a:pos x="T6" y="T7"/>
                </a:cxn>
                <a:cxn ang="0">
                  <a:pos x="T8" y="T9"/>
                </a:cxn>
                <a:cxn ang="0">
                  <a:pos x="T10" y="T11"/>
                </a:cxn>
                <a:cxn ang="0">
                  <a:pos x="T12" y="T13"/>
                </a:cxn>
              </a:cxnLst>
              <a:rect l="0" t="0" r="r" b="b"/>
              <a:pathLst>
                <a:path w="2595" h="2595">
                  <a:moveTo>
                    <a:pt x="1219" y="2594"/>
                  </a:moveTo>
                  <a:lnTo>
                    <a:pt x="1219" y="2594"/>
                  </a:lnTo>
                  <a:cubicBezTo>
                    <a:pt x="1375" y="2594"/>
                    <a:pt x="1375" y="2594"/>
                    <a:pt x="1375" y="2594"/>
                  </a:cubicBezTo>
                  <a:cubicBezTo>
                    <a:pt x="2062" y="2531"/>
                    <a:pt x="2594" y="1969"/>
                    <a:pt x="2594" y="1312"/>
                  </a:cubicBezTo>
                  <a:cubicBezTo>
                    <a:pt x="2594" y="594"/>
                    <a:pt x="2000" y="0"/>
                    <a:pt x="1281" y="0"/>
                  </a:cubicBezTo>
                  <a:cubicBezTo>
                    <a:pt x="594" y="0"/>
                    <a:pt x="0" y="594"/>
                    <a:pt x="0" y="1312"/>
                  </a:cubicBezTo>
                  <a:cubicBezTo>
                    <a:pt x="0" y="1969"/>
                    <a:pt x="531" y="2531"/>
                    <a:pt x="1219" y="2594"/>
                  </a:cubicBezTo>
                </a:path>
              </a:pathLst>
            </a:custGeom>
            <a:solidFill>
              <a:srgbClr val="01010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64" name="TextBox 63">
            <a:extLst>
              <a:ext uri="{FF2B5EF4-FFF2-40B4-BE49-F238E27FC236}">
                <a16:creationId xmlns:a16="http://schemas.microsoft.com/office/drawing/2014/main" id="{14212558-A6AE-4E4A-9F9C-33F649E7BFEA}"/>
              </a:ext>
            </a:extLst>
          </p:cNvPr>
          <p:cNvSpPr txBox="1"/>
          <p:nvPr/>
        </p:nvSpPr>
        <p:spPr>
          <a:xfrm>
            <a:off x="1523975" y="3586982"/>
            <a:ext cx="2934398" cy="400110"/>
          </a:xfrm>
          <a:prstGeom prst="rect">
            <a:avLst/>
          </a:prstGeom>
          <a:noFill/>
        </p:spPr>
        <p:txBody>
          <a:bodyPr wrap="square" rtlCol="0">
            <a:spAutoFit/>
          </a:bodyPr>
          <a:lstStyle/>
          <a:p>
            <a:pPr algn="ctr"/>
            <a:r>
              <a:rPr lang="en-US" sz="2000" dirty="0">
                <a:solidFill>
                  <a:schemeClr val="tx2"/>
                </a:solidFill>
              </a:rPr>
              <a:t>Control group</a:t>
            </a:r>
            <a:endParaRPr lang="en-GB" sz="2000" dirty="0" err="1">
              <a:solidFill>
                <a:schemeClr val="tx2"/>
              </a:solidFill>
            </a:endParaRPr>
          </a:p>
        </p:txBody>
      </p:sp>
      <p:sp>
        <p:nvSpPr>
          <p:cNvPr id="70" name="Arrow: Curved Right 69">
            <a:extLst>
              <a:ext uri="{FF2B5EF4-FFF2-40B4-BE49-F238E27FC236}">
                <a16:creationId xmlns:a16="http://schemas.microsoft.com/office/drawing/2014/main" id="{2FFE7EAA-8DBA-47CB-8CA5-A7F1D48E6A11}"/>
              </a:ext>
            </a:extLst>
          </p:cNvPr>
          <p:cNvSpPr/>
          <p:nvPr/>
        </p:nvSpPr>
        <p:spPr>
          <a:xfrm>
            <a:off x="552009" y="3233500"/>
            <a:ext cx="819310" cy="2192867"/>
          </a:xfrm>
          <a:prstGeom prst="curvedRightArrow">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600" dirty="0" err="1">
              <a:solidFill>
                <a:schemeClr val="tx1"/>
              </a:solidFill>
            </a:endParaRPr>
          </a:p>
        </p:txBody>
      </p:sp>
      <p:sp>
        <p:nvSpPr>
          <p:cNvPr id="71" name="Arrow: Curved Right 70">
            <a:extLst>
              <a:ext uri="{FF2B5EF4-FFF2-40B4-BE49-F238E27FC236}">
                <a16:creationId xmlns:a16="http://schemas.microsoft.com/office/drawing/2014/main" id="{77DEE7DE-0958-4BB2-800C-961E87CD5540}"/>
              </a:ext>
            </a:extLst>
          </p:cNvPr>
          <p:cNvSpPr/>
          <p:nvPr/>
        </p:nvSpPr>
        <p:spPr>
          <a:xfrm rot="10800000">
            <a:off x="4706981" y="3161138"/>
            <a:ext cx="819310" cy="2192867"/>
          </a:xfrm>
          <a:prstGeom prst="curvedRightArrow">
            <a:avLst/>
          </a:prstGeom>
          <a:solidFill>
            <a:srgbClr val="8D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600" dirty="0" err="1">
              <a:solidFill>
                <a:schemeClr val="tx1"/>
              </a:solidFill>
            </a:endParaRPr>
          </a:p>
        </p:txBody>
      </p:sp>
      <p:sp>
        <p:nvSpPr>
          <p:cNvPr id="72" name="Content Placeholder 7">
            <a:extLst>
              <a:ext uri="{FF2B5EF4-FFF2-40B4-BE49-F238E27FC236}">
                <a16:creationId xmlns:a16="http://schemas.microsoft.com/office/drawing/2014/main" id="{8F03FB5C-E352-4432-A631-607E77DD34C3}"/>
              </a:ext>
            </a:extLst>
          </p:cNvPr>
          <p:cNvSpPr>
            <a:spLocks noGrp="1"/>
          </p:cNvSpPr>
          <p:nvPr>
            <p:ph idx="18"/>
          </p:nvPr>
        </p:nvSpPr>
        <p:spPr>
          <a:xfrm>
            <a:off x="6717747" y="2236217"/>
            <a:ext cx="4038752" cy="3190150"/>
          </a:xfrm>
        </p:spPr>
        <p:txBody>
          <a:bodyPr/>
          <a:lstStyle/>
          <a:p>
            <a:pPr marL="525780" lvl="1" indent="-342900">
              <a:buFont typeface="Arial" panose="020B0604020202020204" pitchFamily="34" charset="0"/>
              <a:buAutoNum type="arabicPeriod"/>
            </a:pPr>
            <a:r>
              <a:rPr lang="en-US" sz="1800" b="1" dirty="0"/>
              <a:t>Eligibility criteria</a:t>
            </a:r>
          </a:p>
          <a:p>
            <a:pPr marL="525780" lvl="1" indent="-342900">
              <a:buFont typeface="Arial" panose="020B0604020202020204" pitchFamily="34" charset="0"/>
              <a:buAutoNum type="arabicPeriod"/>
            </a:pPr>
            <a:r>
              <a:rPr lang="en-US" sz="1800" b="1" dirty="0"/>
              <a:t>Patient characteristics/confounders</a:t>
            </a:r>
          </a:p>
          <a:p>
            <a:pPr marL="525780" lvl="1" indent="-342900">
              <a:buFont typeface="Arial" panose="020B0604020202020204" pitchFamily="34" charset="0"/>
              <a:buAutoNum type="arabicPeriod"/>
            </a:pPr>
            <a:r>
              <a:rPr lang="en-US" sz="1800" b="1" dirty="0"/>
              <a:t>Mode of treatment</a:t>
            </a:r>
          </a:p>
          <a:p>
            <a:pPr marL="525780" lvl="1" indent="-342900">
              <a:buFont typeface="Arial" panose="020B0604020202020204" pitchFamily="34" charset="0"/>
              <a:buAutoNum type="arabicPeriod"/>
            </a:pPr>
            <a:r>
              <a:rPr lang="en-US" sz="1800" b="1" dirty="0"/>
              <a:t>Outcome measure</a:t>
            </a:r>
          </a:p>
          <a:p>
            <a:pPr marL="525780" lvl="1" indent="-342900">
              <a:buFont typeface="Arial" panose="020B0604020202020204" pitchFamily="34" charset="0"/>
              <a:buAutoNum type="arabicPeriod"/>
            </a:pPr>
            <a:r>
              <a:rPr lang="en-US" sz="1800" b="1" dirty="0"/>
              <a:t>Time period</a:t>
            </a:r>
          </a:p>
          <a:p>
            <a:pPr marL="525780" lvl="1" indent="-342900">
              <a:buFont typeface="Arial" panose="020B0604020202020204" pitchFamily="34" charset="0"/>
              <a:buAutoNum type="arabicPeriod"/>
            </a:pPr>
            <a:r>
              <a:rPr lang="en-US" sz="1800" b="1" dirty="0"/>
              <a:t>Setting</a:t>
            </a:r>
          </a:p>
          <a:p>
            <a:pPr marL="182880" lvl="1" indent="0">
              <a:buNone/>
            </a:pPr>
            <a:endParaRPr lang="en-GB" sz="1800" dirty="0"/>
          </a:p>
        </p:txBody>
      </p:sp>
      <p:sp>
        <p:nvSpPr>
          <p:cNvPr id="73" name="Text Placeholder 6">
            <a:extLst>
              <a:ext uri="{FF2B5EF4-FFF2-40B4-BE49-F238E27FC236}">
                <a16:creationId xmlns:a16="http://schemas.microsoft.com/office/drawing/2014/main" id="{9B64156F-EC49-4D51-86DD-DA57039E85CC}"/>
              </a:ext>
            </a:extLst>
          </p:cNvPr>
          <p:cNvSpPr>
            <a:spLocks noGrp="1"/>
          </p:cNvSpPr>
          <p:nvPr>
            <p:ph type="body" sz="quarter" idx="16"/>
          </p:nvPr>
        </p:nvSpPr>
        <p:spPr>
          <a:xfrm>
            <a:off x="6379721" y="1264945"/>
            <a:ext cx="5042439" cy="402336"/>
          </a:xfrm>
        </p:spPr>
        <p:txBody>
          <a:bodyPr/>
          <a:lstStyle/>
          <a:p>
            <a:r>
              <a:rPr lang="en-US" sz="1900" b="1" dirty="0"/>
              <a:t>For the minimum criteria for exchangeability [1,7], these factors should be the same between populations:</a:t>
            </a:r>
          </a:p>
          <a:p>
            <a:endParaRPr lang="en-GB" dirty="0"/>
          </a:p>
        </p:txBody>
      </p:sp>
      <p:sp>
        <p:nvSpPr>
          <p:cNvPr id="74" name="Rectangle 73">
            <a:extLst>
              <a:ext uri="{FF2B5EF4-FFF2-40B4-BE49-F238E27FC236}">
                <a16:creationId xmlns:a16="http://schemas.microsoft.com/office/drawing/2014/main" id="{221A2382-1331-4907-91D1-175C65DA8EFB}"/>
              </a:ext>
            </a:extLst>
          </p:cNvPr>
          <p:cNvSpPr/>
          <p:nvPr/>
        </p:nvSpPr>
        <p:spPr>
          <a:xfrm>
            <a:off x="7053109" y="5242386"/>
            <a:ext cx="4477203" cy="646331"/>
          </a:xfrm>
          <a:prstGeom prst="rect">
            <a:avLst/>
          </a:prstGeom>
        </p:spPr>
        <p:txBody>
          <a:bodyPr wrap="square">
            <a:spAutoFit/>
          </a:bodyPr>
          <a:lstStyle/>
          <a:p>
            <a:r>
              <a:rPr lang="en-US" b="1" dirty="0">
                <a:solidFill>
                  <a:srgbClr val="830065"/>
                </a:solidFill>
              </a:rPr>
              <a:t>Where populations are not exchangeable, we have confounding</a:t>
            </a:r>
            <a:endParaRPr lang="en-GB" b="1" dirty="0">
              <a:solidFill>
                <a:srgbClr val="830065"/>
              </a:solidFill>
            </a:endParaRPr>
          </a:p>
        </p:txBody>
      </p:sp>
      <p:sp>
        <p:nvSpPr>
          <p:cNvPr id="75" name="Arrow: Right 74">
            <a:extLst>
              <a:ext uri="{FF2B5EF4-FFF2-40B4-BE49-F238E27FC236}">
                <a16:creationId xmlns:a16="http://schemas.microsoft.com/office/drawing/2014/main" id="{F52A7A2A-D971-4953-8610-08841FA3D294}"/>
              </a:ext>
            </a:extLst>
          </p:cNvPr>
          <p:cNvSpPr/>
          <p:nvPr/>
        </p:nvSpPr>
        <p:spPr>
          <a:xfrm>
            <a:off x="6500570" y="5064107"/>
            <a:ext cx="578867" cy="1002890"/>
          </a:xfrm>
          <a:prstGeom prst="rightArrow">
            <a:avLst>
              <a:gd name="adj1" fmla="val 44253"/>
              <a:gd name="adj2" fmla="val 53397"/>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600" dirty="0" err="1"/>
          </a:p>
        </p:txBody>
      </p:sp>
    </p:spTree>
    <p:extLst>
      <p:ext uri="{BB962C8B-B14F-4D97-AF65-F5344CB8AC3E}">
        <p14:creationId xmlns:p14="http://schemas.microsoft.com/office/powerpoint/2010/main" val="54061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F13404A-2C22-4597-A452-B924F1D0E980}"/>
              </a:ext>
            </a:extLst>
          </p:cNvPr>
          <p:cNvGraphicFramePr>
            <a:graphicFrameLocks noChangeAspect="1"/>
          </p:cNvGraphicFramePr>
          <p:nvPr>
            <p:custDataLst>
              <p:tags r:id="rId2"/>
            </p:custDataLst>
            <p:extLst>
              <p:ext uri="{D42A27DB-BD31-4B8C-83A1-F6EECF244321}">
                <p14:modId xmlns:p14="http://schemas.microsoft.com/office/powerpoint/2010/main" val="3676771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231" imgH="232" progId="TCLayout.ActiveDocument.1">
                  <p:embed/>
                </p:oleObj>
              </mc:Choice>
              <mc:Fallback>
                <p:oleObj name="think-cell Slide" r:id="rId5" imgW="231" imgH="232" progId="TCLayout.ActiveDocument.1">
                  <p:embed/>
                  <p:pic>
                    <p:nvPicPr>
                      <p:cNvPr id="7" name="Object 6" hidden="1">
                        <a:extLst>
                          <a:ext uri="{FF2B5EF4-FFF2-40B4-BE49-F238E27FC236}">
                            <a16:creationId xmlns:a16="http://schemas.microsoft.com/office/drawing/2014/main" id="{7F13404A-2C22-4597-A452-B924F1D0E98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3ED4FE6-DB4C-416C-878D-94F0C3DAFE6F}"/>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2800" b="1" dirty="0" err="1">
              <a:latin typeface="Arial" panose="020B0604020202020204" pitchFamily="34" charset="0"/>
              <a:ea typeface="+mj-ea"/>
              <a:cs typeface="+mj-cs"/>
              <a:sym typeface="Arial" panose="020B0604020202020204" pitchFamily="34" charset="0"/>
            </a:endParaRPr>
          </a:p>
        </p:txBody>
      </p:sp>
      <p:sp>
        <p:nvSpPr>
          <p:cNvPr id="2" name="Content Placeholder 1">
            <a:extLst>
              <a:ext uri="{FF2B5EF4-FFF2-40B4-BE49-F238E27FC236}">
                <a16:creationId xmlns:a16="http://schemas.microsoft.com/office/drawing/2014/main" id="{CEC7901D-1338-4467-8A31-F55B94051DC9}"/>
              </a:ext>
            </a:extLst>
          </p:cNvPr>
          <p:cNvSpPr>
            <a:spLocks noGrp="1"/>
          </p:cNvSpPr>
          <p:nvPr>
            <p:ph idx="17"/>
          </p:nvPr>
        </p:nvSpPr>
        <p:spPr>
          <a:xfrm>
            <a:off x="384694" y="1322442"/>
            <a:ext cx="7117319" cy="4958030"/>
          </a:xfrm>
        </p:spPr>
        <p:txBody>
          <a:bodyPr/>
          <a:lstStyle/>
          <a:p>
            <a:pPr marL="0" indent="0">
              <a:buNone/>
            </a:pPr>
            <a:r>
              <a:rPr lang="en-US" sz="2000" b="1" dirty="0"/>
              <a:t>Realistically</a:t>
            </a:r>
            <a:r>
              <a:rPr lang="en-US" sz="2000" dirty="0"/>
              <a:t>, exchangeability will never be perfect without randomization. This is a challenge routinely encountered in observational data.</a:t>
            </a:r>
          </a:p>
          <a:p>
            <a:pPr marL="0" indent="0">
              <a:buNone/>
            </a:pPr>
            <a:r>
              <a:rPr lang="en-US" sz="1800" b="1" dirty="0"/>
              <a:t>Measured confounders</a:t>
            </a:r>
            <a:r>
              <a:rPr lang="en-US" sz="1800" dirty="0"/>
              <a:t> can be addressed using </a:t>
            </a:r>
            <a:r>
              <a:rPr lang="en-US" sz="1800" b="1" dirty="0"/>
              <a:t>covariate adjustment</a:t>
            </a:r>
            <a:r>
              <a:rPr lang="en-US" sz="1800" dirty="0"/>
              <a:t>, </a:t>
            </a:r>
            <a:r>
              <a:rPr lang="en-US" sz="1800" b="1" dirty="0"/>
              <a:t>propensity score (PS) methods</a:t>
            </a:r>
            <a:r>
              <a:rPr lang="en-US" sz="1800" dirty="0"/>
              <a:t>, and </a:t>
            </a:r>
            <a:r>
              <a:rPr lang="en-US" sz="1800" b="1" dirty="0"/>
              <a:t>causal inference methods</a:t>
            </a:r>
            <a:endParaRPr lang="en-US" sz="1800" dirty="0"/>
          </a:p>
          <a:p>
            <a:pPr marL="0" indent="0">
              <a:buNone/>
            </a:pPr>
            <a:r>
              <a:rPr lang="en-US" sz="1800" dirty="0"/>
              <a:t>Inverse probability weighting (IPW) can be used to balance the confounders between the populations with respect to the treatment by weighting the outcomes using propensity scores. </a:t>
            </a:r>
          </a:p>
          <a:p>
            <a:pPr marL="0" indent="0">
              <a:buNone/>
            </a:pPr>
            <a:endParaRPr lang="en-US" dirty="0"/>
          </a:p>
          <a:p>
            <a:pPr marL="548640" lvl="3" indent="0">
              <a:buNone/>
              <a:tabLst>
                <a:tab pos="541338" algn="l"/>
              </a:tabLst>
            </a:pPr>
            <a:r>
              <a:rPr lang="en-US" b="1" dirty="0">
                <a:solidFill>
                  <a:srgbClr val="830065"/>
                </a:solidFill>
              </a:rPr>
              <a:t>The major limitation of IPW, or any adjustment method, is that it can only balance measured confounders. The use of data gathered using a wholly different mechanism leads to the possibility of selection bias from unmeasured sources</a:t>
            </a:r>
          </a:p>
        </p:txBody>
      </p:sp>
      <p:sp>
        <p:nvSpPr>
          <p:cNvPr id="3" name="Text Placeholder 2">
            <a:extLst>
              <a:ext uri="{FF2B5EF4-FFF2-40B4-BE49-F238E27FC236}">
                <a16:creationId xmlns:a16="http://schemas.microsoft.com/office/drawing/2014/main" id="{1D4E1CA4-F5E8-4577-8759-4CBBD2C53C30}"/>
              </a:ext>
            </a:extLst>
          </p:cNvPr>
          <p:cNvSpPr>
            <a:spLocks noGrp="1"/>
          </p:cNvSpPr>
          <p:nvPr>
            <p:ph type="body" sz="quarter" idx="15"/>
          </p:nvPr>
        </p:nvSpPr>
        <p:spPr/>
        <p:txBody>
          <a:bodyPr/>
          <a:lstStyle/>
          <a:p>
            <a:r>
              <a:rPr lang="en-US" dirty="0" err="1"/>
              <a:t>Blincyto</a:t>
            </a:r>
            <a:r>
              <a:rPr lang="en-US" dirty="0"/>
              <a:t>, a therapy for acute lymphoblastic lymphoma, was approved by the EMA using a supplemented single arm trial applying IPW to account for eight key confounders [4]. </a:t>
            </a:r>
          </a:p>
        </p:txBody>
      </p:sp>
      <p:sp>
        <p:nvSpPr>
          <p:cNvPr id="5" name="Title 4">
            <a:extLst>
              <a:ext uri="{FF2B5EF4-FFF2-40B4-BE49-F238E27FC236}">
                <a16:creationId xmlns:a16="http://schemas.microsoft.com/office/drawing/2014/main" id="{19609A6A-287C-4710-890D-AE907C9502D3}"/>
              </a:ext>
            </a:extLst>
          </p:cNvPr>
          <p:cNvSpPr>
            <a:spLocks noGrp="1"/>
          </p:cNvSpPr>
          <p:nvPr>
            <p:ph type="title"/>
          </p:nvPr>
        </p:nvSpPr>
        <p:spPr/>
        <p:txBody>
          <a:bodyPr/>
          <a:lstStyle/>
          <a:p>
            <a:r>
              <a:rPr lang="en-US" dirty="0"/>
              <a:t>Analytical methods can be used to control for measured confounding</a:t>
            </a:r>
            <a:endParaRPr lang="en-GB" dirty="0"/>
          </a:p>
        </p:txBody>
      </p:sp>
      <p:sp>
        <p:nvSpPr>
          <p:cNvPr id="6" name="Footer Placeholder 5">
            <a:extLst>
              <a:ext uri="{FF2B5EF4-FFF2-40B4-BE49-F238E27FC236}">
                <a16:creationId xmlns:a16="http://schemas.microsoft.com/office/drawing/2014/main" id="{420B5B51-C983-4C39-9716-601E6ABBAF16}"/>
              </a:ext>
            </a:extLst>
          </p:cNvPr>
          <p:cNvSpPr>
            <a:spLocks noGrp="1"/>
          </p:cNvSpPr>
          <p:nvPr>
            <p:ph type="ftr" sz="quarter" idx="3"/>
          </p:nvPr>
        </p:nvSpPr>
        <p:spPr/>
        <p:txBody>
          <a:bodyPr/>
          <a:lstStyle/>
          <a:p>
            <a:endParaRPr lang="en-US" dirty="0"/>
          </a:p>
        </p:txBody>
      </p:sp>
      <p:sp>
        <p:nvSpPr>
          <p:cNvPr id="9" name="Arrow: Right 8">
            <a:extLst>
              <a:ext uri="{FF2B5EF4-FFF2-40B4-BE49-F238E27FC236}">
                <a16:creationId xmlns:a16="http://schemas.microsoft.com/office/drawing/2014/main" id="{EE3D639F-4FA5-4D8C-9759-E3B59B1EDAA8}"/>
              </a:ext>
            </a:extLst>
          </p:cNvPr>
          <p:cNvSpPr/>
          <p:nvPr/>
        </p:nvSpPr>
        <p:spPr>
          <a:xfrm>
            <a:off x="384694" y="4630993"/>
            <a:ext cx="578867" cy="1002890"/>
          </a:xfrm>
          <a:prstGeom prst="rightArrow">
            <a:avLst>
              <a:gd name="adj1" fmla="val 44253"/>
              <a:gd name="adj2" fmla="val 53397"/>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600" dirty="0" err="1"/>
          </a:p>
        </p:txBody>
      </p:sp>
    </p:spTree>
    <p:extLst>
      <p:ext uri="{BB962C8B-B14F-4D97-AF65-F5344CB8AC3E}">
        <p14:creationId xmlns:p14="http://schemas.microsoft.com/office/powerpoint/2010/main" val="171852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6399454-7ECD-41B2-95F8-E94C436F6424}"/>
              </a:ext>
            </a:extLst>
          </p:cNvPr>
          <p:cNvGraphicFramePr>
            <a:graphicFrameLocks noChangeAspect="1"/>
          </p:cNvGraphicFramePr>
          <p:nvPr>
            <p:custDataLst>
              <p:tags r:id="rId2"/>
            </p:custDataLst>
            <p:extLst>
              <p:ext uri="{D42A27DB-BD31-4B8C-83A1-F6EECF244321}">
                <p14:modId xmlns:p14="http://schemas.microsoft.com/office/powerpoint/2010/main" val="28745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231" imgH="232" progId="TCLayout.ActiveDocument.1">
                  <p:embed/>
                </p:oleObj>
              </mc:Choice>
              <mc:Fallback>
                <p:oleObj name="think-cell Slide" r:id="rId5" imgW="231" imgH="232" progId="TCLayout.ActiveDocument.1">
                  <p:embed/>
                  <p:pic>
                    <p:nvPicPr>
                      <p:cNvPr id="6" name="Object 5" hidden="1">
                        <a:extLst>
                          <a:ext uri="{FF2B5EF4-FFF2-40B4-BE49-F238E27FC236}">
                            <a16:creationId xmlns:a16="http://schemas.microsoft.com/office/drawing/2014/main" id="{E6399454-7ECD-41B2-95F8-E94C436F642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078CDED-F8B0-4167-9CF0-2BE7655D700E}"/>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2800" b="1" dirty="0" err="1">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id="{F790857D-A9CC-4B49-9E80-539956459575}"/>
              </a:ext>
            </a:extLst>
          </p:cNvPr>
          <p:cNvSpPr>
            <a:spLocks noGrp="1"/>
          </p:cNvSpPr>
          <p:nvPr>
            <p:ph type="title"/>
          </p:nvPr>
        </p:nvSpPr>
        <p:spPr/>
        <p:txBody>
          <a:bodyPr/>
          <a:lstStyle/>
          <a:p>
            <a:r>
              <a:rPr lang="en-US" dirty="0"/>
              <a:t>A quick note on Bayesian statistics before we talk about Bayesian methods…</a:t>
            </a:r>
            <a:endParaRPr lang="en-GB" dirty="0"/>
          </a:p>
        </p:txBody>
      </p:sp>
      <p:sp>
        <p:nvSpPr>
          <p:cNvPr id="4" name="Footer Placeholder 3">
            <a:extLst>
              <a:ext uri="{FF2B5EF4-FFF2-40B4-BE49-F238E27FC236}">
                <a16:creationId xmlns:a16="http://schemas.microsoft.com/office/drawing/2014/main" id="{5EC3D44B-A451-4F88-9D05-60B908F271E3}"/>
              </a:ext>
            </a:extLst>
          </p:cNvPr>
          <p:cNvSpPr>
            <a:spLocks noGrp="1"/>
          </p:cNvSpPr>
          <p:nvPr>
            <p:ph type="ftr" sz="quarter" idx="3"/>
          </p:nvPr>
        </p:nvSpPr>
        <p:spPr/>
        <p:txBody>
          <a:bodyPr/>
          <a:lstStyle/>
          <a:p>
            <a:endParaRPr lang="en-US" dirty="0"/>
          </a:p>
        </p:txBody>
      </p:sp>
      <p:sp>
        <p:nvSpPr>
          <p:cNvPr id="7" name="Rectangle: Rounded Corners 6">
            <a:extLst>
              <a:ext uri="{FF2B5EF4-FFF2-40B4-BE49-F238E27FC236}">
                <a16:creationId xmlns:a16="http://schemas.microsoft.com/office/drawing/2014/main" id="{50A1A9CA-E4B7-4180-A99B-BF32DD9227A3}"/>
              </a:ext>
            </a:extLst>
          </p:cNvPr>
          <p:cNvSpPr/>
          <p:nvPr/>
        </p:nvSpPr>
        <p:spPr>
          <a:xfrm>
            <a:off x="432028" y="1440660"/>
            <a:ext cx="3487279" cy="3974225"/>
          </a:xfrm>
          <a:prstGeom prst="roundRect">
            <a:avLst>
              <a:gd name="adj" fmla="val 675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pPr>
              <a:spcAft>
                <a:spcPts val="600"/>
              </a:spcAft>
            </a:pPr>
            <a:r>
              <a:rPr lang="en-GB" sz="1600" b="1" dirty="0">
                <a:solidFill>
                  <a:srgbClr val="000000"/>
                </a:solidFill>
              </a:rPr>
              <a:t>A prior is </a:t>
            </a:r>
            <a:r>
              <a:rPr lang="en-GB" sz="1600" dirty="0">
                <a:solidFill>
                  <a:srgbClr val="000000"/>
                </a:solidFill>
              </a:rPr>
              <a:t>a distribution summarizing prior knowledge or belief</a:t>
            </a:r>
          </a:p>
          <a:p>
            <a:pPr>
              <a:spcAft>
                <a:spcPts val="600"/>
              </a:spcAft>
            </a:pPr>
            <a:r>
              <a:rPr lang="en-GB" sz="1600" b="1" dirty="0">
                <a:solidFill>
                  <a:srgbClr val="000000"/>
                </a:solidFill>
                <a:ea typeface="Calibri" panose="020F0502020204030204" pitchFamily="34" charset="0"/>
                <a:cs typeface="Calibri" panose="020F0502020204030204" pitchFamily="34" charset="0"/>
              </a:rPr>
              <a:t>A non-informative prior</a:t>
            </a:r>
            <a:r>
              <a:rPr lang="en-GB" sz="1600" dirty="0">
                <a:solidFill>
                  <a:srgbClr val="000000"/>
                </a:solidFill>
                <a:ea typeface="Calibri" panose="020F0502020204030204" pitchFamily="34" charset="0"/>
                <a:cs typeface="Calibri" panose="020F0502020204030204" pitchFamily="34" charset="0"/>
              </a:rPr>
              <a:t> is a distribution chosen to represent no prior knowledge</a:t>
            </a:r>
          </a:p>
          <a:p>
            <a:pPr>
              <a:spcAft>
                <a:spcPts val="600"/>
              </a:spcAft>
            </a:pPr>
            <a:r>
              <a:rPr lang="en-GB" sz="1600" b="1" dirty="0">
                <a:solidFill>
                  <a:srgbClr val="000000"/>
                </a:solidFill>
                <a:ea typeface="Calibri" panose="020F0502020204030204" pitchFamily="34" charset="0"/>
                <a:cs typeface="Calibri" panose="020F0502020204030204" pitchFamily="34" charset="0"/>
              </a:rPr>
              <a:t>A posterior </a:t>
            </a:r>
            <a:r>
              <a:rPr lang="en-GB" sz="1600" dirty="0">
                <a:solidFill>
                  <a:srgbClr val="000000"/>
                </a:solidFill>
                <a:ea typeface="Calibri" panose="020F0502020204030204" pitchFamily="34" charset="0"/>
                <a:cs typeface="Calibri" panose="020F0502020204030204" pitchFamily="34" charset="0"/>
              </a:rPr>
              <a:t>is the distribution resulting from multiplying a </a:t>
            </a:r>
            <a:r>
              <a:rPr lang="en-GB" sz="1600" b="1" dirty="0">
                <a:solidFill>
                  <a:srgbClr val="000000"/>
                </a:solidFill>
                <a:ea typeface="Calibri" panose="020F0502020204030204" pitchFamily="34" charset="0"/>
                <a:cs typeface="Calibri" panose="020F0502020204030204" pitchFamily="34" charset="0"/>
              </a:rPr>
              <a:t>likelihood given a model and data</a:t>
            </a:r>
            <a:r>
              <a:rPr lang="en-GB" sz="1600" dirty="0">
                <a:solidFill>
                  <a:srgbClr val="000000"/>
                </a:solidFill>
                <a:ea typeface="Calibri" panose="020F0502020204030204" pitchFamily="34" charset="0"/>
                <a:cs typeface="Calibri" panose="020F0502020204030204" pitchFamily="34" charset="0"/>
              </a:rPr>
              <a:t> by a </a:t>
            </a:r>
            <a:r>
              <a:rPr lang="en-GB" sz="1600" b="1" dirty="0">
                <a:solidFill>
                  <a:srgbClr val="000000"/>
                </a:solidFill>
                <a:ea typeface="Calibri" panose="020F0502020204030204" pitchFamily="34" charset="0"/>
                <a:cs typeface="Calibri" panose="020F0502020204030204" pitchFamily="34" charset="0"/>
              </a:rPr>
              <a:t>prior</a:t>
            </a:r>
            <a:r>
              <a:rPr lang="en-GB" sz="1600" dirty="0">
                <a:solidFill>
                  <a:srgbClr val="000000"/>
                </a:solidFill>
                <a:ea typeface="Calibri" panose="020F0502020204030204" pitchFamily="34" charset="0"/>
                <a:cs typeface="Calibri" panose="020F0502020204030204" pitchFamily="34" charset="0"/>
              </a:rPr>
              <a:t> and normalising it over the probability of the data (which usually involves an intractable integral)</a:t>
            </a:r>
            <a:endParaRPr lang="en-GB" sz="1600" b="1" dirty="0">
              <a:solidFill>
                <a:srgbClr val="000000"/>
              </a:solidFill>
              <a:ea typeface="Calibri" panose="020F0502020204030204" pitchFamily="34" charset="0"/>
              <a:cs typeface="Calibri" panose="020F0502020204030204" pitchFamily="34" charset="0"/>
            </a:endParaRPr>
          </a:p>
          <a:p>
            <a:pPr>
              <a:spcAft>
                <a:spcPts val="600"/>
              </a:spcAft>
            </a:pPr>
            <a:endParaRPr lang="en-US" sz="1600" b="1" dirty="0">
              <a:solidFill>
                <a:srgbClr val="000000"/>
              </a:solidFill>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5A836346-8B87-4517-84A3-7893347020CB}"/>
              </a:ext>
            </a:extLst>
          </p:cNvPr>
          <p:cNvSpPr/>
          <p:nvPr/>
        </p:nvSpPr>
        <p:spPr>
          <a:xfrm>
            <a:off x="4286889" y="1440660"/>
            <a:ext cx="3569085" cy="3974225"/>
          </a:xfrm>
          <a:prstGeom prst="roundRect">
            <a:avLst>
              <a:gd name="adj" fmla="val 6757"/>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pPr>
              <a:spcAft>
                <a:spcPts val="600"/>
              </a:spcAft>
            </a:pPr>
            <a:r>
              <a:rPr lang="en-GB" sz="1600" b="1" dirty="0">
                <a:solidFill>
                  <a:srgbClr val="000000"/>
                </a:solidFill>
              </a:rPr>
              <a:t>MCMC </a:t>
            </a:r>
            <a:r>
              <a:rPr lang="en-GB" sz="1600" dirty="0">
                <a:solidFill>
                  <a:srgbClr val="000000"/>
                </a:solidFill>
              </a:rPr>
              <a:t>(Markov chain Monte Carlo) is a group of algorithms for sampling probability distributions, as when there is an intractable integral. Samples </a:t>
            </a:r>
            <a:r>
              <a:rPr lang="en-GB" sz="1600" dirty="0">
                <a:solidFill>
                  <a:srgbClr val="000000"/>
                </a:solidFill>
                <a:ea typeface="Calibri" panose="020F0502020204030204" pitchFamily="34" charset="0"/>
                <a:cs typeface="Calibri" panose="020F0502020204030204" pitchFamily="34" charset="0"/>
              </a:rPr>
              <a:t>can be used to infer attributes of the target probability distribution, in this case the posterior distribution</a:t>
            </a:r>
          </a:p>
          <a:p>
            <a:pPr>
              <a:spcAft>
                <a:spcPts val="600"/>
              </a:spcAft>
            </a:pPr>
            <a:r>
              <a:rPr lang="en-GB" sz="1600" b="1" dirty="0">
                <a:solidFill>
                  <a:srgbClr val="000000"/>
                </a:solidFill>
                <a:ea typeface="Calibri" panose="020F0502020204030204" pitchFamily="34" charset="0"/>
                <a:cs typeface="Calibri" panose="020F0502020204030204" pitchFamily="34" charset="0"/>
              </a:rPr>
              <a:t>Burn-in</a:t>
            </a:r>
            <a:r>
              <a:rPr lang="en-GB" sz="1600" dirty="0">
                <a:solidFill>
                  <a:srgbClr val="000000"/>
                </a:solidFill>
                <a:ea typeface="Calibri" panose="020F0502020204030204" pitchFamily="34" charset="0"/>
                <a:cs typeface="Calibri" panose="020F0502020204030204" pitchFamily="34" charset="0"/>
              </a:rPr>
              <a:t> refers to the samples at the beginning of the MCMC process which may not represent the probability distribution because the algorithm has not yet found the area of highest probability</a:t>
            </a:r>
            <a:endParaRPr lang="en-US" sz="1600" b="1" dirty="0">
              <a:solidFill>
                <a:srgbClr val="000000"/>
              </a:solidFill>
              <a:ea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4A10EFB-D197-4AF4-AF9A-A822A88C0811}"/>
              </a:ext>
            </a:extLst>
          </p:cNvPr>
          <p:cNvSpPr/>
          <p:nvPr/>
        </p:nvSpPr>
        <p:spPr>
          <a:xfrm>
            <a:off x="8190927" y="1440660"/>
            <a:ext cx="3487279" cy="3974225"/>
          </a:xfrm>
          <a:prstGeom prst="roundRect">
            <a:avLst>
              <a:gd name="adj" fmla="val 6757"/>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pPr marL="0" lvl="1">
              <a:spcAft>
                <a:spcPts val="1200"/>
              </a:spcAft>
            </a:pPr>
            <a:r>
              <a:rPr lang="en-GB" sz="1600" b="1" dirty="0">
                <a:solidFill>
                  <a:srgbClr val="000000"/>
                </a:solidFill>
              </a:rPr>
              <a:t>Posterior mean </a:t>
            </a:r>
            <a:r>
              <a:rPr lang="en-GB" sz="1600" dirty="0">
                <a:solidFill>
                  <a:srgbClr val="000000"/>
                </a:solidFill>
              </a:rPr>
              <a:t>is typically what is report as the effect estimate from a posterior distribution, sometimes the posterior median is used</a:t>
            </a:r>
          </a:p>
          <a:p>
            <a:pPr marL="0" lvl="1">
              <a:spcAft>
                <a:spcPts val="1200"/>
              </a:spcAft>
            </a:pPr>
            <a:r>
              <a:rPr lang="en-GB" sz="1600" b="1" dirty="0">
                <a:solidFill>
                  <a:srgbClr val="000000"/>
                </a:solidFill>
                <a:ea typeface="Calibri" panose="020F0502020204030204" pitchFamily="34" charset="0"/>
                <a:cs typeface="Calibri" panose="020F0502020204030204" pitchFamily="34" charset="0"/>
              </a:rPr>
              <a:t>95% Credible intervals</a:t>
            </a:r>
            <a:r>
              <a:rPr lang="en-GB" sz="1600" dirty="0">
                <a:solidFill>
                  <a:srgbClr val="000000"/>
                </a:solidFill>
                <a:ea typeface="Calibri" panose="020F0502020204030204" pitchFamily="34" charset="0"/>
                <a:cs typeface="Calibri" panose="020F0502020204030204" pitchFamily="34" charset="0"/>
              </a:rPr>
              <a:t> are used to express the interval which contains 95% of the probability distribution and are used in lieu of confidence intervals</a:t>
            </a:r>
            <a:endParaRPr lang="en-US" sz="1600" b="1" dirty="0">
              <a:solidFill>
                <a:srgbClr val="000000"/>
              </a:solidFill>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00BEB57-5595-474A-ADA4-1577B4599AC7}"/>
                  </a:ext>
                </a:extLst>
              </p:cNvPr>
              <p:cNvSpPr txBox="1"/>
              <p:nvPr/>
            </p:nvSpPr>
            <p:spPr>
              <a:xfrm>
                <a:off x="500854" y="5611530"/>
                <a:ext cx="6126088" cy="84984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US" sz="1600" i="0" dirty="0" smtClean="0">
                          <a:solidFill>
                            <a:srgbClr val="00A3E0"/>
                          </a:solidFill>
                          <a:latin typeface="Cambria Math" panose="02040503050406030204" pitchFamily="18" charset="0"/>
                        </a:rPr>
                        <m:t>Posterior</m:t>
                      </m:r>
                      <m:r>
                        <a:rPr lang="en-US" sz="1600" i="0" dirty="0" smtClean="0">
                          <a:solidFill>
                            <a:srgbClr val="00A3E0"/>
                          </a:solidFill>
                          <a:latin typeface="Cambria Math" panose="02040503050406030204" pitchFamily="18" charset="0"/>
                        </a:rPr>
                        <m:t> = </m:t>
                      </m:r>
                      <m:f>
                        <m:fPr>
                          <m:ctrlPr>
                            <a:rPr lang="en-US" sz="1600" i="1" dirty="0" smtClean="0">
                              <a:solidFill>
                                <a:srgbClr val="00A3E0"/>
                              </a:solidFill>
                              <a:latin typeface="Cambria Math" panose="02040503050406030204" pitchFamily="18" charset="0"/>
                            </a:rPr>
                          </m:ctrlPr>
                        </m:fPr>
                        <m:num>
                          <m:r>
                            <m:rPr>
                              <m:sty m:val="p"/>
                            </m:rPr>
                            <a:rPr lang="en-US" sz="1600" dirty="0">
                              <a:solidFill>
                                <a:srgbClr val="00A3E0"/>
                              </a:solidFill>
                              <a:latin typeface="Cambria Math" panose="02040503050406030204" pitchFamily="18" charset="0"/>
                            </a:rPr>
                            <m:t>Prior</m:t>
                          </m:r>
                          <m:r>
                            <a:rPr lang="en-US" sz="1600" dirty="0">
                              <a:solidFill>
                                <a:srgbClr val="00A3E0"/>
                              </a:solidFill>
                              <a:latin typeface="Cambria Math" panose="02040503050406030204" pitchFamily="18" charset="0"/>
                            </a:rPr>
                            <m:t> </m:t>
                          </m:r>
                          <m:r>
                            <m:rPr>
                              <m:sty m:val="p"/>
                            </m:rPr>
                            <a:rPr lang="en-US" sz="1600" dirty="0">
                              <a:solidFill>
                                <a:srgbClr val="00A3E0"/>
                              </a:solidFill>
                              <a:latin typeface="Cambria Math" panose="02040503050406030204" pitchFamily="18" charset="0"/>
                            </a:rPr>
                            <m:t>x</m:t>
                          </m:r>
                          <m:r>
                            <a:rPr lang="en-US" sz="1600" dirty="0">
                              <a:solidFill>
                                <a:srgbClr val="00A3E0"/>
                              </a:solidFill>
                              <a:latin typeface="Cambria Math" panose="02040503050406030204" pitchFamily="18" charset="0"/>
                            </a:rPr>
                            <m:t> </m:t>
                          </m:r>
                          <m:r>
                            <m:rPr>
                              <m:sty m:val="p"/>
                            </m:rPr>
                            <a:rPr lang="en-US" sz="1600" dirty="0">
                              <a:solidFill>
                                <a:srgbClr val="00A3E0"/>
                              </a:solidFill>
                              <a:latin typeface="Cambria Math" panose="02040503050406030204" pitchFamily="18" charset="0"/>
                            </a:rPr>
                            <m:t>Likelihood</m:t>
                          </m:r>
                        </m:num>
                        <m:den>
                          <m:r>
                            <m:rPr>
                              <m:sty m:val="p"/>
                            </m:rPr>
                            <a:rPr lang="en-US" sz="1600" b="0" i="0" dirty="0" smtClean="0">
                              <a:solidFill>
                                <a:srgbClr val="00A3E0"/>
                              </a:solidFill>
                              <a:latin typeface="Cambria Math" panose="02040503050406030204" pitchFamily="18" charset="0"/>
                            </a:rPr>
                            <m:t>P</m:t>
                          </m:r>
                          <m:r>
                            <a:rPr lang="en-US" sz="1600" b="0" i="0" dirty="0" smtClean="0">
                              <a:solidFill>
                                <a:srgbClr val="00A3E0"/>
                              </a:solidFill>
                              <a:latin typeface="Cambria Math" panose="02040503050406030204" pitchFamily="18" charset="0"/>
                            </a:rPr>
                            <m:t>(</m:t>
                          </m:r>
                          <m:r>
                            <m:rPr>
                              <m:sty m:val="p"/>
                            </m:rPr>
                            <a:rPr lang="en-US" sz="1600" b="0" i="0" dirty="0" smtClean="0">
                              <a:solidFill>
                                <a:srgbClr val="00A3E0"/>
                              </a:solidFill>
                              <a:latin typeface="Cambria Math" panose="02040503050406030204" pitchFamily="18" charset="0"/>
                            </a:rPr>
                            <m:t>Data</m:t>
                          </m:r>
                          <m:r>
                            <a:rPr lang="en-US" sz="1600" b="0" i="0" dirty="0" smtClean="0">
                              <a:solidFill>
                                <a:srgbClr val="00A3E0"/>
                              </a:solidFill>
                              <a:latin typeface="Cambria Math" panose="02040503050406030204" pitchFamily="18" charset="0"/>
                            </a:rPr>
                            <m:t>)</m:t>
                          </m:r>
                        </m:den>
                      </m:f>
                    </m:oMath>
                  </m:oMathPara>
                </a14:m>
                <a:endParaRPr lang="en-US" sz="1600" dirty="0">
                  <a:solidFill>
                    <a:srgbClr val="00A3E0"/>
                  </a:solidFill>
                </a:endParaRPr>
              </a:p>
              <a:p>
                <a:endParaRPr lang="en-GB" sz="1600" dirty="0" err="1">
                  <a:solidFill>
                    <a:srgbClr val="00A3E0"/>
                  </a:solidFill>
                </a:endParaRPr>
              </a:p>
            </p:txBody>
          </p:sp>
        </mc:Choice>
        <mc:Fallback xmlns="">
          <p:sp>
            <p:nvSpPr>
              <p:cNvPr id="11" name="TextBox 10">
                <a:extLst>
                  <a:ext uri="{FF2B5EF4-FFF2-40B4-BE49-F238E27FC236}">
                    <a16:creationId xmlns:a16="http://schemas.microsoft.com/office/drawing/2014/main" id="{B00BEB57-5595-474A-ADA4-1577B4599AC7}"/>
                  </a:ext>
                </a:extLst>
              </p:cNvPr>
              <p:cNvSpPr txBox="1">
                <a:spLocks noRot="1" noChangeAspect="1" noMove="1" noResize="1" noEditPoints="1" noAdjustHandles="1" noChangeArrowheads="1" noChangeShapeType="1" noTextEdit="1"/>
              </p:cNvSpPr>
              <p:nvPr/>
            </p:nvSpPr>
            <p:spPr>
              <a:xfrm>
                <a:off x="500854" y="5611530"/>
                <a:ext cx="6126088" cy="849848"/>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9623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7669142-1ECC-4EAB-AD0A-F40AB84ABE09}"/>
              </a:ext>
            </a:extLst>
          </p:cNvPr>
          <p:cNvGraphicFramePr>
            <a:graphicFrameLocks noChangeAspect="1"/>
          </p:cNvGraphicFramePr>
          <p:nvPr>
            <p:custDataLst>
              <p:tags r:id="rId2"/>
            </p:custDataLst>
            <p:extLst>
              <p:ext uri="{D42A27DB-BD31-4B8C-83A1-F6EECF244321}">
                <p14:modId xmlns:p14="http://schemas.microsoft.com/office/powerpoint/2010/main" val="393836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231" imgH="232" progId="TCLayout.ActiveDocument.1">
                  <p:embed/>
                </p:oleObj>
              </mc:Choice>
              <mc:Fallback>
                <p:oleObj name="think-cell Slide" r:id="rId5" imgW="231" imgH="232" progId="TCLayout.ActiveDocument.1">
                  <p:embed/>
                  <p:pic>
                    <p:nvPicPr>
                      <p:cNvPr id="5" name="Object 4" hidden="1">
                        <a:extLst>
                          <a:ext uri="{FF2B5EF4-FFF2-40B4-BE49-F238E27FC236}">
                            <a16:creationId xmlns:a16="http://schemas.microsoft.com/office/drawing/2014/main" id="{A7669142-1ECC-4EAB-AD0A-F40AB84ABE0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8764396-66D5-458B-AAF1-812FA8AFB419}"/>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2800" b="1" dirty="0" err="1">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F134637-779B-425E-A8DC-F69EF4AFA59D}"/>
              </a:ext>
            </a:extLst>
          </p:cNvPr>
          <p:cNvSpPr>
            <a:spLocks noGrp="1"/>
          </p:cNvSpPr>
          <p:nvPr>
            <p:ph type="title"/>
          </p:nvPr>
        </p:nvSpPr>
        <p:spPr/>
        <p:txBody>
          <a:bodyPr/>
          <a:lstStyle/>
          <a:p>
            <a:r>
              <a:rPr lang="en-US" dirty="0"/>
              <a:t>Bayesian dynamic borrowing methods can be used to combine outcomes from different sources, discounting external data</a:t>
            </a:r>
          </a:p>
        </p:txBody>
      </p:sp>
      <p:sp>
        <p:nvSpPr>
          <p:cNvPr id="3" name="Footer Placeholder 2">
            <a:extLst>
              <a:ext uri="{FF2B5EF4-FFF2-40B4-BE49-F238E27FC236}">
                <a16:creationId xmlns:a16="http://schemas.microsoft.com/office/drawing/2014/main" id="{F8816EED-F926-472A-9A82-B49518135725}"/>
              </a:ext>
            </a:extLst>
          </p:cNvPr>
          <p:cNvSpPr>
            <a:spLocks noGrp="1"/>
          </p:cNvSpPr>
          <p:nvPr>
            <p:ph type="ftr" sz="quarter" idx="3"/>
          </p:nvPr>
        </p:nvSpPr>
        <p:spPr/>
        <p:txBody>
          <a:bodyPr/>
          <a:lstStyle/>
          <a:p>
            <a:endParaRPr lang="en-US" dirty="0"/>
          </a:p>
        </p:txBody>
      </p:sp>
      <p:sp>
        <p:nvSpPr>
          <p:cNvPr id="61" name="Oval 60">
            <a:extLst>
              <a:ext uri="{FF2B5EF4-FFF2-40B4-BE49-F238E27FC236}">
                <a16:creationId xmlns:a16="http://schemas.microsoft.com/office/drawing/2014/main" id="{6606D46C-304A-47B6-BC73-9A4591BB35EC}"/>
              </a:ext>
            </a:extLst>
          </p:cNvPr>
          <p:cNvSpPr/>
          <p:nvPr/>
        </p:nvSpPr>
        <p:spPr>
          <a:xfrm>
            <a:off x="5036168" y="2676940"/>
            <a:ext cx="2086465" cy="20864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74" name="Text Placeholder 30">
            <a:extLst>
              <a:ext uri="{FF2B5EF4-FFF2-40B4-BE49-F238E27FC236}">
                <a16:creationId xmlns:a16="http://schemas.microsoft.com/office/drawing/2014/main" id="{E4832CD5-FE3E-4B61-A445-0FC3C4FE0C38}"/>
              </a:ext>
            </a:extLst>
          </p:cNvPr>
          <p:cNvSpPr txBox="1">
            <a:spLocks/>
          </p:cNvSpPr>
          <p:nvPr/>
        </p:nvSpPr>
        <p:spPr>
          <a:xfrm>
            <a:off x="673527" y="1377028"/>
            <a:ext cx="4051591"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en-US" sz="1800" dirty="0">
                <a:solidFill>
                  <a:schemeClr val="accent1"/>
                </a:solidFill>
              </a:rPr>
              <a:t>Original power prior</a:t>
            </a:r>
          </a:p>
          <a:p>
            <a:pPr fontAlgn="base">
              <a:lnSpc>
                <a:spcPct val="100000"/>
              </a:lnSpc>
              <a:spcAft>
                <a:spcPct val="0"/>
              </a:spcAft>
              <a:defRPr/>
            </a:pPr>
            <a:r>
              <a:rPr lang="en-GB" sz="1400" b="0" dirty="0">
                <a:solidFill>
                  <a:schemeClr val="tx1"/>
                </a:solidFill>
              </a:rPr>
              <a:t>The power prior is the </a:t>
            </a:r>
            <a:r>
              <a:rPr lang="en-GB" sz="1400" dirty="0">
                <a:solidFill>
                  <a:schemeClr val="tx1"/>
                </a:solidFill>
              </a:rPr>
              <a:t>product of an initial prior (non-informative prior) </a:t>
            </a:r>
            <a:r>
              <a:rPr lang="en-GB" sz="1400" b="0" dirty="0">
                <a:solidFill>
                  <a:schemeClr val="tx1"/>
                </a:solidFill>
              </a:rPr>
              <a:t>and </a:t>
            </a:r>
            <a:r>
              <a:rPr lang="en-GB" sz="1400" dirty="0">
                <a:solidFill>
                  <a:schemeClr val="tx1"/>
                </a:solidFill>
              </a:rPr>
              <a:t>the likelihood of a given model given the external data </a:t>
            </a:r>
            <a:r>
              <a:rPr lang="en-GB" sz="1400" b="0" dirty="0">
                <a:solidFill>
                  <a:schemeClr val="tx1"/>
                </a:solidFill>
              </a:rPr>
              <a:t>that is raised to a power between 0 and 1 (</a:t>
            </a:r>
            <a:r>
              <a:rPr lang="en-GB" sz="1400" dirty="0">
                <a:solidFill>
                  <a:schemeClr val="tx1"/>
                </a:solidFill>
              </a:rPr>
              <a:t>weighting parameter</a:t>
            </a:r>
            <a:r>
              <a:rPr lang="en-GB" sz="1400" b="0" dirty="0">
                <a:solidFill>
                  <a:schemeClr val="tx1"/>
                </a:solidFill>
              </a:rPr>
              <a:t>) [8]. The power prior is then applied to the internal control data. Relies on specifying a weighting parameter to capture how much one believes the external data should be discounted</a:t>
            </a:r>
            <a:endParaRPr lang="en-US" sz="1400" b="0" dirty="0">
              <a:solidFill>
                <a:schemeClr val="tx1"/>
              </a:solidFill>
            </a:endParaRPr>
          </a:p>
        </p:txBody>
      </p:sp>
      <p:sp>
        <p:nvSpPr>
          <p:cNvPr id="75" name="Text Placeholder 30">
            <a:extLst>
              <a:ext uri="{FF2B5EF4-FFF2-40B4-BE49-F238E27FC236}">
                <a16:creationId xmlns:a16="http://schemas.microsoft.com/office/drawing/2014/main" id="{F9734AA4-C1BC-4913-838A-940D04A9F784}"/>
              </a:ext>
            </a:extLst>
          </p:cNvPr>
          <p:cNvSpPr txBox="1">
            <a:spLocks/>
          </p:cNvSpPr>
          <p:nvPr/>
        </p:nvSpPr>
        <p:spPr>
          <a:xfrm>
            <a:off x="669565" y="4044613"/>
            <a:ext cx="3901597"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en-GB" sz="1800" dirty="0">
                <a:solidFill>
                  <a:schemeClr val="accent4"/>
                </a:solidFill>
              </a:rPr>
              <a:t>Modified, Normalised, or Commensurate power prior</a:t>
            </a:r>
          </a:p>
          <a:p>
            <a:pPr fontAlgn="base">
              <a:lnSpc>
                <a:spcPct val="100000"/>
              </a:lnSpc>
              <a:spcAft>
                <a:spcPct val="0"/>
              </a:spcAft>
              <a:defRPr/>
            </a:pPr>
            <a:r>
              <a:rPr lang="en-GB" sz="1400" b="0" dirty="0">
                <a:solidFill>
                  <a:schemeClr val="tx1"/>
                </a:solidFill>
              </a:rPr>
              <a:t>Various modifications of the power prior which do not require specification of a weighting parameter, borrows dependent upon the ‘likeness of the data’</a:t>
            </a:r>
          </a:p>
        </p:txBody>
      </p:sp>
      <p:sp>
        <p:nvSpPr>
          <p:cNvPr id="76" name="Text Placeholder 30">
            <a:extLst>
              <a:ext uri="{FF2B5EF4-FFF2-40B4-BE49-F238E27FC236}">
                <a16:creationId xmlns:a16="http://schemas.microsoft.com/office/drawing/2014/main" id="{D42A8ADC-0A12-4DFE-ABFE-F1E49EBA30A7}"/>
              </a:ext>
            </a:extLst>
          </p:cNvPr>
          <p:cNvSpPr txBox="1">
            <a:spLocks/>
          </p:cNvSpPr>
          <p:nvPr/>
        </p:nvSpPr>
        <p:spPr>
          <a:xfrm>
            <a:off x="7667854" y="1377027"/>
            <a:ext cx="3679715"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en-US" sz="1800" dirty="0"/>
              <a:t>Empirical power prior</a:t>
            </a:r>
          </a:p>
          <a:p>
            <a:pPr>
              <a:lnSpc>
                <a:spcPct val="100000"/>
              </a:lnSpc>
              <a:spcBef>
                <a:spcPts val="400"/>
              </a:spcBef>
            </a:pPr>
            <a:r>
              <a:rPr lang="en-GB" sz="1400" b="0" dirty="0">
                <a:solidFill>
                  <a:schemeClr val="tx1"/>
                </a:solidFill>
              </a:rPr>
              <a:t>Also borrows dependent on the likeness of the data, but allows for the possibility that the external data is equal to the internal data (weight of 1)</a:t>
            </a:r>
          </a:p>
        </p:txBody>
      </p:sp>
      <p:sp>
        <p:nvSpPr>
          <p:cNvPr id="77" name="Text Placeholder 30">
            <a:extLst>
              <a:ext uri="{FF2B5EF4-FFF2-40B4-BE49-F238E27FC236}">
                <a16:creationId xmlns:a16="http://schemas.microsoft.com/office/drawing/2014/main" id="{D15EF0D0-D826-4E21-8951-AE168B45E4CE}"/>
              </a:ext>
            </a:extLst>
          </p:cNvPr>
          <p:cNvSpPr txBox="1">
            <a:spLocks/>
          </p:cNvSpPr>
          <p:nvPr/>
        </p:nvSpPr>
        <p:spPr>
          <a:xfrm>
            <a:off x="7717957" y="4044613"/>
            <a:ext cx="3679715"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fontAlgn="base">
              <a:lnSpc>
                <a:spcPct val="100000"/>
              </a:lnSpc>
              <a:spcAft>
                <a:spcPct val="0"/>
              </a:spcAft>
              <a:defRPr/>
            </a:pPr>
            <a:r>
              <a:rPr lang="en-US" sz="1800" dirty="0">
                <a:solidFill>
                  <a:schemeClr val="accent2"/>
                </a:solidFill>
              </a:rPr>
              <a:t>Meta-analytic priors</a:t>
            </a:r>
          </a:p>
          <a:p>
            <a:pPr fontAlgn="base">
              <a:lnSpc>
                <a:spcPct val="100000"/>
              </a:lnSpc>
              <a:spcAft>
                <a:spcPct val="0"/>
              </a:spcAft>
              <a:defRPr/>
            </a:pPr>
            <a:r>
              <a:rPr lang="en-GB" sz="1400" b="0" dirty="0">
                <a:solidFill>
                  <a:schemeClr val="tx1"/>
                </a:solidFill>
              </a:rPr>
              <a:t>Hierarchical models may assume that each source of data is sampled from a larger population. The variability between sources is modelled as a random effect whose variance is to be estimated to create the meta-analytic prior</a:t>
            </a:r>
            <a:endParaRPr lang="en-US" sz="1400" b="0" dirty="0">
              <a:solidFill>
                <a:schemeClr val="tx1"/>
              </a:solidFill>
            </a:endParaRPr>
          </a:p>
        </p:txBody>
      </p:sp>
      <p:sp>
        <p:nvSpPr>
          <p:cNvPr id="78" name="TextBox 77">
            <a:extLst>
              <a:ext uri="{FF2B5EF4-FFF2-40B4-BE49-F238E27FC236}">
                <a16:creationId xmlns:a16="http://schemas.microsoft.com/office/drawing/2014/main" id="{EBBD5BD4-07A6-4307-8E92-106BDD348714}"/>
              </a:ext>
            </a:extLst>
          </p:cNvPr>
          <p:cNvSpPr txBox="1"/>
          <p:nvPr/>
        </p:nvSpPr>
        <p:spPr>
          <a:xfrm>
            <a:off x="5496537" y="3213622"/>
            <a:ext cx="1193397" cy="954107"/>
          </a:xfrm>
          <a:prstGeom prst="rect">
            <a:avLst/>
          </a:prstGeom>
          <a:noFill/>
        </p:spPr>
        <p:txBody>
          <a:bodyPr wrap="square" rtlCol="0">
            <a:spAutoFit/>
          </a:bodyPr>
          <a:lstStyle/>
          <a:p>
            <a:pPr algn="ctr"/>
            <a:r>
              <a:rPr lang="en-US" sz="1400" b="1" dirty="0"/>
              <a:t>Bayesian dynamic borrowing approaches</a:t>
            </a:r>
          </a:p>
        </p:txBody>
      </p:sp>
      <p:grpSp>
        <p:nvGrpSpPr>
          <p:cNvPr id="79" name="Group 78">
            <a:extLst>
              <a:ext uri="{FF2B5EF4-FFF2-40B4-BE49-F238E27FC236}">
                <a16:creationId xmlns:a16="http://schemas.microsoft.com/office/drawing/2014/main" id="{0DB6DC07-F0AF-4F30-8C1D-BD3B8C224719}"/>
              </a:ext>
            </a:extLst>
          </p:cNvPr>
          <p:cNvGrpSpPr/>
          <p:nvPr/>
        </p:nvGrpSpPr>
        <p:grpSpPr>
          <a:xfrm>
            <a:off x="510364" y="1613518"/>
            <a:ext cx="5387060" cy="1954628"/>
            <a:chOff x="510364" y="1482879"/>
            <a:chExt cx="5387060" cy="1954628"/>
          </a:xfrm>
        </p:grpSpPr>
        <p:sp>
          <p:nvSpPr>
            <p:cNvPr id="80" name="Rectangle: Rounded Corners 8">
              <a:extLst>
                <a:ext uri="{FF2B5EF4-FFF2-40B4-BE49-F238E27FC236}">
                  <a16:creationId xmlns:a16="http://schemas.microsoft.com/office/drawing/2014/main" id="{514F0F05-9B5B-4E06-A021-BB38ECF06204}"/>
                </a:ext>
              </a:extLst>
            </p:cNvPr>
            <p:cNvSpPr/>
            <p:nvPr/>
          </p:nvSpPr>
          <p:spPr>
            <a:xfrm>
              <a:off x="510364" y="1482879"/>
              <a:ext cx="4525804" cy="1954628"/>
            </a:xfrm>
            <a:custGeom>
              <a:avLst/>
              <a:gdLst>
                <a:gd name="connsiteX0" fmla="*/ 0 w 5432256"/>
                <a:gd name="connsiteY0" fmla="*/ 369168 h 2147576"/>
                <a:gd name="connsiteX1" fmla="*/ 369168 w 5432256"/>
                <a:gd name="connsiteY1" fmla="*/ 0 h 2147576"/>
                <a:gd name="connsiteX2" fmla="*/ 5063088 w 5432256"/>
                <a:gd name="connsiteY2" fmla="*/ 0 h 2147576"/>
                <a:gd name="connsiteX3" fmla="*/ 5432256 w 5432256"/>
                <a:gd name="connsiteY3" fmla="*/ 369168 h 2147576"/>
                <a:gd name="connsiteX4" fmla="*/ 5432256 w 5432256"/>
                <a:gd name="connsiteY4" fmla="*/ 1778408 h 2147576"/>
                <a:gd name="connsiteX5" fmla="*/ 5063088 w 5432256"/>
                <a:gd name="connsiteY5" fmla="*/ 2147576 h 2147576"/>
                <a:gd name="connsiteX6" fmla="*/ 369168 w 5432256"/>
                <a:gd name="connsiteY6" fmla="*/ 2147576 h 2147576"/>
                <a:gd name="connsiteX7" fmla="*/ 0 w 5432256"/>
                <a:gd name="connsiteY7" fmla="*/ 1778408 h 2147576"/>
                <a:gd name="connsiteX8" fmla="*/ 0 w 5432256"/>
                <a:gd name="connsiteY8" fmla="*/ 369168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8" fmla="*/ 460608 w 5432256"/>
                <a:gd name="connsiteY8" fmla="*/ 91440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0" fmla="*/ 5063088 w 5432256"/>
                <a:gd name="connsiteY0" fmla="*/ 0 h 2147576"/>
                <a:gd name="connsiteX1" fmla="*/ 5432256 w 5432256"/>
                <a:gd name="connsiteY1" fmla="*/ 369168 h 2147576"/>
                <a:gd name="connsiteX2" fmla="*/ 5432256 w 5432256"/>
                <a:gd name="connsiteY2" fmla="*/ 1778408 h 2147576"/>
                <a:gd name="connsiteX3" fmla="*/ 5063088 w 5432256"/>
                <a:gd name="connsiteY3" fmla="*/ 2147576 h 2147576"/>
                <a:gd name="connsiteX4" fmla="*/ 369168 w 5432256"/>
                <a:gd name="connsiteY4" fmla="*/ 2147576 h 2147576"/>
                <a:gd name="connsiteX5" fmla="*/ 0 w 5432256"/>
                <a:gd name="connsiteY5" fmla="*/ 1778408 h 2147576"/>
                <a:gd name="connsiteX6" fmla="*/ 0 w 5432256"/>
                <a:gd name="connsiteY6" fmla="*/ 369168 h 2147576"/>
                <a:gd name="connsiteX0" fmla="*/ 5432256 w 5432256"/>
                <a:gd name="connsiteY0" fmla="*/ 0 h 1778408"/>
                <a:gd name="connsiteX1" fmla="*/ 5432256 w 5432256"/>
                <a:gd name="connsiteY1" fmla="*/ 1409240 h 1778408"/>
                <a:gd name="connsiteX2" fmla="*/ 5063088 w 5432256"/>
                <a:gd name="connsiteY2" fmla="*/ 1778408 h 1778408"/>
                <a:gd name="connsiteX3" fmla="*/ 369168 w 5432256"/>
                <a:gd name="connsiteY3" fmla="*/ 1778408 h 1778408"/>
                <a:gd name="connsiteX4" fmla="*/ 0 w 5432256"/>
                <a:gd name="connsiteY4" fmla="*/ 1409240 h 1778408"/>
                <a:gd name="connsiteX5" fmla="*/ 0 w 5432256"/>
                <a:gd name="connsiteY5" fmla="*/ 0 h 1778408"/>
                <a:gd name="connsiteX0" fmla="*/ 5432256 w 5432256"/>
                <a:gd name="connsiteY0" fmla="*/ 1409240 h 1778408"/>
                <a:gd name="connsiteX1" fmla="*/ 5063088 w 5432256"/>
                <a:gd name="connsiteY1" fmla="*/ 1778408 h 1778408"/>
                <a:gd name="connsiteX2" fmla="*/ 369168 w 5432256"/>
                <a:gd name="connsiteY2" fmla="*/ 1778408 h 1778408"/>
                <a:gd name="connsiteX3" fmla="*/ 0 w 5432256"/>
                <a:gd name="connsiteY3" fmla="*/ 1409240 h 1778408"/>
                <a:gd name="connsiteX4" fmla="*/ 0 w 5432256"/>
                <a:gd name="connsiteY4"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Lst>
              <a:ahLst/>
              <a:cxnLst>
                <a:cxn ang="0">
                  <a:pos x="connsiteX0" y="connsiteY0"/>
                </a:cxn>
                <a:cxn ang="0">
                  <a:pos x="connsiteX1" y="connsiteY1"/>
                </a:cxn>
                <a:cxn ang="0">
                  <a:pos x="connsiteX2" y="connsiteY2"/>
                </a:cxn>
                <a:cxn ang="0">
                  <a:pos x="connsiteX3" y="connsiteY3"/>
                </a:cxn>
              </a:cxnLst>
              <a:rect l="l" t="t" r="r" b="b"/>
              <a:pathLst>
                <a:path w="5063088" h="1778408">
                  <a:moveTo>
                    <a:pt x="5063088" y="1778408"/>
                  </a:moveTo>
                  <a:lnTo>
                    <a:pt x="369168" y="1778408"/>
                  </a:lnTo>
                  <a:cubicBezTo>
                    <a:pt x="123950" y="1778408"/>
                    <a:pt x="0" y="1613126"/>
                    <a:pt x="0" y="1409240"/>
                  </a:cubicBezTo>
                  <a:lnTo>
                    <a:pt x="0" y="0"/>
                  </a:lnTo>
                </a:path>
              </a:pathLst>
            </a:custGeom>
            <a:noFill/>
            <a:ln w="762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81" name="Arc 32">
              <a:extLst>
                <a:ext uri="{FF2B5EF4-FFF2-40B4-BE49-F238E27FC236}">
                  <a16:creationId xmlns:a16="http://schemas.microsoft.com/office/drawing/2014/main" id="{EABB4BB7-15C3-4995-9687-E69B31C02DC6}"/>
                </a:ext>
              </a:extLst>
            </p:cNvPr>
            <p:cNvSpPr/>
            <p:nvPr/>
          </p:nvSpPr>
          <p:spPr>
            <a:xfrm rot="16200000">
              <a:off x="5024578" y="2562301"/>
              <a:ext cx="884412" cy="861280"/>
            </a:xfrm>
            <a:custGeom>
              <a:avLst/>
              <a:gdLst>
                <a:gd name="connsiteX0" fmla="*/ 1209005 w 2109236"/>
                <a:gd name="connsiteY0" fmla="*/ 11362 h 2109236"/>
                <a:gd name="connsiteX1" fmla="*/ 2093417 w 2109236"/>
                <a:gd name="connsiteY1" fmla="*/ 872642 h 2109236"/>
                <a:gd name="connsiteX2" fmla="*/ 1054618 w 2109236"/>
                <a:gd name="connsiteY2" fmla="*/ 1054618 h 2109236"/>
                <a:gd name="connsiteX3" fmla="*/ 1209005 w 2109236"/>
                <a:gd name="connsiteY3" fmla="*/ 11362 h 2109236"/>
                <a:gd name="connsiteX0" fmla="*/ 1209005 w 2109236"/>
                <a:gd name="connsiteY0" fmla="*/ 11362 h 2109236"/>
                <a:gd name="connsiteX1" fmla="*/ 2093417 w 2109236"/>
                <a:gd name="connsiteY1" fmla="*/ 872642 h 2109236"/>
                <a:gd name="connsiteX0" fmla="*/ 0 w 1038799"/>
                <a:gd name="connsiteY0" fmla="*/ 1043256 h 1134696"/>
                <a:gd name="connsiteX1" fmla="*/ 154387 w 1038799"/>
                <a:gd name="connsiteY1" fmla="*/ 0 h 1134696"/>
                <a:gd name="connsiteX2" fmla="*/ 1038799 w 1038799"/>
                <a:gd name="connsiteY2" fmla="*/ 861280 h 1134696"/>
                <a:gd name="connsiteX3" fmla="*/ 91440 w 1038799"/>
                <a:gd name="connsiteY3" fmla="*/ 1134696 h 1134696"/>
                <a:gd name="connsiteX0" fmla="*/ 154387 w 1038799"/>
                <a:gd name="connsiteY0" fmla="*/ 0 h 1134696"/>
                <a:gd name="connsiteX1" fmla="*/ 1038799 w 1038799"/>
                <a:gd name="connsiteY1" fmla="*/ 861280 h 1134696"/>
                <a:gd name="connsiteX0" fmla="*/ 0 w 1038799"/>
                <a:gd name="connsiteY0" fmla="*/ 1043256 h 1043256"/>
                <a:gd name="connsiteX1" fmla="*/ 154387 w 1038799"/>
                <a:gd name="connsiteY1" fmla="*/ 0 h 1043256"/>
                <a:gd name="connsiteX2" fmla="*/ 1038799 w 1038799"/>
                <a:gd name="connsiteY2" fmla="*/ 861280 h 1043256"/>
                <a:gd name="connsiteX0" fmla="*/ 154387 w 1038799"/>
                <a:gd name="connsiteY0" fmla="*/ 0 h 1043256"/>
                <a:gd name="connsiteX1" fmla="*/ 1038799 w 1038799"/>
                <a:gd name="connsiteY1" fmla="*/ 861280 h 1043256"/>
                <a:gd name="connsiteX0" fmla="*/ 0 w 884412"/>
                <a:gd name="connsiteY0" fmla="*/ 0 h 861280"/>
                <a:gd name="connsiteX1" fmla="*/ 884412 w 884412"/>
                <a:gd name="connsiteY1" fmla="*/ 861280 h 861280"/>
                <a:gd name="connsiteX0" fmla="*/ 0 w 884412"/>
                <a:gd name="connsiteY0" fmla="*/ 0 h 861280"/>
                <a:gd name="connsiteX1" fmla="*/ 884412 w 884412"/>
                <a:gd name="connsiteY1" fmla="*/ 861280 h 861280"/>
              </a:gdLst>
              <a:ahLst/>
              <a:cxnLst>
                <a:cxn ang="0">
                  <a:pos x="connsiteX0" y="connsiteY0"/>
                </a:cxn>
                <a:cxn ang="0">
                  <a:pos x="connsiteX1" y="connsiteY1"/>
                </a:cxn>
              </a:cxnLst>
              <a:rect l="l" t="t" r="r" b="b"/>
              <a:pathLst>
                <a:path w="884412" h="861280" stroke="0" extrusionOk="0">
                  <a:moveTo>
                    <a:pt x="0" y="0"/>
                  </a:moveTo>
                  <a:cubicBezTo>
                    <a:pt x="449591" y="66533"/>
                    <a:pt x="805989" y="413610"/>
                    <a:pt x="884412" y="861280"/>
                  </a:cubicBezTo>
                </a:path>
                <a:path w="884412" h="861280" fill="none">
                  <a:moveTo>
                    <a:pt x="0" y="0"/>
                  </a:moveTo>
                  <a:cubicBezTo>
                    <a:pt x="449591" y="66533"/>
                    <a:pt x="805989" y="413610"/>
                    <a:pt x="884412" y="861280"/>
                  </a:cubicBezTo>
                </a:path>
              </a:pathLst>
            </a:custGeom>
            <a:noFill/>
            <a:ln w="76200"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C895B770-FD0D-475A-969C-D173482A7150}"/>
              </a:ext>
            </a:extLst>
          </p:cNvPr>
          <p:cNvGrpSpPr/>
          <p:nvPr/>
        </p:nvGrpSpPr>
        <p:grpSpPr>
          <a:xfrm flipV="1">
            <a:off x="510364" y="3882443"/>
            <a:ext cx="5387060" cy="1954628"/>
            <a:chOff x="510364" y="1482879"/>
            <a:chExt cx="5387060" cy="1954628"/>
          </a:xfrm>
        </p:grpSpPr>
        <p:sp>
          <p:nvSpPr>
            <p:cNvPr id="83" name="Rectangle: Rounded Corners 8">
              <a:extLst>
                <a:ext uri="{FF2B5EF4-FFF2-40B4-BE49-F238E27FC236}">
                  <a16:creationId xmlns:a16="http://schemas.microsoft.com/office/drawing/2014/main" id="{2E076273-11CB-4D99-A640-88F9824D73AC}"/>
                </a:ext>
              </a:extLst>
            </p:cNvPr>
            <p:cNvSpPr/>
            <p:nvPr/>
          </p:nvSpPr>
          <p:spPr>
            <a:xfrm>
              <a:off x="510364" y="1482879"/>
              <a:ext cx="4525804" cy="1954628"/>
            </a:xfrm>
            <a:custGeom>
              <a:avLst/>
              <a:gdLst>
                <a:gd name="connsiteX0" fmla="*/ 0 w 5432256"/>
                <a:gd name="connsiteY0" fmla="*/ 369168 h 2147576"/>
                <a:gd name="connsiteX1" fmla="*/ 369168 w 5432256"/>
                <a:gd name="connsiteY1" fmla="*/ 0 h 2147576"/>
                <a:gd name="connsiteX2" fmla="*/ 5063088 w 5432256"/>
                <a:gd name="connsiteY2" fmla="*/ 0 h 2147576"/>
                <a:gd name="connsiteX3" fmla="*/ 5432256 w 5432256"/>
                <a:gd name="connsiteY3" fmla="*/ 369168 h 2147576"/>
                <a:gd name="connsiteX4" fmla="*/ 5432256 w 5432256"/>
                <a:gd name="connsiteY4" fmla="*/ 1778408 h 2147576"/>
                <a:gd name="connsiteX5" fmla="*/ 5063088 w 5432256"/>
                <a:gd name="connsiteY5" fmla="*/ 2147576 h 2147576"/>
                <a:gd name="connsiteX6" fmla="*/ 369168 w 5432256"/>
                <a:gd name="connsiteY6" fmla="*/ 2147576 h 2147576"/>
                <a:gd name="connsiteX7" fmla="*/ 0 w 5432256"/>
                <a:gd name="connsiteY7" fmla="*/ 1778408 h 2147576"/>
                <a:gd name="connsiteX8" fmla="*/ 0 w 5432256"/>
                <a:gd name="connsiteY8" fmla="*/ 369168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8" fmla="*/ 460608 w 5432256"/>
                <a:gd name="connsiteY8" fmla="*/ 91440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0" fmla="*/ 5063088 w 5432256"/>
                <a:gd name="connsiteY0" fmla="*/ 0 h 2147576"/>
                <a:gd name="connsiteX1" fmla="*/ 5432256 w 5432256"/>
                <a:gd name="connsiteY1" fmla="*/ 369168 h 2147576"/>
                <a:gd name="connsiteX2" fmla="*/ 5432256 w 5432256"/>
                <a:gd name="connsiteY2" fmla="*/ 1778408 h 2147576"/>
                <a:gd name="connsiteX3" fmla="*/ 5063088 w 5432256"/>
                <a:gd name="connsiteY3" fmla="*/ 2147576 h 2147576"/>
                <a:gd name="connsiteX4" fmla="*/ 369168 w 5432256"/>
                <a:gd name="connsiteY4" fmla="*/ 2147576 h 2147576"/>
                <a:gd name="connsiteX5" fmla="*/ 0 w 5432256"/>
                <a:gd name="connsiteY5" fmla="*/ 1778408 h 2147576"/>
                <a:gd name="connsiteX6" fmla="*/ 0 w 5432256"/>
                <a:gd name="connsiteY6" fmla="*/ 369168 h 2147576"/>
                <a:gd name="connsiteX0" fmla="*/ 5432256 w 5432256"/>
                <a:gd name="connsiteY0" fmla="*/ 0 h 1778408"/>
                <a:gd name="connsiteX1" fmla="*/ 5432256 w 5432256"/>
                <a:gd name="connsiteY1" fmla="*/ 1409240 h 1778408"/>
                <a:gd name="connsiteX2" fmla="*/ 5063088 w 5432256"/>
                <a:gd name="connsiteY2" fmla="*/ 1778408 h 1778408"/>
                <a:gd name="connsiteX3" fmla="*/ 369168 w 5432256"/>
                <a:gd name="connsiteY3" fmla="*/ 1778408 h 1778408"/>
                <a:gd name="connsiteX4" fmla="*/ 0 w 5432256"/>
                <a:gd name="connsiteY4" fmla="*/ 1409240 h 1778408"/>
                <a:gd name="connsiteX5" fmla="*/ 0 w 5432256"/>
                <a:gd name="connsiteY5" fmla="*/ 0 h 1778408"/>
                <a:gd name="connsiteX0" fmla="*/ 5432256 w 5432256"/>
                <a:gd name="connsiteY0" fmla="*/ 1409240 h 1778408"/>
                <a:gd name="connsiteX1" fmla="*/ 5063088 w 5432256"/>
                <a:gd name="connsiteY1" fmla="*/ 1778408 h 1778408"/>
                <a:gd name="connsiteX2" fmla="*/ 369168 w 5432256"/>
                <a:gd name="connsiteY2" fmla="*/ 1778408 h 1778408"/>
                <a:gd name="connsiteX3" fmla="*/ 0 w 5432256"/>
                <a:gd name="connsiteY3" fmla="*/ 1409240 h 1778408"/>
                <a:gd name="connsiteX4" fmla="*/ 0 w 5432256"/>
                <a:gd name="connsiteY4"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Lst>
              <a:ahLst/>
              <a:cxnLst>
                <a:cxn ang="0">
                  <a:pos x="connsiteX0" y="connsiteY0"/>
                </a:cxn>
                <a:cxn ang="0">
                  <a:pos x="connsiteX1" y="connsiteY1"/>
                </a:cxn>
                <a:cxn ang="0">
                  <a:pos x="connsiteX2" y="connsiteY2"/>
                </a:cxn>
                <a:cxn ang="0">
                  <a:pos x="connsiteX3" y="connsiteY3"/>
                </a:cxn>
              </a:cxnLst>
              <a:rect l="l" t="t" r="r" b="b"/>
              <a:pathLst>
                <a:path w="5063088" h="1778408">
                  <a:moveTo>
                    <a:pt x="5063088" y="1778408"/>
                  </a:moveTo>
                  <a:lnTo>
                    <a:pt x="369168" y="1778408"/>
                  </a:lnTo>
                  <a:cubicBezTo>
                    <a:pt x="123950" y="1778408"/>
                    <a:pt x="0" y="1613126"/>
                    <a:pt x="0" y="1409240"/>
                  </a:cubicBezTo>
                  <a:lnTo>
                    <a:pt x="0" y="0"/>
                  </a:lnTo>
                </a:path>
              </a:pathLst>
            </a:custGeom>
            <a:noFill/>
            <a:ln w="762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84" name="Arc 32">
              <a:extLst>
                <a:ext uri="{FF2B5EF4-FFF2-40B4-BE49-F238E27FC236}">
                  <a16:creationId xmlns:a16="http://schemas.microsoft.com/office/drawing/2014/main" id="{9D11EE0C-908A-44C1-BCBA-39D43C810459}"/>
                </a:ext>
              </a:extLst>
            </p:cNvPr>
            <p:cNvSpPr/>
            <p:nvPr/>
          </p:nvSpPr>
          <p:spPr>
            <a:xfrm rot="16200000">
              <a:off x="5024578" y="2562301"/>
              <a:ext cx="884412" cy="861280"/>
            </a:xfrm>
            <a:custGeom>
              <a:avLst/>
              <a:gdLst>
                <a:gd name="connsiteX0" fmla="*/ 1209005 w 2109236"/>
                <a:gd name="connsiteY0" fmla="*/ 11362 h 2109236"/>
                <a:gd name="connsiteX1" fmla="*/ 2093417 w 2109236"/>
                <a:gd name="connsiteY1" fmla="*/ 872642 h 2109236"/>
                <a:gd name="connsiteX2" fmla="*/ 1054618 w 2109236"/>
                <a:gd name="connsiteY2" fmla="*/ 1054618 h 2109236"/>
                <a:gd name="connsiteX3" fmla="*/ 1209005 w 2109236"/>
                <a:gd name="connsiteY3" fmla="*/ 11362 h 2109236"/>
                <a:gd name="connsiteX0" fmla="*/ 1209005 w 2109236"/>
                <a:gd name="connsiteY0" fmla="*/ 11362 h 2109236"/>
                <a:gd name="connsiteX1" fmla="*/ 2093417 w 2109236"/>
                <a:gd name="connsiteY1" fmla="*/ 872642 h 2109236"/>
                <a:gd name="connsiteX0" fmla="*/ 0 w 1038799"/>
                <a:gd name="connsiteY0" fmla="*/ 1043256 h 1134696"/>
                <a:gd name="connsiteX1" fmla="*/ 154387 w 1038799"/>
                <a:gd name="connsiteY1" fmla="*/ 0 h 1134696"/>
                <a:gd name="connsiteX2" fmla="*/ 1038799 w 1038799"/>
                <a:gd name="connsiteY2" fmla="*/ 861280 h 1134696"/>
                <a:gd name="connsiteX3" fmla="*/ 91440 w 1038799"/>
                <a:gd name="connsiteY3" fmla="*/ 1134696 h 1134696"/>
                <a:gd name="connsiteX0" fmla="*/ 154387 w 1038799"/>
                <a:gd name="connsiteY0" fmla="*/ 0 h 1134696"/>
                <a:gd name="connsiteX1" fmla="*/ 1038799 w 1038799"/>
                <a:gd name="connsiteY1" fmla="*/ 861280 h 1134696"/>
                <a:gd name="connsiteX0" fmla="*/ 0 w 1038799"/>
                <a:gd name="connsiteY0" fmla="*/ 1043256 h 1043256"/>
                <a:gd name="connsiteX1" fmla="*/ 154387 w 1038799"/>
                <a:gd name="connsiteY1" fmla="*/ 0 h 1043256"/>
                <a:gd name="connsiteX2" fmla="*/ 1038799 w 1038799"/>
                <a:gd name="connsiteY2" fmla="*/ 861280 h 1043256"/>
                <a:gd name="connsiteX0" fmla="*/ 154387 w 1038799"/>
                <a:gd name="connsiteY0" fmla="*/ 0 h 1043256"/>
                <a:gd name="connsiteX1" fmla="*/ 1038799 w 1038799"/>
                <a:gd name="connsiteY1" fmla="*/ 861280 h 1043256"/>
                <a:gd name="connsiteX0" fmla="*/ 0 w 884412"/>
                <a:gd name="connsiteY0" fmla="*/ 0 h 861280"/>
                <a:gd name="connsiteX1" fmla="*/ 884412 w 884412"/>
                <a:gd name="connsiteY1" fmla="*/ 861280 h 861280"/>
                <a:gd name="connsiteX0" fmla="*/ 0 w 884412"/>
                <a:gd name="connsiteY0" fmla="*/ 0 h 861280"/>
                <a:gd name="connsiteX1" fmla="*/ 884412 w 884412"/>
                <a:gd name="connsiteY1" fmla="*/ 861280 h 861280"/>
              </a:gdLst>
              <a:ahLst/>
              <a:cxnLst>
                <a:cxn ang="0">
                  <a:pos x="connsiteX0" y="connsiteY0"/>
                </a:cxn>
                <a:cxn ang="0">
                  <a:pos x="connsiteX1" y="connsiteY1"/>
                </a:cxn>
              </a:cxnLst>
              <a:rect l="l" t="t" r="r" b="b"/>
              <a:pathLst>
                <a:path w="884412" h="861280" stroke="0" extrusionOk="0">
                  <a:moveTo>
                    <a:pt x="0" y="0"/>
                  </a:moveTo>
                  <a:cubicBezTo>
                    <a:pt x="449591" y="66533"/>
                    <a:pt x="805989" y="413610"/>
                    <a:pt x="884412" y="861280"/>
                  </a:cubicBezTo>
                </a:path>
                <a:path w="884412" h="861280" fill="none">
                  <a:moveTo>
                    <a:pt x="0" y="0"/>
                  </a:moveTo>
                  <a:cubicBezTo>
                    <a:pt x="449591" y="66533"/>
                    <a:pt x="805989" y="413610"/>
                    <a:pt x="884412" y="861280"/>
                  </a:cubicBezTo>
                </a:path>
              </a:pathLst>
            </a:custGeom>
            <a:noFill/>
            <a:ln w="76200" cap="rnd">
              <a:solidFill>
                <a:schemeClr val="accent4"/>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FE1701D2-06E7-4FA2-9D7A-40743ADF2A14}"/>
              </a:ext>
            </a:extLst>
          </p:cNvPr>
          <p:cNvGrpSpPr/>
          <p:nvPr/>
        </p:nvGrpSpPr>
        <p:grpSpPr>
          <a:xfrm flipH="1">
            <a:off x="6243562" y="1613518"/>
            <a:ext cx="5385816" cy="1954628"/>
            <a:chOff x="510364" y="1482879"/>
            <a:chExt cx="5387060" cy="1954628"/>
          </a:xfrm>
        </p:grpSpPr>
        <p:sp>
          <p:nvSpPr>
            <p:cNvPr id="86" name="Rectangle: Rounded Corners 8">
              <a:extLst>
                <a:ext uri="{FF2B5EF4-FFF2-40B4-BE49-F238E27FC236}">
                  <a16:creationId xmlns:a16="http://schemas.microsoft.com/office/drawing/2014/main" id="{D3DDB1D6-BE22-42AF-953E-AAF1BF43E09D}"/>
                </a:ext>
              </a:extLst>
            </p:cNvPr>
            <p:cNvSpPr/>
            <p:nvPr/>
          </p:nvSpPr>
          <p:spPr>
            <a:xfrm>
              <a:off x="510364" y="1482879"/>
              <a:ext cx="4525804" cy="1954628"/>
            </a:xfrm>
            <a:custGeom>
              <a:avLst/>
              <a:gdLst>
                <a:gd name="connsiteX0" fmla="*/ 0 w 5432256"/>
                <a:gd name="connsiteY0" fmla="*/ 369168 h 2147576"/>
                <a:gd name="connsiteX1" fmla="*/ 369168 w 5432256"/>
                <a:gd name="connsiteY1" fmla="*/ 0 h 2147576"/>
                <a:gd name="connsiteX2" fmla="*/ 5063088 w 5432256"/>
                <a:gd name="connsiteY2" fmla="*/ 0 h 2147576"/>
                <a:gd name="connsiteX3" fmla="*/ 5432256 w 5432256"/>
                <a:gd name="connsiteY3" fmla="*/ 369168 h 2147576"/>
                <a:gd name="connsiteX4" fmla="*/ 5432256 w 5432256"/>
                <a:gd name="connsiteY4" fmla="*/ 1778408 h 2147576"/>
                <a:gd name="connsiteX5" fmla="*/ 5063088 w 5432256"/>
                <a:gd name="connsiteY5" fmla="*/ 2147576 h 2147576"/>
                <a:gd name="connsiteX6" fmla="*/ 369168 w 5432256"/>
                <a:gd name="connsiteY6" fmla="*/ 2147576 h 2147576"/>
                <a:gd name="connsiteX7" fmla="*/ 0 w 5432256"/>
                <a:gd name="connsiteY7" fmla="*/ 1778408 h 2147576"/>
                <a:gd name="connsiteX8" fmla="*/ 0 w 5432256"/>
                <a:gd name="connsiteY8" fmla="*/ 369168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8" fmla="*/ 460608 w 5432256"/>
                <a:gd name="connsiteY8" fmla="*/ 91440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0" fmla="*/ 5063088 w 5432256"/>
                <a:gd name="connsiteY0" fmla="*/ 0 h 2147576"/>
                <a:gd name="connsiteX1" fmla="*/ 5432256 w 5432256"/>
                <a:gd name="connsiteY1" fmla="*/ 369168 h 2147576"/>
                <a:gd name="connsiteX2" fmla="*/ 5432256 w 5432256"/>
                <a:gd name="connsiteY2" fmla="*/ 1778408 h 2147576"/>
                <a:gd name="connsiteX3" fmla="*/ 5063088 w 5432256"/>
                <a:gd name="connsiteY3" fmla="*/ 2147576 h 2147576"/>
                <a:gd name="connsiteX4" fmla="*/ 369168 w 5432256"/>
                <a:gd name="connsiteY4" fmla="*/ 2147576 h 2147576"/>
                <a:gd name="connsiteX5" fmla="*/ 0 w 5432256"/>
                <a:gd name="connsiteY5" fmla="*/ 1778408 h 2147576"/>
                <a:gd name="connsiteX6" fmla="*/ 0 w 5432256"/>
                <a:gd name="connsiteY6" fmla="*/ 369168 h 2147576"/>
                <a:gd name="connsiteX0" fmla="*/ 5432256 w 5432256"/>
                <a:gd name="connsiteY0" fmla="*/ 0 h 1778408"/>
                <a:gd name="connsiteX1" fmla="*/ 5432256 w 5432256"/>
                <a:gd name="connsiteY1" fmla="*/ 1409240 h 1778408"/>
                <a:gd name="connsiteX2" fmla="*/ 5063088 w 5432256"/>
                <a:gd name="connsiteY2" fmla="*/ 1778408 h 1778408"/>
                <a:gd name="connsiteX3" fmla="*/ 369168 w 5432256"/>
                <a:gd name="connsiteY3" fmla="*/ 1778408 h 1778408"/>
                <a:gd name="connsiteX4" fmla="*/ 0 w 5432256"/>
                <a:gd name="connsiteY4" fmla="*/ 1409240 h 1778408"/>
                <a:gd name="connsiteX5" fmla="*/ 0 w 5432256"/>
                <a:gd name="connsiteY5" fmla="*/ 0 h 1778408"/>
                <a:gd name="connsiteX0" fmla="*/ 5432256 w 5432256"/>
                <a:gd name="connsiteY0" fmla="*/ 1409240 h 1778408"/>
                <a:gd name="connsiteX1" fmla="*/ 5063088 w 5432256"/>
                <a:gd name="connsiteY1" fmla="*/ 1778408 h 1778408"/>
                <a:gd name="connsiteX2" fmla="*/ 369168 w 5432256"/>
                <a:gd name="connsiteY2" fmla="*/ 1778408 h 1778408"/>
                <a:gd name="connsiteX3" fmla="*/ 0 w 5432256"/>
                <a:gd name="connsiteY3" fmla="*/ 1409240 h 1778408"/>
                <a:gd name="connsiteX4" fmla="*/ 0 w 5432256"/>
                <a:gd name="connsiteY4"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Lst>
              <a:ahLst/>
              <a:cxnLst>
                <a:cxn ang="0">
                  <a:pos x="connsiteX0" y="connsiteY0"/>
                </a:cxn>
                <a:cxn ang="0">
                  <a:pos x="connsiteX1" y="connsiteY1"/>
                </a:cxn>
                <a:cxn ang="0">
                  <a:pos x="connsiteX2" y="connsiteY2"/>
                </a:cxn>
                <a:cxn ang="0">
                  <a:pos x="connsiteX3" y="connsiteY3"/>
                </a:cxn>
              </a:cxnLst>
              <a:rect l="l" t="t" r="r" b="b"/>
              <a:pathLst>
                <a:path w="5063088" h="1778408">
                  <a:moveTo>
                    <a:pt x="5063088" y="1778408"/>
                  </a:moveTo>
                  <a:lnTo>
                    <a:pt x="369168" y="1778408"/>
                  </a:lnTo>
                  <a:cubicBezTo>
                    <a:pt x="123950" y="1778408"/>
                    <a:pt x="0" y="1613126"/>
                    <a:pt x="0" y="1409240"/>
                  </a:cubicBezTo>
                  <a:lnTo>
                    <a:pt x="0" y="0"/>
                  </a:lnTo>
                </a:path>
              </a:pathLst>
            </a:custGeom>
            <a:noFill/>
            <a:ln w="762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87" name="Arc 32">
              <a:extLst>
                <a:ext uri="{FF2B5EF4-FFF2-40B4-BE49-F238E27FC236}">
                  <a16:creationId xmlns:a16="http://schemas.microsoft.com/office/drawing/2014/main" id="{24372142-2724-47B8-A400-FBB82E109D9E}"/>
                </a:ext>
              </a:extLst>
            </p:cNvPr>
            <p:cNvSpPr/>
            <p:nvPr/>
          </p:nvSpPr>
          <p:spPr>
            <a:xfrm rot="16200000">
              <a:off x="5024578" y="2562301"/>
              <a:ext cx="884412" cy="861280"/>
            </a:xfrm>
            <a:custGeom>
              <a:avLst/>
              <a:gdLst>
                <a:gd name="connsiteX0" fmla="*/ 1209005 w 2109236"/>
                <a:gd name="connsiteY0" fmla="*/ 11362 h 2109236"/>
                <a:gd name="connsiteX1" fmla="*/ 2093417 w 2109236"/>
                <a:gd name="connsiteY1" fmla="*/ 872642 h 2109236"/>
                <a:gd name="connsiteX2" fmla="*/ 1054618 w 2109236"/>
                <a:gd name="connsiteY2" fmla="*/ 1054618 h 2109236"/>
                <a:gd name="connsiteX3" fmla="*/ 1209005 w 2109236"/>
                <a:gd name="connsiteY3" fmla="*/ 11362 h 2109236"/>
                <a:gd name="connsiteX0" fmla="*/ 1209005 w 2109236"/>
                <a:gd name="connsiteY0" fmla="*/ 11362 h 2109236"/>
                <a:gd name="connsiteX1" fmla="*/ 2093417 w 2109236"/>
                <a:gd name="connsiteY1" fmla="*/ 872642 h 2109236"/>
                <a:gd name="connsiteX0" fmla="*/ 0 w 1038799"/>
                <a:gd name="connsiteY0" fmla="*/ 1043256 h 1134696"/>
                <a:gd name="connsiteX1" fmla="*/ 154387 w 1038799"/>
                <a:gd name="connsiteY1" fmla="*/ 0 h 1134696"/>
                <a:gd name="connsiteX2" fmla="*/ 1038799 w 1038799"/>
                <a:gd name="connsiteY2" fmla="*/ 861280 h 1134696"/>
                <a:gd name="connsiteX3" fmla="*/ 91440 w 1038799"/>
                <a:gd name="connsiteY3" fmla="*/ 1134696 h 1134696"/>
                <a:gd name="connsiteX0" fmla="*/ 154387 w 1038799"/>
                <a:gd name="connsiteY0" fmla="*/ 0 h 1134696"/>
                <a:gd name="connsiteX1" fmla="*/ 1038799 w 1038799"/>
                <a:gd name="connsiteY1" fmla="*/ 861280 h 1134696"/>
                <a:gd name="connsiteX0" fmla="*/ 0 w 1038799"/>
                <a:gd name="connsiteY0" fmla="*/ 1043256 h 1043256"/>
                <a:gd name="connsiteX1" fmla="*/ 154387 w 1038799"/>
                <a:gd name="connsiteY1" fmla="*/ 0 h 1043256"/>
                <a:gd name="connsiteX2" fmla="*/ 1038799 w 1038799"/>
                <a:gd name="connsiteY2" fmla="*/ 861280 h 1043256"/>
                <a:gd name="connsiteX0" fmla="*/ 154387 w 1038799"/>
                <a:gd name="connsiteY0" fmla="*/ 0 h 1043256"/>
                <a:gd name="connsiteX1" fmla="*/ 1038799 w 1038799"/>
                <a:gd name="connsiteY1" fmla="*/ 861280 h 1043256"/>
                <a:gd name="connsiteX0" fmla="*/ 0 w 884412"/>
                <a:gd name="connsiteY0" fmla="*/ 0 h 861280"/>
                <a:gd name="connsiteX1" fmla="*/ 884412 w 884412"/>
                <a:gd name="connsiteY1" fmla="*/ 861280 h 861280"/>
                <a:gd name="connsiteX0" fmla="*/ 0 w 884412"/>
                <a:gd name="connsiteY0" fmla="*/ 0 h 861280"/>
                <a:gd name="connsiteX1" fmla="*/ 884412 w 884412"/>
                <a:gd name="connsiteY1" fmla="*/ 861280 h 861280"/>
              </a:gdLst>
              <a:ahLst/>
              <a:cxnLst>
                <a:cxn ang="0">
                  <a:pos x="connsiteX0" y="connsiteY0"/>
                </a:cxn>
                <a:cxn ang="0">
                  <a:pos x="connsiteX1" y="connsiteY1"/>
                </a:cxn>
              </a:cxnLst>
              <a:rect l="l" t="t" r="r" b="b"/>
              <a:pathLst>
                <a:path w="884412" h="861280" stroke="0" extrusionOk="0">
                  <a:moveTo>
                    <a:pt x="0" y="0"/>
                  </a:moveTo>
                  <a:cubicBezTo>
                    <a:pt x="449591" y="66533"/>
                    <a:pt x="805989" y="413610"/>
                    <a:pt x="884412" y="861280"/>
                  </a:cubicBezTo>
                </a:path>
                <a:path w="884412" h="861280" fill="none">
                  <a:moveTo>
                    <a:pt x="0" y="0"/>
                  </a:moveTo>
                  <a:cubicBezTo>
                    <a:pt x="449591" y="66533"/>
                    <a:pt x="805989" y="413610"/>
                    <a:pt x="884412" y="861280"/>
                  </a:cubicBezTo>
                </a:path>
              </a:pathLst>
            </a:custGeom>
            <a:noFill/>
            <a:ln w="7620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8CCD3C33-B2FF-4163-B67A-6AF1E094A0FC}"/>
              </a:ext>
            </a:extLst>
          </p:cNvPr>
          <p:cNvGrpSpPr/>
          <p:nvPr/>
        </p:nvGrpSpPr>
        <p:grpSpPr>
          <a:xfrm flipH="1" flipV="1">
            <a:off x="6243562" y="3882443"/>
            <a:ext cx="5385816" cy="1954628"/>
            <a:chOff x="510364" y="1482879"/>
            <a:chExt cx="5387060" cy="1954628"/>
          </a:xfrm>
        </p:grpSpPr>
        <p:sp>
          <p:nvSpPr>
            <p:cNvPr id="89" name="Rectangle: Rounded Corners 8">
              <a:extLst>
                <a:ext uri="{FF2B5EF4-FFF2-40B4-BE49-F238E27FC236}">
                  <a16:creationId xmlns:a16="http://schemas.microsoft.com/office/drawing/2014/main" id="{9058A5B5-8BEF-4794-8789-1FA2DBAA6F45}"/>
                </a:ext>
              </a:extLst>
            </p:cNvPr>
            <p:cNvSpPr/>
            <p:nvPr/>
          </p:nvSpPr>
          <p:spPr>
            <a:xfrm>
              <a:off x="510364" y="1482879"/>
              <a:ext cx="4525804" cy="1954628"/>
            </a:xfrm>
            <a:custGeom>
              <a:avLst/>
              <a:gdLst>
                <a:gd name="connsiteX0" fmla="*/ 0 w 5432256"/>
                <a:gd name="connsiteY0" fmla="*/ 369168 h 2147576"/>
                <a:gd name="connsiteX1" fmla="*/ 369168 w 5432256"/>
                <a:gd name="connsiteY1" fmla="*/ 0 h 2147576"/>
                <a:gd name="connsiteX2" fmla="*/ 5063088 w 5432256"/>
                <a:gd name="connsiteY2" fmla="*/ 0 h 2147576"/>
                <a:gd name="connsiteX3" fmla="*/ 5432256 w 5432256"/>
                <a:gd name="connsiteY3" fmla="*/ 369168 h 2147576"/>
                <a:gd name="connsiteX4" fmla="*/ 5432256 w 5432256"/>
                <a:gd name="connsiteY4" fmla="*/ 1778408 h 2147576"/>
                <a:gd name="connsiteX5" fmla="*/ 5063088 w 5432256"/>
                <a:gd name="connsiteY5" fmla="*/ 2147576 h 2147576"/>
                <a:gd name="connsiteX6" fmla="*/ 369168 w 5432256"/>
                <a:gd name="connsiteY6" fmla="*/ 2147576 h 2147576"/>
                <a:gd name="connsiteX7" fmla="*/ 0 w 5432256"/>
                <a:gd name="connsiteY7" fmla="*/ 1778408 h 2147576"/>
                <a:gd name="connsiteX8" fmla="*/ 0 w 5432256"/>
                <a:gd name="connsiteY8" fmla="*/ 369168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8" fmla="*/ 460608 w 5432256"/>
                <a:gd name="connsiteY8" fmla="*/ 91440 h 2147576"/>
                <a:gd name="connsiteX0" fmla="*/ 369168 w 5432256"/>
                <a:gd name="connsiteY0" fmla="*/ 0 h 2147576"/>
                <a:gd name="connsiteX1" fmla="*/ 5063088 w 5432256"/>
                <a:gd name="connsiteY1" fmla="*/ 0 h 2147576"/>
                <a:gd name="connsiteX2" fmla="*/ 5432256 w 5432256"/>
                <a:gd name="connsiteY2" fmla="*/ 369168 h 2147576"/>
                <a:gd name="connsiteX3" fmla="*/ 5432256 w 5432256"/>
                <a:gd name="connsiteY3" fmla="*/ 1778408 h 2147576"/>
                <a:gd name="connsiteX4" fmla="*/ 5063088 w 5432256"/>
                <a:gd name="connsiteY4" fmla="*/ 2147576 h 2147576"/>
                <a:gd name="connsiteX5" fmla="*/ 369168 w 5432256"/>
                <a:gd name="connsiteY5" fmla="*/ 2147576 h 2147576"/>
                <a:gd name="connsiteX6" fmla="*/ 0 w 5432256"/>
                <a:gd name="connsiteY6" fmla="*/ 1778408 h 2147576"/>
                <a:gd name="connsiteX7" fmla="*/ 0 w 5432256"/>
                <a:gd name="connsiteY7" fmla="*/ 369168 h 2147576"/>
                <a:gd name="connsiteX0" fmla="*/ 5063088 w 5432256"/>
                <a:gd name="connsiteY0" fmla="*/ 0 h 2147576"/>
                <a:gd name="connsiteX1" fmla="*/ 5432256 w 5432256"/>
                <a:gd name="connsiteY1" fmla="*/ 369168 h 2147576"/>
                <a:gd name="connsiteX2" fmla="*/ 5432256 w 5432256"/>
                <a:gd name="connsiteY2" fmla="*/ 1778408 h 2147576"/>
                <a:gd name="connsiteX3" fmla="*/ 5063088 w 5432256"/>
                <a:gd name="connsiteY3" fmla="*/ 2147576 h 2147576"/>
                <a:gd name="connsiteX4" fmla="*/ 369168 w 5432256"/>
                <a:gd name="connsiteY4" fmla="*/ 2147576 h 2147576"/>
                <a:gd name="connsiteX5" fmla="*/ 0 w 5432256"/>
                <a:gd name="connsiteY5" fmla="*/ 1778408 h 2147576"/>
                <a:gd name="connsiteX6" fmla="*/ 0 w 5432256"/>
                <a:gd name="connsiteY6" fmla="*/ 369168 h 2147576"/>
                <a:gd name="connsiteX0" fmla="*/ 5432256 w 5432256"/>
                <a:gd name="connsiteY0" fmla="*/ 0 h 1778408"/>
                <a:gd name="connsiteX1" fmla="*/ 5432256 w 5432256"/>
                <a:gd name="connsiteY1" fmla="*/ 1409240 h 1778408"/>
                <a:gd name="connsiteX2" fmla="*/ 5063088 w 5432256"/>
                <a:gd name="connsiteY2" fmla="*/ 1778408 h 1778408"/>
                <a:gd name="connsiteX3" fmla="*/ 369168 w 5432256"/>
                <a:gd name="connsiteY3" fmla="*/ 1778408 h 1778408"/>
                <a:gd name="connsiteX4" fmla="*/ 0 w 5432256"/>
                <a:gd name="connsiteY4" fmla="*/ 1409240 h 1778408"/>
                <a:gd name="connsiteX5" fmla="*/ 0 w 5432256"/>
                <a:gd name="connsiteY5" fmla="*/ 0 h 1778408"/>
                <a:gd name="connsiteX0" fmla="*/ 5432256 w 5432256"/>
                <a:gd name="connsiteY0" fmla="*/ 1409240 h 1778408"/>
                <a:gd name="connsiteX1" fmla="*/ 5063088 w 5432256"/>
                <a:gd name="connsiteY1" fmla="*/ 1778408 h 1778408"/>
                <a:gd name="connsiteX2" fmla="*/ 369168 w 5432256"/>
                <a:gd name="connsiteY2" fmla="*/ 1778408 h 1778408"/>
                <a:gd name="connsiteX3" fmla="*/ 0 w 5432256"/>
                <a:gd name="connsiteY3" fmla="*/ 1409240 h 1778408"/>
                <a:gd name="connsiteX4" fmla="*/ 0 w 5432256"/>
                <a:gd name="connsiteY4"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 name="connsiteX0" fmla="*/ 5063088 w 5063088"/>
                <a:gd name="connsiteY0" fmla="*/ 1778408 h 1778408"/>
                <a:gd name="connsiteX1" fmla="*/ 369168 w 5063088"/>
                <a:gd name="connsiteY1" fmla="*/ 1778408 h 1778408"/>
                <a:gd name="connsiteX2" fmla="*/ 0 w 5063088"/>
                <a:gd name="connsiteY2" fmla="*/ 1409240 h 1778408"/>
                <a:gd name="connsiteX3" fmla="*/ 0 w 5063088"/>
                <a:gd name="connsiteY3" fmla="*/ 0 h 1778408"/>
              </a:gdLst>
              <a:ahLst/>
              <a:cxnLst>
                <a:cxn ang="0">
                  <a:pos x="connsiteX0" y="connsiteY0"/>
                </a:cxn>
                <a:cxn ang="0">
                  <a:pos x="connsiteX1" y="connsiteY1"/>
                </a:cxn>
                <a:cxn ang="0">
                  <a:pos x="connsiteX2" y="connsiteY2"/>
                </a:cxn>
                <a:cxn ang="0">
                  <a:pos x="connsiteX3" y="connsiteY3"/>
                </a:cxn>
              </a:cxnLst>
              <a:rect l="l" t="t" r="r" b="b"/>
              <a:pathLst>
                <a:path w="5063088" h="1778408">
                  <a:moveTo>
                    <a:pt x="5063088" y="1778408"/>
                  </a:moveTo>
                  <a:lnTo>
                    <a:pt x="369168" y="1778408"/>
                  </a:lnTo>
                  <a:cubicBezTo>
                    <a:pt x="123950" y="1778408"/>
                    <a:pt x="0" y="1613126"/>
                    <a:pt x="0" y="1409240"/>
                  </a:cubicBezTo>
                  <a:lnTo>
                    <a:pt x="0" y="0"/>
                  </a:lnTo>
                </a:path>
              </a:pathLst>
            </a:custGeom>
            <a:noFill/>
            <a:ln w="762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90" name="Arc 32">
              <a:extLst>
                <a:ext uri="{FF2B5EF4-FFF2-40B4-BE49-F238E27FC236}">
                  <a16:creationId xmlns:a16="http://schemas.microsoft.com/office/drawing/2014/main" id="{6B9DB5FF-BA78-4238-B643-9B61A6D6DDFD}"/>
                </a:ext>
              </a:extLst>
            </p:cNvPr>
            <p:cNvSpPr/>
            <p:nvPr/>
          </p:nvSpPr>
          <p:spPr>
            <a:xfrm rot="16200000">
              <a:off x="5024578" y="2562301"/>
              <a:ext cx="884412" cy="861280"/>
            </a:xfrm>
            <a:custGeom>
              <a:avLst/>
              <a:gdLst>
                <a:gd name="connsiteX0" fmla="*/ 1209005 w 2109236"/>
                <a:gd name="connsiteY0" fmla="*/ 11362 h 2109236"/>
                <a:gd name="connsiteX1" fmla="*/ 2093417 w 2109236"/>
                <a:gd name="connsiteY1" fmla="*/ 872642 h 2109236"/>
                <a:gd name="connsiteX2" fmla="*/ 1054618 w 2109236"/>
                <a:gd name="connsiteY2" fmla="*/ 1054618 h 2109236"/>
                <a:gd name="connsiteX3" fmla="*/ 1209005 w 2109236"/>
                <a:gd name="connsiteY3" fmla="*/ 11362 h 2109236"/>
                <a:gd name="connsiteX0" fmla="*/ 1209005 w 2109236"/>
                <a:gd name="connsiteY0" fmla="*/ 11362 h 2109236"/>
                <a:gd name="connsiteX1" fmla="*/ 2093417 w 2109236"/>
                <a:gd name="connsiteY1" fmla="*/ 872642 h 2109236"/>
                <a:gd name="connsiteX0" fmla="*/ 0 w 1038799"/>
                <a:gd name="connsiteY0" fmla="*/ 1043256 h 1134696"/>
                <a:gd name="connsiteX1" fmla="*/ 154387 w 1038799"/>
                <a:gd name="connsiteY1" fmla="*/ 0 h 1134696"/>
                <a:gd name="connsiteX2" fmla="*/ 1038799 w 1038799"/>
                <a:gd name="connsiteY2" fmla="*/ 861280 h 1134696"/>
                <a:gd name="connsiteX3" fmla="*/ 91440 w 1038799"/>
                <a:gd name="connsiteY3" fmla="*/ 1134696 h 1134696"/>
                <a:gd name="connsiteX0" fmla="*/ 154387 w 1038799"/>
                <a:gd name="connsiteY0" fmla="*/ 0 h 1134696"/>
                <a:gd name="connsiteX1" fmla="*/ 1038799 w 1038799"/>
                <a:gd name="connsiteY1" fmla="*/ 861280 h 1134696"/>
                <a:gd name="connsiteX0" fmla="*/ 0 w 1038799"/>
                <a:gd name="connsiteY0" fmla="*/ 1043256 h 1043256"/>
                <a:gd name="connsiteX1" fmla="*/ 154387 w 1038799"/>
                <a:gd name="connsiteY1" fmla="*/ 0 h 1043256"/>
                <a:gd name="connsiteX2" fmla="*/ 1038799 w 1038799"/>
                <a:gd name="connsiteY2" fmla="*/ 861280 h 1043256"/>
                <a:gd name="connsiteX0" fmla="*/ 154387 w 1038799"/>
                <a:gd name="connsiteY0" fmla="*/ 0 h 1043256"/>
                <a:gd name="connsiteX1" fmla="*/ 1038799 w 1038799"/>
                <a:gd name="connsiteY1" fmla="*/ 861280 h 1043256"/>
                <a:gd name="connsiteX0" fmla="*/ 0 w 884412"/>
                <a:gd name="connsiteY0" fmla="*/ 0 h 861280"/>
                <a:gd name="connsiteX1" fmla="*/ 884412 w 884412"/>
                <a:gd name="connsiteY1" fmla="*/ 861280 h 861280"/>
                <a:gd name="connsiteX0" fmla="*/ 0 w 884412"/>
                <a:gd name="connsiteY0" fmla="*/ 0 h 861280"/>
                <a:gd name="connsiteX1" fmla="*/ 884412 w 884412"/>
                <a:gd name="connsiteY1" fmla="*/ 861280 h 861280"/>
              </a:gdLst>
              <a:ahLst/>
              <a:cxnLst>
                <a:cxn ang="0">
                  <a:pos x="connsiteX0" y="connsiteY0"/>
                </a:cxn>
                <a:cxn ang="0">
                  <a:pos x="connsiteX1" y="connsiteY1"/>
                </a:cxn>
              </a:cxnLst>
              <a:rect l="l" t="t" r="r" b="b"/>
              <a:pathLst>
                <a:path w="884412" h="861280" stroke="0" extrusionOk="0">
                  <a:moveTo>
                    <a:pt x="0" y="0"/>
                  </a:moveTo>
                  <a:cubicBezTo>
                    <a:pt x="449591" y="66533"/>
                    <a:pt x="805989" y="413610"/>
                    <a:pt x="884412" y="861280"/>
                  </a:cubicBezTo>
                </a:path>
                <a:path w="884412" h="861280" fill="none">
                  <a:moveTo>
                    <a:pt x="0" y="0"/>
                  </a:moveTo>
                  <a:cubicBezTo>
                    <a:pt x="449591" y="66533"/>
                    <a:pt x="805989" y="413610"/>
                    <a:pt x="884412" y="861280"/>
                  </a:cubicBezTo>
                </a:path>
              </a:pathLst>
            </a:custGeom>
            <a:noFill/>
            <a:ln w="76200"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38" name="Graphic 37">
            <a:extLst>
              <a:ext uri="{FF2B5EF4-FFF2-40B4-BE49-F238E27FC236}">
                <a16:creationId xmlns:a16="http://schemas.microsoft.com/office/drawing/2014/main" id="{906B9CBA-FCBC-46BC-B2E9-257DECA4D8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25118" y="2403264"/>
            <a:ext cx="567840" cy="567840"/>
          </a:xfrm>
          <a:prstGeom prst="rect">
            <a:avLst/>
          </a:prstGeom>
        </p:spPr>
      </p:pic>
      <p:pic>
        <p:nvPicPr>
          <p:cNvPr id="39" name="Graphic 38">
            <a:extLst>
              <a:ext uri="{FF2B5EF4-FFF2-40B4-BE49-F238E27FC236}">
                <a16:creationId xmlns:a16="http://schemas.microsoft.com/office/drawing/2014/main" id="{7556D5B6-AB2A-4D18-A6F7-AD37260DC63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72764" y="4411993"/>
            <a:ext cx="691402" cy="691402"/>
          </a:xfrm>
          <a:prstGeom prst="rect">
            <a:avLst/>
          </a:prstGeom>
        </p:spPr>
      </p:pic>
      <p:pic>
        <p:nvPicPr>
          <p:cNvPr id="40" name="Graphic 39">
            <a:extLst>
              <a:ext uri="{FF2B5EF4-FFF2-40B4-BE49-F238E27FC236}">
                <a16:creationId xmlns:a16="http://schemas.microsoft.com/office/drawing/2014/main" id="{E1D752E7-D6A0-4B33-8948-1521B6C004B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75597" y="2365478"/>
            <a:ext cx="629580" cy="629580"/>
          </a:xfrm>
          <a:prstGeom prst="rect">
            <a:avLst/>
          </a:prstGeom>
        </p:spPr>
      </p:pic>
      <p:pic>
        <p:nvPicPr>
          <p:cNvPr id="41" name="Graphic 40">
            <a:extLst>
              <a:ext uri="{FF2B5EF4-FFF2-40B4-BE49-F238E27FC236}">
                <a16:creationId xmlns:a16="http://schemas.microsoft.com/office/drawing/2014/main" id="{96CF3CD7-3DC2-435C-BFED-C8687956F3F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23329" y="4459119"/>
            <a:ext cx="627302" cy="627302"/>
          </a:xfrm>
          <a:prstGeom prst="rect">
            <a:avLst/>
          </a:prstGeom>
        </p:spPr>
      </p:pic>
    </p:spTree>
    <p:extLst>
      <p:ext uri="{BB962C8B-B14F-4D97-AF65-F5344CB8AC3E}">
        <p14:creationId xmlns:p14="http://schemas.microsoft.com/office/powerpoint/2010/main" val="126354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01AC5B91-B483-438E-B012-783758626873}"/>
              </a:ext>
            </a:extLst>
          </p:cNvPr>
          <p:cNvGraphicFramePr>
            <a:graphicFrameLocks noChangeAspect="1"/>
          </p:cNvGraphicFramePr>
          <p:nvPr>
            <p:custDataLst>
              <p:tags r:id="rId2"/>
            </p:custDataLst>
            <p:extLst>
              <p:ext uri="{D42A27DB-BD31-4B8C-83A1-F6EECF244321}">
                <p14:modId xmlns:p14="http://schemas.microsoft.com/office/powerpoint/2010/main" val="2405983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231" imgH="232" progId="TCLayout.ActiveDocument.1">
                  <p:embed/>
                </p:oleObj>
              </mc:Choice>
              <mc:Fallback>
                <p:oleObj name="think-cell Slide" r:id="rId5" imgW="231" imgH="232" progId="TCLayout.ActiveDocument.1">
                  <p:embed/>
                  <p:pic>
                    <p:nvPicPr>
                      <p:cNvPr id="12" name="Object 11" hidden="1">
                        <a:extLst>
                          <a:ext uri="{FF2B5EF4-FFF2-40B4-BE49-F238E27FC236}">
                            <a16:creationId xmlns:a16="http://schemas.microsoft.com/office/drawing/2014/main" id="{01AC5B91-B483-438E-B012-7837586268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06475C5F-1378-4020-8817-2F65641235FB}"/>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2800" b="1" dirty="0" err="1">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id="{1AEBB074-6C98-499D-8839-9FFA61AD78A7}"/>
              </a:ext>
            </a:extLst>
          </p:cNvPr>
          <p:cNvSpPr>
            <a:spLocks noGrp="1"/>
          </p:cNvSpPr>
          <p:nvPr>
            <p:ph type="title"/>
          </p:nvPr>
        </p:nvSpPr>
        <p:spPr/>
        <p:txBody>
          <a:bodyPr/>
          <a:lstStyle/>
          <a:p>
            <a:r>
              <a:rPr lang="en-US" dirty="0"/>
              <a:t>Fit-for-purpose software for Bayesian borrowing methods is limited</a:t>
            </a:r>
          </a:p>
        </p:txBody>
      </p:sp>
      <p:sp>
        <p:nvSpPr>
          <p:cNvPr id="4" name="Footer Placeholder 3">
            <a:extLst>
              <a:ext uri="{FF2B5EF4-FFF2-40B4-BE49-F238E27FC236}">
                <a16:creationId xmlns:a16="http://schemas.microsoft.com/office/drawing/2014/main" id="{1967F54C-957E-4EDD-88E1-5C0615AC76B8}"/>
              </a:ext>
            </a:extLst>
          </p:cNvPr>
          <p:cNvSpPr>
            <a:spLocks noGrp="1"/>
          </p:cNvSpPr>
          <p:nvPr>
            <p:ph type="ftr" sz="quarter" idx="3"/>
          </p:nvPr>
        </p:nvSpPr>
        <p:spPr/>
        <p:txBody>
          <a:bodyPr/>
          <a:lstStyle/>
          <a:p>
            <a:endParaRPr lang="en-US" dirty="0"/>
          </a:p>
        </p:txBody>
      </p:sp>
      <p:sp>
        <p:nvSpPr>
          <p:cNvPr id="5" name="Rectangle: Rounded Corners 4">
            <a:extLst>
              <a:ext uri="{FF2B5EF4-FFF2-40B4-BE49-F238E27FC236}">
                <a16:creationId xmlns:a16="http://schemas.microsoft.com/office/drawing/2014/main" id="{93757701-202B-4FEA-BE40-19C335D72F58}"/>
              </a:ext>
            </a:extLst>
          </p:cNvPr>
          <p:cNvSpPr/>
          <p:nvPr/>
        </p:nvSpPr>
        <p:spPr>
          <a:xfrm>
            <a:off x="500852" y="1745455"/>
            <a:ext cx="5486400" cy="3974225"/>
          </a:xfrm>
          <a:prstGeom prst="roundRect">
            <a:avLst>
              <a:gd name="adj" fmla="val 675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pPr marL="285750" indent="-285750">
              <a:spcAft>
                <a:spcPts val="1200"/>
              </a:spcAft>
              <a:buFont typeface="Arial" panose="020B0604020202020204" pitchFamily="34" charset="0"/>
              <a:buChar char="•"/>
            </a:pPr>
            <a:r>
              <a:rPr lang="en-GB" sz="1600" dirty="0">
                <a:solidFill>
                  <a:srgbClr val="000000"/>
                </a:solidFill>
              </a:rPr>
              <a:t>Choice of prior distribution can impact results, a poor choice can </a:t>
            </a:r>
            <a:r>
              <a:rPr lang="en-GB" sz="1600" b="1" dirty="0">
                <a:solidFill>
                  <a:srgbClr val="000000"/>
                </a:solidFill>
              </a:rPr>
              <a:t>inflate type I error</a:t>
            </a:r>
          </a:p>
          <a:p>
            <a:pPr marL="285750" indent="-285750">
              <a:spcAft>
                <a:spcPts val="1200"/>
              </a:spcAft>
              <a:buFont typeface="Arial" panose="020B0604020202020204" pitchFamily="34" charset="0"/>
              <a:buChar char="•"/>
            </a:pPr>
            <a:r>
              <a:rPr lang="en-GB" sz="1600" dirty="0">
                <a:solidFill>
                  <a:srgbClr val="000000"/>
                </a:solidFill>
              </a:rPr>
              <a:t>Some </a:t>
            </a:r>
            <a:r>
              <a:rPr lang="en-GB" sz="1600" b="1" dirty="0">
                <a:solidFill>
                  <a:srgbClr val="000000"/>
                </a:solidFill>
              </a:rPr>
              <a:t>understanding of Bayesian methods </a:t>
            </a:r>
            <a:r>
              <a:rPr lang="en-GB" sz="1600" dirty="0">
                <a:solidFill>
                  <a:srgbClr val="000000"/>
                </a:solidFill>
              </a:rPr>
              <a:t>is required by both researcher and audience, including ‘burn-in’, posterior estimates, and credible intervals</a:t>
            </a:r>
          </a:p>
          <a:p>
            <a:pPr marL="285750" indent="-285750">
              <a:spcAft>
                <a:spcPts val="1200"/>
              </a:spcAft>
              <a:buFont typeface="Arial" panose="020B0604020202020204" pitchFamily="34" charset="0"/>
              <a:buChar char="•"/>
            </a:pPr>
            <a:r>
              <a:rPr lang="en-GB" sz="1600" dirty="0">
                <a:solidFill>
                  <a:srgbClr val="000000"/>
                </a:solidFill>
              </a:rPr>
              <a:t>The methods can be performed using </a:t>
            </a:r>
            <a:r>
              <a:rPr lang="en-GB" sz="1600" b="1" dirty="0">
                <a:solidFill>
                  <a:srgbClr val="000000"/>
                </a:solidFill>
              </a:rPr>
              <a:t>outcome distributions only </a:t>
            </a:r>
            <a:r>
              <a:rPr lang="en-GB" sz="1600" dirty="0">
                <a:solidFill>
                  <a:srgbClr val="000000"/>
                </a:solidFill>
              </a:rPr>
              <a:t>or on </a:t>
            </a:r>
            <a:r>
              <a:rPr lang="en-GB" sz="1600" b="1" dirty="0">
                <a:solidFill>
                  <a:srgbClr val="000000"/>
                </a:solidFill>
              </a:rPr>
              <a:t>full likelihoods including all data</a:t>
            </a:r>
            <a:r>
              <a:rPr lang="en-GB" sz="1600" dirty="0">
                <a:solidFill>
                  <a:srgbClr val="000000"/>
                </a:solidFill>
              </a:rPr>
              <a:t>; however, for researchers with limited experience in Bayesian modelling, there is a reliance on availability of ‘packages’ or software which simplifies the methods, but </a:t>
            </a:r>
            <a:r>
              <a:rPr lang="en-GB" sz="1600" b="1" dirty="0">
                <a:solidFill>
                  <a:srgbClr val="000000"/>
                </a:solidFill>
              </a:rPr>
              <a:t>most methods do not accommodate full likelihoods</a:t>
            </a:r>
          </a:p>
          <a:p>
            <a:pPr>
              <a:spcAft>
                <a:spcPts val="600"/>
              </a:spcAft>
            </a:pPr>
            <a:endParaRPr lang="en-GB" sz="1600" b="1" dirty="0">
              <a:solidFill>
                <a:srgbClr val="000000"/>
              </a:solidFill>
            </a:endParaRPr>
          </a:p>
        </p:txBody>
      </p:sp>
      <p:sp>
        <p:nvSpPr>
          <p:cNvPr id="6" name="Rectangle: Rounded Corners 5">
            <a:extLst>
              <a:ext uri="{FF2B5EF4-FFF2-40B4-BE49-F238E27FC236}">
                <a16:creationId xmlns:a16="http://schemas.microsoft.com/office/drawing/2014/main" id="{AAF1F38B-9B4E-4B15-8413-00339C1F26AF}"/>
              </a:ext>
            </a:extLst>
          </p:cNvPr>
          <p:cNvSpPr/>
          <p:nvPr/>
        </p:nvSpPr>
        <p:spPr>
          <a:xfrm>
            <a:off x="6204750" y="1745455"/>
            <a:ext cx="5486400" cy="3974225"/>
          </a:xfrm>
          <a:prstGeom prst="roundRect">
            <a:avLst>
              <a:gd name="adj" fmla="val 6757"/>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pPr>
              <a:spcAft>
                <a:spcPts val="600"/>
              </a:spcAft>
            </a:pPr>
            <a:r>
              <a:rPr lang="en-GB" sz="1600" b="1" dirty="0">
                <a:solidFill>
                  <a:srgbClr val="000000"/>
                </a:solidFill>
              </a:rPr>
              <a:t>General purpose Bayesian software: </a:t>
            </a:r>
          </a:p>
          <a:p>
            <a:pPr marL="285750" indent="-285750">
              <a:spcAft>
                <a:spcPts val="600"/>
              </a:spcAft>
              <a:buFont typeface="Arial" panose="020B0604020202020204" pitchFamily="34" charset="0"/>
              <a:buChar char="•"/>
            </a:pPr>
            <a:r>
              <a:rPr lang="en-GB" sz="1600" dirty="0" err="1">
                <a:solidFill>
                  <a:srgbClr val="000000"/>
                </a:solidFill>
              </a:rPr>
              <a:t>WinBUGS</a:t>
            </a:r>
            <a:r>
              <a:rPr lang="en-GB" sz="1600" dirty="0">
                <a:solidFill>
                  <a:srgbClr val="000000"/>
                </a:solidFill>
              </a:rPr>
              <a:t> </a:t>
            </a:r>
          </a:p>
          <a:p>
            <a:pPr marL="285750" indent="-285750">
              <a:spcAft>
                <a:spcPts val="600"/>
              </a:spcAft>
              <a:buFont typeface="Arial" panose="020B0604020202020204" pitchFamily="34" charset="0"/>
              <a:buChar char="•"/>
            </a:pPr>
            <a:r>
              <a:rPr lang="en-GB" sz="1600" dirty="0">
                <a:solidFill>
                  <a:srgbClr val="000000"/>
                </a:solidFill>
              </a:rPr>
              <a:t>JAGS </a:t>
            </a:r>
          </a:p>
          <a:p>
            <a:pPr marL="285750" indent="-285750">
              <a:spcAft>
                <a:spcPts val="600"/>
              </a:spcAft>
              <a:buFont typeface="Arial" panose="020B0604020202020204" pitchFamily="34" charset="0"/>
              <a:buChar char="•"/>
            </a:pPr>
            <a:r>
              <a:rPr lang="en-GB" sz="1600" dirty="0">
                <a:solidFill>
                  <a:srgbClr val="000000"/>
                </a:solidFill>
              </a:rPr>
              <a:t>SAS PROC MCMC</a:t>
            </a:r>
          </a:p>
          <a:p>
            <a:pPr>
              <a:spcAft>
                <a:spcPts val="600"/>
              </a:spcAft>
            </a:pPr>
            <a:endParaRPr lang="en-GB" sz="1600" b="1" dirty="0">
              <a:solidFill>
                <a:srgbClr val="000000"/>
              </a:solidFill>
            </a:endParaRPr>
          </a:p>
          <a:p>
            <a:pPr>
              <a:spcAft>
                <a:spcPts val="600"/>
              </a:spcAft>
            </a:pPr>
            <a:r>
              <a:rPr lang="en-GB" sz="1600" b="1" dirty="0">
                <a:solidFill>
                  <a:srgbClr val="000000"/>
                </a:solidFill>
              </a:rPr>
              <a:t>Fit-for-purpose R packages: </a:t>
            </a:r>
          </a:p>
          <a:p>
            <a:pPr marL="285750" indent="-285750">
              <a:spcAft>
                <a:spcPts val="600"/>
              </a:spcAft>
              <a:buFont typeface="Arial" panose="020B0604020202020204" pitchFamily="34" charset="0"/>
              <a:buChar char="•"/>
            </a:pPr>
            <a:r>
              <a:rPr lang="en-GB" sz="1600" b="1" dirty="0" err="1">
                <a:solidFill>
                  <a:srgbClr val="000000"/>
                </a:solidFill>
              </a:rPr>
              <a:t>StudyPrior</a:t>
            </a:r>
            <a:r>
              <a:rPr lang="en-GB" sz="1600" b="1" dirty="0">
                <a:solidFill>
                  <a:srgbClr val="000000"/>
                </a:solidFill>
              </a:rPr>
              <a:t> </a:t>
            </a:r>
            <a:r>
              <a:rPr lang="en-GB" sz="1600" dirty="0">
                <a:solidFill>
                  <a:srgbClr val="000000"/>
                </a:solidFill>
              </a:rPr>
              <a:t>– implements power priors, empirical power priors, and meta-analytic priors</a:t>
            </a:r>
            <a:r>
              <a:rPr lang="en-GB" sz="1600" b="1" dirty="0">
                <a:solidFill>
                  <a:srgbClr val="000000"/>
                </a:solidFill>
              </a:rPr>
              <a:t> using outcomes only</a:t>
            </a:r>
          </a:p>
          <a:p>
            <a:pPr marL="285750" indent="-285750">
              <a:spcAft>
                <a:spcPts val="600"/>
              </a:spcAft>
              <a:buFont typeface="Arial" panose="020B0604020202020204" pitchFamily="34" charset="0"/>
              <a:buChar char="•"/>
            </a:pPr>
            <a:r>
              <a:rPr lang="en-GB" sz="1600" b="1" dirty="0">
                <a:solidFill>
                  <a:srgbClr val="000000"/>
                </a:solidFill>
              </a:rPr>
              <a:t>NPP </a:t>
            </a:r>
            <a:r>
              <a:rPr lang="en-GB" sz="1600" dirty="0">
                <a:solidFill>
                  <a:srgbClr val="000000"/>
                </a:solidFill>
              </a:rPr>
              <a:t>– implements normalised power prior </a:t>
            </a:r>
            <a:r>
              <a:rPr lang="en-GB" sz="1600" b="1" dirty="0">
                <a:solidFill>
                  <a:srgbClr val="000000"/>
                </a:solidFill>
              </a:rPr>
              <a:t>using outcomes only</a:t>
            </a:r>
          </a:p>
          <a:p>
            <a:pPr marL="285750" indent="-285750">
              <a:spcAft>
                <a:spcPts val="600"/>
              </a:spcAft>
              <a:buFont typeface="Arial" panose="020B0604020202020204" pitchFamily="34" charset="0"/>
              <a:buChar char="•"/>
            </a:pPr>
            <a:r>
              <a:rPr lang="en-GB" sz="1600" b="1" dirty="0" err="1">
                <a:solidFill>
                  <a:srgbClr val="000000"/>
                </a:solidFill>
              </a:rPr>
              <a:t>RBesT</a:t>
            </a:r>
            <a:r>
              <a:rPr lang="en-GB" sz="1600" b="1" dirty="0">
                <a:solidFill>
                  <a:srgbClr val="000000"/>
                </a:solidFill>
              </a:rPr>
              <a:t> </a:t>
            </a:r>
            <a:r>
              <a:rPr lang="en-GB" sz="1600" dirty="0">
                <a:solidFill>
                  <a:srgbClr val="000000"/>
                </a:solidFill>
              </a:rPr>
              <a:t>– implements meta-analytic priors</a:t>
            </a:r>
            <a:endParaRPr lang="en-GB" sz="1600" b="1" dirty="0">
              <a:solidFill>
                <a:srgbClr val="000000"/>
              </a:solidFill>
            </a:endParaRPr>
          </a:p>
          <a:p>
            <a:pPr>
              <a:spcAft>
                <a:spcPts val="600"/>
              </a:spcAft>
            </a:pPr>
            <a:endParaRPr lang="en-GB" sz="1600" b="1" dirty="0">
              <a:solidFill>
                <a:srgbClr val="000000"/>
              </a:solidFill>
            </a:endParaRPr>
          </a:p>
        </p:txBody>
      </p:sp>
      <p:sp>
        <p:nvSpPr>
          <p:cNvPr id="9" name="Rectangle 8">
            <a:extLst>
              <a:ext uri="{FF2B5EF4-FFF2-40B4-BE49-F238E27FC236}">
                <a16:creationId xmlns:a16="http://schemas.microsoft.com/office/drawing/2014/main" id="{870E7B2E-E3B4-4200-AD61-739EFD907615}"/>
              </a:ext>
            </a:extLst>
          </p:cNvPr>
          <p:cNvSpPr/>
          <p:nvPr/>
        </p:nvSpPr>
        <p:spPr>
          <a:xfrm>
            <a:off x="500852" y="1324024"/>
            <a:ext cx="4916731" cy="400110"/>
          </a:xfrm>
          <a:prstGeom prst="rect">
            <a:avLst/>
          </a:prstGeom>
        </p:spPr>
        <p:txBody>
          <a:bodyPr wrap="none">
            <a:spAutoFit/>
          </a:bodyPr>
          <a:lstStyle/>
          <a:p>
            <a:pPr marL="0" lvl="1" algn="ctr">
              <a:spcAft>
                <a:spcPts val="1200"/>
              </a:spcAft>
            </a:pPr>
            <a:r>
              <a:rPr lang="en-US" sz="2000" dirty="0">
                <a:solidFill>
                  <a:schemeClr val="accent1"/>
                </a:solidFill>
                <a:ea typeface="Calibri" panose="020F0502020204030204" pitchFamily="34" charset="0"/>
                <a:cs typeface="Calibri" panose="020F0502020204030204" pitchFamily="34" charset="0"/>
              </a:rPr>
              <a:t>General limitations of Bayesian borrowing</a:t>
            </a:r>
          </a:p>
        </p:txBody>
      </p:sp>
      <p:sp>
        <p:nvSpPr>
          <p:cNvPr id="10" name="Rectangle 9">
            <a:extLst>
              <a:ext uri="{FF2B5EF4-FFF2-40B4-BE49-F238E27FC236}">
                <a16:creationId xmlns:a16="http://schemas.microsoft.com/office/drawing/2014/main" id="{0204DD93-3308-43F4-97CF-B109EDC8FC77}"/>
              </a:ext>
            </a:extLst>
          </p:cNvPr>
          <p:cNvSpPr/>
          <p:nvPr/>
        </p:nvSpPr>
        <p:spPr>
          <a:xfrm>
            <a:off x="6214910" y="1345345"/>
            <a:ext cx="3988592" cy="400110"/>
          </a:xfrm>
          <a:prstGeom prst="rect">
            <a:avLst/>
          </a:prstGeom>
        </p:spPr>
        <p:txBody>
          <a:bodyPr wrap="none">
            <a:spAutoFit/>
          </a:bodyPr>
          <a:lstStyle/>
          <a:p>
            <a:pPr marL="0" lvl="1">
              <a:spcAft>
                <a:spcPts val="1200"/>
              </a:spcAft>
            </a:pPr>
            <a:r>
              <a:rPr lang="en-US" sz="2000" dirty="0">
                <a:solidFill>
                  <a:schemeClr val="accent5"/>
                </a:solidFill>
                <a:ea typeface="Calibri" panose="020F0502020204030204" pitchFamily="34" charset="0"/>
                <a:cs typeface="Calibri" panose="020F0502020204030204" pitchFamily="34" charset="0"/>
              </a:rPr>
              <a:t>Software available (not complete)</a:t>
            </a:r>
          </a:p>
        </p:txBody>
      </p:sp>
    </p:spTree>
    <p:extLst>
      <p:ext uri="{BB962C8B-B14F-4D97-AF65-F5344CB8AC3E}">
        <p14:creationId xmlns:p14="http://schemas.microsoft.com/office/powerpoint/2010/main" val="290378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MLBI16_s_VawIFu7pPo55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OtVxKHNyFsNS03lsYypnJ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2MrMxvejaXv9IZAR2f7jw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1SyYqy1dbeMFtZdly0.oX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gIrHYKjLEjvVpiDfhJvOi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F5ZP6CbDGmjWoA2dmHlgm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yvBRcMMq98AbC.kTTRnav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_o_tnCFu.GnG5ha2ZtLn6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N5_YBhrLZF2UFKvvqDHex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jCQeVvoSDPyHwJKTEkXmp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gplGQCRGyauTJPZ4HyCQ6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gplGQCRGyauTJPZ4HyCQ6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5vQfjvTfecqde_QAO1jHc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gY1BjYgeYls8lpzfjcq2_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u3sKgy5boWNIf2bFVf5fs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rgfoWm3HxtdNRSmdxsyTl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sJ1J57PxL3mY6hNvoityF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PIZaUD52x.SEYnpMyP8C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QVIA_V2.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Institute PowerPoint Template-v2.0.1.potx" id="{638123C5-577D-4406-B527-D8F890DFF2EA}" vid="{14770E37-B516-4023-8AB8-5A650425DE78}"/>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75E9266EDB6945AAE4FDCF515F0563" ma:contentTypeVersion="" ma:contentTypeDescription="Create a new document." ma:contentTypeScope="" ma:versionID="1537561737c6c199f21688d8b9d05c8a">
  <xsd:schema xmlns:xsd="http://www.w3.org/2001/XMLSchema" xmlns:xs="http://www.w3.org/2001/XMLSchema" xmlns:p="http://schemas.microsoft.com/office/2006/metadata/properties" xmlns:ns2="789a5397-e311-4074-bb86-a3d262859971" xmlns:ns3="33cc2fe6-d691-4e39-a8a4-3bb83de63507" targetNamespace="http://schemas.microsoft.com/office/2006/metadata/properties" ma:root="true" ma:fieldsID="27efaf916ae934cecb8e93847d2609bc" ns2:_="" ns3:_="">
    <xsd:import namespace="789a5397-e311-4074-bb86-a3d262859971"/>
    <xsd:import namespace="33cc2fe6-d691-4e39-a8a4-3bb83de635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a5397-e311-4074-bb86-a3d262859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cc2fe6-d691-4e39-a8a4-3bb83de635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0D88E6-98F4-4D7F-A70A-A8830E94773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F823742-6499-4753-9BA6-6301641E4FB9}"/>
</file>

<file path=customXml/itemProps3.xml><?xml version="1.0" encoding="utf-8"?>
<ds:datastoreItem xmlns:ds="http://schemas.openxmlformats.org/officeDocument/2006/customXml" ds:itemID="{DE38224A-CEB6-4E29-9655-AEDF44CE3E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3217</TotalTime>
  <Words>2682</Words>
  <Application>Microsoft Office PowerPoint</Application>
  <PresentationFormat>Widescreen</PresentationFormat>
  <Paragraphs>250</Paragraphs>
  <Slides>20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Arial</vt:lpstr>
      <vt:lpstr>Arial Narrow</vt:lpstr>
      <vt:lpstr>Calibri</vt:lpstr>
      <vt:lpstr>Cambria</vt:lpstr>
      <vt:lpstr>Cambria Math</vt:lpstr>
      <vt:lpstr>Georgia</vt:lpstr>
      <vt:lpstr>System Font Regular</vt:lpstr>
      <vt:lpstr>Wingdings</vt:lpstr>
      <vt:lpstr>IQVIA_V2.0.0</vt:lpstr>
      <vt:lpstr>think-cell Slide</vt:lpstr>
      <vt:lpstr>Assessing the impact of unmeasured confounding due to selection bias in external comparator studies using RWD</vt:lpstr>
      <vt:lpstr>Questions to be answered today</vt:lpstr>
      <vt:lpstr>External comparator studies make use of data external to the clinical trial</vt:lpstr>
      <vt:lpstr>Trials face increasing challenges in enrolment while regulators are increasingly accepting of Big Data, leading to use of RWD external comparators</vt:lpstr>
      <vt:lpstr>For an internally valid comparison, the two populations (trial and external) should be perfectly exchangeable with one another</vt:lpstr>
      <vt:lpstr>Analytical methods can be used to control for measured confounding</vt:lpstr>
      <vt:lpstr>A quick note on Bayesian statistics before we talk about Bayesian methods…</vt:lpstr>
      <vt:lpstr>Bayesian dynamic borrowing methods can be used to combine outcomes from different sources, discounting external data</vt:lpstr>
      <vt:lpstr>Fit-for-purpose software for Bayesian borrowing methods is limited</vt:lpstr>
      <vt:lpstr>Biostatisticians may be reluctant to adopt Bayesian borrowing methods due to complexity</vt:lpstr>
      <vt:lpstr>We used the normalized power prior on outcome distributions only for its simplicity of implementation</vt:lpstr>
      <vt:lpstr>Can propensity score methods be effectively combined with Bayesian dynamic borrowing methods to reduce bias?</vt:lpstr>
      <vt:lpstr>A note about the probability of being treated vs the probability of being in the trial</vt:lpstr>
      <vt:lpstr>The simulation study was designed to mimic trial vs RWD and to test three levels of unknown confounding</vt:lpstr>
      <vt:lpstr>The simulation study was designed to mimic trial vs RWD and to test three levels of unmeasured confounding</vt:lpstr>
      <vt:lpstr>The simulation study compared the use of each independent method to the use of the combined method</vt:lpstr>
      <vt:lpstr>Use of NPP leads to a significant reduction in bias with further reduction achieved by combining NPP with IPW</vt:lpstr>
      <vt:lpstr>Further work</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the impact of unmeasured confounding due to selection bias in external comparator studies using RWD</dc:title>
  <dc:creator>Gray, Christen</dc:creator>
  <cp:lastModifiedBy>Christen Gray</cp:lastModifiedBy>
  <cp:revision>20</cp:revision>
  <cp:lastPrinted>2019-08-20T20:33:24Z</cp:lastPrinted>
  <dcterms:created xsi:type="dcterms:W3CDTF">2020-05-13T15:38:40Z</dcterms:created>
  <dcterms:modified xsi:type="dcterms:W3CDTF">2020-06-10T09:05:23Z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0x010100FE75E9266EDB6945AAE4FDCF515F0563</vt:lpwstr>
  </property>
</Properties>
</file>