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diagrams/drawing1.xml" ContentType="application/vnd.ms-office.drawingml.diagramDrawing+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9" r:id="rId2"/>
    <p:sldId id="267" r:id="rId3"/>
    <p:sldId id="275" r:id="rId4"/>
    <p:sldId id="276" r:id="rId5"/>
    <p:sldId id="268" r:id="rId6"/>
    <p:sldId id="277" r:id="rId7"/>
    <p:sldId id="269" r:id="rId8"/>
    <p:sldId id="278" r:id="rId9"/>
    <p:sldId id="279" r:id="rId10"/>
    <p:sldId id="280" r:id="rId11"/>
    <p:sldId id="272" r:id="rId12"/>
    <p:sldId id="281" r:id="rId13"/>
    <p:sldId id="265" r:id="rId14"/>
  </p:sldIdLst>
  <p:sldSz cx="12192000" cy="6858000"/>
  <p:notesSz cx="6888163"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54">
          <p15:clr>
            <a:srgbClr val="A4A3A4"/>
          </p15:clr>
        </p15:guide>
        <p15:guide id="2" orient="horz" pos="330">
          <p15:clr>
            <a:srgbClr val="A4A3A4"/>
          </p15:clr>
        </p15:guide>
        <p15:guide id="3" orient="horz" pos="1182">
          <p15:clr>
            <a:srgbClr val="A4A3A4"/>
          </p15:clr>
        </p15:guide>
        <p15:guide id="4" orient="horz" pos="1098">
          <p15:clr>
            <a:srgbClr val="A4A3A4"/>
          </p15:clr>
        </p15:guide>
        <p15:guide id="5" orient="horz" pos="4110">
          <p15:clr>
            <a:srgbClr val="A4A3A4"/>
          </p15:clr>
        </p15:guide>
        <p15:guide id="6" pos="340">
          <p15:clr>
            <a:srgbClr val="A4A3A4"/>
          </p15:clr>
        </p15:guide>
        <p15:guide id="7" pos="7357">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6" roundtripDataSignature="AMtx7mjB1OfXK76tHRHSEM1C+9XUz06V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37" autoAdjust="0"/>
  </p:normalViewPr>
  <p:slideViewPr>
    <p:cSldViewPr snapToGrid="0">
      <p:cViewPr varScale="1">
        <p:scale>
          <a:sx n="101" d="100"/>
          <a:sy n="101" d="100"/>
        </p:scale>
        <p:origin x="864" y="72"/>
      </p:cViewPr>
      <p:guideLst>
        <p:guide orient="horz" pos="3954"/>
        <p:guide orient="horz" pos="330"/>
        <p:guide orient="horz" pos="1182"/>
        <p:guide orient="horz" pos="1098"/>
        <p:guide orient="horz" pos="4110"/>
        <p:guide pos="340"/>
        <p:guide pos="735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2DE71-AEAB-4DD9-A519-7A793B583237}" type="doc">
      <dgm:prSet loTypeId="urn:microsoft.com/office/officeart/2005/8/layout/balance1" loCatId="relationship" qsTypeId="urn:microsoft.com/office/officeart/2005/8/quickstyle/simple1" qsCatId="simple" csTypeId="urn:microsoft.com/office/officeart/2005/8/colors/accent6_5" csCatId="accent6" phldr="1"/>
      <dgm:spPr/>
      <dgm:t>
        <a:bodyPr/>
        <a:lstStyle/>
        <a:p>
          <a:endParaRPr lang="en-US"/>
        </a:p>
      </dgm:t>
    </dgm:pt>
    <dgm:pt modelId="{E0CAB11F-66DB-4A56-B984-13A410ED6B6E}">
      <dgm:prSet phldrT="[Text]" custT="1"/>
      <dgm:spPr/>
      <dgm:t>
        <a:bodyPr/>
        <a:lstStyle/>
        <a:p>
          <a:pPr rtl="0"/>
          <a:r>
            <a:rPr lang="en-GB" sz="1400" b="0" i="1" u="none" dirty="0" smtClean="0"/>
            <a:t>Ensure compliance with privacy/legal/ethical obligations associated with data and their re-use</a:t>
          </a:r>
          <a:endParaRPr lang="en-GB" sz="1400" b="0" i="1" dirty="0" smtClean="0"/>
        </a:p>
      </dgm:t>
    </dgm:pt>
    <dgm:pt modelId="{866229DB-64BC-47F7-9CD0-C2717B83977E}" type="parTrans" cxnId="{8B30F1F6-A39A-4188-BA06-9FA6CFC905D8}">
      <dgm:prSet/>
      <dgm:spPr/>
      <dgm:t>
        <a:bodyPr/>
        <a:lstStyle/>
        <a:p>
          <a:endParaRPr lang="en-US"/>
        </a:p>
      </dgm:t>
    </dgm:pt>
    <dgm:pt modelId="{B3991EF5-B7DC-46E2-A3E6-9DF3A8C16128}" type="sibTrans" cxnId="{8B30F1F6-A39A-4188-BA06-9FA6CFC905D8}">
      <dgm:prSet/>
      <dgm:spPr/>
      <dgm:t>
        <a:bodyPr/>
        <a:lstStyle/>
        <a:p>
          <a:endParaRPr lang="en-US"/>
        </a:p>
      </dgm:t>
    </dgm:pt>
    <dgm:pt modelId="{8110249A-0273-45D3-96BB-1326EEB85A6A}">
      <dgm:prSet phldrT="[Text]"/>
      <dgm:spPr/>
      <dgm:t>
        <a:bodyPr/>
        <a:lstStyle/>
        <a:p>
          <a:r>
            <a:rPr lang="en-US" dirty="0" smtClean="0"/>
            <a:t>Defining ‘guardrails’ to make decisions on appropriate data use </a:t>
          </a:r>
          <a:endParaRPr lang="en-US" dirty="0"/>
        </a:p>
      </dgm:t>
    </dgm:pt>
    <dgm:pt modelId="{9C038EF6-19A0-45B2-8139-6986C0886500}" type="parTrans" cxnId="{63AA1E48-76D0-4996-8A30-A0DAC9078664}">
      <dgm:prSet/>
      <dgm:spPr/>
      <dgm:t>
        <a:bodyPr/>
        <a:lstStyle/>
        <a:p>
          <a:endParaRPr lang="en-US"/>
        </a:p>
      </dgm:t>
    </dgm:pt>
    <dgm:pt modelId="{E22471F9-E771-4960-A67C-899AFA6F350C}" type="sibTrans" cxnId="{63AA1E48-76D0-4996-8A30-A0DAC9078664}">
      <dgm:prSet/>
      <dgm:spPr/>
      <dgm:t>
        <a:bodyPr/>
        <a:lstStyle/>
        <a:p>
          <a:endParaRPr lang="en-US"/>
        </a:p>
      </dgm:t>
    </dgm:pt>
    <dgm:pt modelId="{CADF2A9C-CF97-4A75-B085-335CD437F796}">
      <dgm:prSet phldrT="[Text]"/>
      <dgm:spPr/>
      <dgm:t>
        <a:bodyPr/>
        <a:lstStyle/>
        <a:p>
          <a:r>
            <a:rPr lang="en-US" dirty="0" smtClean="0"/>
            <a:t>Ethical considerations</a:t>
          </a:r>
          <a:endParaRPr lang="en-US" dirty="0"/>
        </a:p>
      </dgm:t>
    </dgm:pt>
    <dgm:pt modelId="{24E28779-4F83-4B7E-A16C-C1B27F47F270}" type="parTrans" cxnId="{E85AE011-4F47-4832-88A3-F4E1A54B2FCB}">
      <dgm:prSet/>
      <dgm:spPr/>
      <dgm:t>
        <a:bodyPr/>
        <a:lstStyle/>
        <a:p>
          <a:endParaRPr lang="en-US"/>
        </a:p>
      </dgm:t>
    </dgm:pt>
    <dgm:pt modelId="{CC274E95-368C-48A8-B8AF-E684EC8B4493}" type="sibTrans" cxnId="{E85AE011-4F47-4832-88A3-F4E1A54B2FCB}">
      <dgm:prSet/>
      <dgm:spPr/>
      <dgm:t>
        <a:bodyPr/>
        <a:lstStyle/>
        <a:p>
          <a:endParaRPr lang="en-US"/>
        </a:p>
      </dgm:t>
    </dgm:pt>
    <dgm:pt modelId="{9DB723A8-7BE4-446D-932A-5CA5BDDC8682}">
      <dgm:prSet phldrT="[Text]" custT="1"/>
      <dgm:spPr/>
      <dgm:t>
        <a:bodyPr/>
        <a:lstStyle/>
        <a:p>
          <a:r>
            <a:rPr lang="en-GB" sz="1400" b="0" i="1" u="none" dirty="0" smtClean="0"/>
            <a:t>Enable rapid generation </a:t>
          </a:r>
          <a:br>
            <a:rPr lang="en-GB" sz="1400" b="0" i="1" u="none" dirty="0" smtClean="0"/>
          </a:br>
          <a:r>
            <a:rPr lang="en-GB" sz="1400" b="0" i="1" u="none" dirty="0" smtClean="0"/>
            <a:t>of scientific insights </a:t>
          </a:r>
          <a:br>
            <a:rPr lang="en-GB" sz="1400" b="0" i="1" u="none" dirty="0" smtClean="0"/>
          </a:br>
          <a:r>
            <a:rPr lang="en-GB" sz="1400" b="0" i="1" u="none" dirty="0" smtClean="0"/>
            <a:t>from re-use of </a:t>
          </a:r>
          <a:br>
            <a:rPr lang="en-GB" sz="1400" b="0" i="1" u="none" dirty="0" smtClean="0"/>
          </a:br>
          <a:r>
            <a:rPr lang="en-GB" sz="1400" b="0" i="1" u="none" dirty="0" smtClean="0"/>
            <a:t>internal data</a:t>
          </a:r>
          <a:endParaRPr lang="en-US" sz="1400" i="1" dirty="0"/>
        </a:p>
      </dgm:t>
    </dgm:pt>
    <dgm:pt modelId="{758A3EB6-D9E0-497D-BE87-282FDBAF77DE}" type="parTrans" cxnId="{5C3ADD02-5E5C-466B-84CA-B78BED9E021E}">
      <dgm:prSet/>
      <dgm:spPr/>
      <dgm:t>
        <a:bodyPr/>
        <a:lstStyle/>
        <a:p>
          <a:endParaRPr lang="en-US"/>
        </a:p>
      </dgm:t>
    </dgm:pt>
    <dgm:pt modelId="{8AB7AD0E-8669-4CAE-B11A-8E4D5B20C17B}" type="sibTrans" cxnId="{5C3ADD02-5E5C-466B-84CA-B78BED9E021E}">
      <dgm:prSet/>
      <dgm:spPr/>
      <dgm:t>
        <a:bodyPr/>
        <a:lstStyle/>
        <a:p>
          <a:endParaRPr lang="en-US"/>
        </a:p>
      </dgm:t>
    </dgm:pt>
    <dgm:pt modelId="{9C5B5A78-89EB-42EF-854A-C41CA2CB1732}">
      <dgm:prSet phldrT="[Text]"/>
      <dgm:spPr/>
      <dgm:t>
        <a:bodyPr/>
        <a:lstStyle/>
        <a:p>
          <a:r>
            <a:rPr lang="en-US" dirty="0" smtClean="0"/>
            <a:t>Goal of ‘</a:t>
          </a:r>
          <a:r>
            <a:rPr lang="en-US" dirty="0" err="1" smtClean="0"/>
            <a:t>personalised</a:t>
          </a:r>
          <a:r>
            <a:rPr lang="en-US" dirty="0" smtClean="0"/>
            <a:t> healthcare’</a:t>
          </a:r>
          <a:endParaRPr lang="en-US" dirty="0"/>
        </a:p>
      </dgm:t>
    </dgm:pt>
    <dgm:pt modelId="{B914E8A9-27AC-42A2-90CE-78DFBDB15A1F}" type="parTrans" cxnId="{1330EE59-9EA2-4071-AED5-D5430DC82279}">
      <dgm:prSet/>
      <dgm:spPr/>
      <dgm:t>
        <a:bodyPr/>
        <a:lstStyle/>
        <a:p>
          <a:endParaRPr lang="en-US"/>
        </a:p>
      </dgm:t>
    </dgm:pt>
    <dgm:pt modelId="{358A87C8-14BF-4D14-8BC5-9602BF3C6415}" type="sibTrans" cxnId="{1330EE59-9EA2-4071-AED5-D5430DC82279}">
      <dgm:prSet/>
      <dgm:spPr/>
      <dgm:t>
        <a:bodyPr/>
        <a:lstStyle/>
        <a:p>
          <a:endParaRPr lang="en-US"/>
        </a:p>
      </dgm:t>
    </dgm:pt>
    <dgm:pt modelId="{92C8F5A6-A6F9-4A3F-A824-ED16075C9E26}">
      <dgm:prSet phldrT="[Text]"/>
      <dgm:spPr/>
      <dgm:t>
        <a:bodyPr/>
        <a:lstStyle/>
        <a:p>
          <a:r>
            <a:rPr lang="en-US" dirty="0" smtClean="0"/>
            <a:t>New techniques e.g. ML/AI</a:t>
          </a:r>
          <a:endParaRPr lang="en-US" dirty="0"/>
        </a:p>
      </dgm:t>
    </dgm:pt>
    <dgm:pt modelId="{153B1865-FAAF-40BE-9A56-AD9135B2A485}" type="parTrans" cxnId="{A91CD01C-9BB8-4D5B-B047-FCD1A67671B9}">
      <dgm:prSet/>
      <dgm:spPr/>
      <dgm:t>
        <a:bodyPr/>
        <a:lstStyle/>
        <a:p>
          <a:endParaRPr lang="en-US"/>
        </a:p>
      </dgm:t>
    </dgm:pt>
    <dgm:pt modelId="{A2EE6FDF-88F8-42AF-958F-639A7F4E97C9}" type="sibTrans" cxnId="{A91CD01C-9BB8-4D5B-B047-FCD1A67671B9}">
      <dgm:prSet/>
      <dgm:spPr/>
      <dgm:t>
        <a:bodyPr/>
        <a:lstStyle/>
        <a:p>
          <a:endParaRPr lang="en-US"/>
        </a:p>
      </dgm:t>
    </dgm:pt>
    <dgm:pt modelId="{D7BAC53F-711F-415E-B5C6-2F8102160116}">
      <dgm:prSet/>
      <dgm:spPr/>
      <dgm:t>
        <a:bodyPr/>
        <a:lstStyle/>
        <a:p>
          <a:r>
            <a:rPr lang="en-US" dirty="0" smtClean="0"/>
            <a:t>New technologies e.g. WGS, digital pathology</a:t>
          </a:r>
          <a:endParaRPr lang="en-US" dirty="0"/>
        </a:p>
      </dgm:t>
    </dgm:pt>
    <dgm:pt modelId="{06DE99CC-9434-406F-8D74-E6ADAABDAB9B}" type="parTrans" cxnId="{44836919-BEF1-46FD-A340-7C7BDCF6EE68}">
      <dgm:prSet/>
      <dgm:spPr/>
      <dgm:t>
        <a:bodyPr/>
        <a:lstStyle/>
        <a:p>
          <a:endParaRPr lang="en-US"/>
        </a:p>
      </dgm:t>
    </dgm:pt>
    <dgm:pt modelId="{D3D1A25F-67AF-4C64-9352-281121E0622B}" type="sibTrans" cxnId="{44836919-BEF1-46FD-A340-7C7BDCF6EE68}">
      <dgm:prSet/>
      <dgm:spPr/>
      <dgm:t>
        <a:bodyPr/>
        <a:lstStyle/>
        <a:p>
          <a:endParaRPr lang="en-US"/>
        </a:p>
      </dgm:t>
    </dgm:pt>
    <dgm:pt modelId="{D1CD6EA2-69B8-41DE-89E0-79F6FD4A50BC}">
      <dgm:prSet/>
      <dgm:spPr/>
      <dgm:t>
        <a:bodyPr/>
        <a:lstStyle/>
        <a:p>
          <a:r>
            <a:rPr lang="en-US" dirty="0" smtClean="0"/>
            <a:t>New/changing data privacy laws and their interpretation in CT context</a:t>
          </a:r>
          <a:endParaRPr lang="en-US" dirty="0"/>
        </a:p>
      </dgm:t>
    </dgm:pt>
    <dgm:pt modelId="{F39BC321-D5DD-4A66-B01A-ABE5E62C499B}" type="parTrans" cxnId="{DAFDE846-C213-47E0-A443-56463933C58A}">
      <dgm:prSet/>
      <dgm:spPr/>
      <dgm:t>
        <a:bodyPr/>
        <a:lstStyle/>
        <a:p>
          <a:endParaRPr lang="en-US"/>
        </a:p>
      </dgm:t>
    </dgm:pt>
    <dgm:pt modelId="{C44013A4-9AD4-4AA1-B0F2-53EFA8B4F380}" type="sibTrans" cxnId="{DAFDE846-C213-47E0-A443-56463933C58A}">
      <dgm:prSet/>
      <dgm:spPr/>
      <dgm:t>
        <a:bodyPr/>
        <a:lstStyle/>
        <a:p>
          <a:endParaRPr lang="en-US"/>
        </a:p>
      </dgm:t>
    </dgm:pt>
    <dgm:pt modelId="{1FC0536E-A5A0-4D65-94D5-30461A17245A}" type="pres">
      <dgm:prSet presAssocID="{0AC2DE71-AEAB-4DD9-A519-7A793B583237}" presName="outerComposite" presStyleCnt="0">
        <dgm:presLayoutVars>
          <dgm:chMax val="2"/>
          <dgm:animLvl val="lvl"/>
          <dgm:resizeHandles val="exact"/>
        </dgm:presLayoutVars>
      </dgm:prSet>
      <dgm:spPr/>
      <dgm:t>
        <a:bodyPr/>
        <a:lstStyle/>
        <a:p>
          <a:endParaRPr lang="en-US"/>
        </a:p>
      </dgm:t>
    </dgm:pt>
    <dgm:pt modelId="{F472806D-D627-4A6B-9C66-EAF0D175A2BD}" type="pres">
      <dgm:prSet presAssocID="{0AC2DE71-AEAB-4DD9-A519-7A793B583237}" presName="dummyMaxCanvas" presStyleCnt="0"/>
      <dgm:spPr/>
    </dgm:pt>
    <dgm:pt modelId="{559D22FA-F61B-4158-92D3-679938017EB4}" type="pres">
      <dgm:prSet presAssocID="{0AC2DE71-AEAB-4DD9-A519-7A793B583237}" presName="parentComposite" presStyleCnt="0"/>
      <dgm:spPr/>
    </dgm:pt>
    <dgm:pt modelId="{92C8BC63-8F3E-45AB-8741-BF86D4F19FEA}" type="pres">
      <dgm:prSet presAssocID="{0AC2DE71-AEAB-4DD9-A519-7A793B583237}" presName="parent1" presStyleLbl="alignAccFollowNode1" presStyleIdx="0" presStyleCnt="4" custScaleX="121000" custScaleY="121000">
        <dgm:presLayoutVars>
          <dgm:chMax val="4"/>
        </dgm:presLayoutVars>
      </dgm:prSet>
      <dgm:spPr/>
      <dgm:t>
        <a:bodyPr/>
        <a:lstStyle/>
        <a:p>
          <a:endParaRPr lang="en-US"/>
        </a:p>
      </dgm:t>
    </dgm:pt>
    <dgm:pt modelId="{1F9D170A-56AE-4D1D-88D8-3966270EEB04}" type="pres">
      <dgm:prSet presAssocID="{0AC2DE71-AEAB-4DD9-A519-7A793B583237}" presName="parent2" presStyleLbl="alignAccFollowNode1" presStyleIdx="1" presStyleCnt="4" custScaleX="121000" custScaleY="121000">
        <dgm:presLayoutVars>
          <dgm:chMax val="4"/>
        </dgm:presLayoutVars>
      </dgm:prSet>
      <dgm:spPr/>
      <dgm:t>
        <a:bodyPr/>
        <a:lstStyle/>
        <a:p>
          <a:endParaRPr lang="en-US"/>
        </a:p>
      </dgm:t>
    </dgm:pt>
    <dgm:pt modelId="{71314D02-E1F7-4E05-B8AA-FD22AF2796B4}" type="pres">
      <dgm:prSet presAssocID="{0AC2DE71-AEAB-4DD9-A519-7A793B583237}" presName="childrenComposite" presStyleCnt="0"/>
      <dgm:spPr/>
    </dgm:pt>
    <dgm:pt modelId="{A869FA4B-60D4-4415-893A-5C1AB6F0F375}" type="pres">
      <dgm:prSet presAssocID="{0AC2DE71-AEAB-4DD9-A519-7A793B583237}" presName="dummyMaxCanvas_ChildArea" presStyleCnt="0"/>
      <dgm:spPr/>
    </dgm:pt>
    <dgm:pt modelId="{CC59D09D-F7CE-4C89-9D5B-46D03C5C4F03}" type="pres">
      <dgm:prSet presAssocID="{0AC2DE71-AEAB-4DD9-A519-7A793B583237}" presName="fulcrum" presStyleLbl="alignAccFollowNode1" presStyleIdx="2" presStyleCnt="4"/>
      <dgm:spPr/>
    </dgm:pt>
    <dgm:pt modelId="{8FC689B1-8646-404D-BB19-C9D7D8868C0F}" type="pres">
      <dgm:prSet presAssocID="{0AC2DE71-AEAB-4DD9-A519-7A793B583237}" presName="balance_33" presStyleLbl="alignAccFollowNode1" presStyleIdx="3" presStyleCnt="4">
        <dgm:presLayoutVars>
          <dgm:bulletEnabled val="1"/>
        </dgm:presLayoutVars>
      </dgm:prSet>
      <dgm:spPr/>
    </dgm:pt>
    <dgm:pt modelId="{B83D7C13-1555-490A-9C89-B3009F53FC81}" type="pres">
      <dgm:prSet presAssocID="{0AC2DE71-AEAB-4DD9-A519-7A793B583237}" presName="right_33_1" presStyleLbl="node1" presStyleIdx="0" presStyleCnt="6" custScaleX="110000" custScaleY="110000">
        <dgm:presLayoutVars>
          <dgm:bulletEnabled val="1"/>
        </dgm:presLayoutVars>
      </dgm:prSet>
      <dgm:spPr/>
      <dgm:t>
        <a:bodyPr/>
        <a:lstStyle/>
        <a:p>
          <a:endParaRPr lang="en-US"/>
        </a:p>
      </dgm:t>
    </dgm:pt>
    <dgm:pt modelId="{523D0B1C-5309-4128-A130-A829AAC7FCEF}" type="pres">
      <dgm:prSet presAssocID="{0AC2DE71-AEAB-4DD9-A519-7A793B583237}" presName="right_33_2" presStyleLbl="node1" presStyleIdx="1" presStyleCnt="6" custScaleX="110000" custScaleY="110000">
        <dgm:presLayoutVars>
          <dgm:bulletEnabled val="1"/>
        </dgm:presLayoutVars>
      </dgm:prSet>
      <dgm:spPr/>
      <dgm:t>
        <a:bodyPr/>
        <a:lstStyle/>
        <a:p>
          <a:endParaRPr lang="en-US"/>
        </a:p>
      </dgm:t>
    </dgm:pt>
    <dgm:pt modelId="{2684DB39-FAEC-4B4B-ABEF-0CA0045BE55B}" type="pres">
      <dgm:prSet presAssocID="{0AC2DE71-AEAB-4DD9-A519-7A793B583237}" presName="right_33_3" presStyleLbl="node1" presStyleIdx="2" presStyleCnt="6" custScaleX="110000" custScaleY="110000">
        <dgm:presLayoutVars>
          <dgm:bulletEnabled val="1"/>
        </dgm:presLayoutVars>
      </dgm:prSet>
      <dgm:spPr/>
      <dgm:t>
        <a:bodyPr/>
        <a:lstStyle/>
        <a:p>
          <a:endParaRPr lang="en-US"/>
        </a:p>
      </dgm:t>
    </dgm:pt>
    <dgm:pt modelId="{00C56F44-1F1B-4355-A60D-F9E4D3443252}" type="pres">
      <dgm:prSet presAssocID="{0AC2DE71-AEAB-4DD9-A519-7A793B583237}" presName="left_33_1" presStyleLbl="node1" presStyleIdx="3" presStyleCnt="6" custScaleX="110000" custScaleY="110000">
        <dgm:presLayoutVars>
          <dgm:bulletEnabled val="1"/>
        </dgm:presLayoutVars>
      </dgm:prSet>
      <dgm:spPr/>
      <dgm:t>
        <a:bodyPr/>
        <a:lstStyle/>
        <a:p>
          <a:endParaRPr lang="en-US"/>
        </a:p>
      </dgm:t>
    </dgm:pt>
    <dgm:pt modelId="{C3C4F797-AC69-451B-A91C-ACC3141078E7}" type="pres">
      <dgm:prSet presAssocID="{0AC2DE71-AEAB-4DD9-A519-7A793B583237}" presName="left_33_2" presStyleLbl="node1" presStyleIdx="4" presStyleCnt="6" custScaleX="110000" custScaleY="110000">
        <dgm:presLayoutVars>
          <dgm:bulletEnabled val="1"/>
        </dgm:presLayoutVars>
      </dgm:prSet>
      <dgm:spPr/>
      <dgm:t>
        <a:bodyPr/>
        <a:lstStyle/>
        <a:p>
          <a:endParaRPr lang="en-US"/>
        </a:p>
      </dgm:t>
    </dgm:pt>
    <dgm:pt modelId="{E6D50EEA-AEAF-44A9-91C7-272B397A32AD}" type="pres">
      <dgm:prSet presAssocID="{0AC2DE71-AEAB-4DD9-A519-7A793B583237}" presName="left_33_3" presStyleLbl="node1" presStyleIdx="5" presStyleCnt="6" custScaleX="110000" custScaleY="110000">
        <dgm:presLayoutVars>
          <dgm:bulletEnabled val="1"/>
        </dgm:presLayoutVars>
      </dgm:prSet>
      <dgm:spPr/>
      <dgm:t>
        <a:bodyPr/>
        <a:lstStyle/>
        <a:p>
          <a:endParaRPr lang="en-US"/>
        </a:p>
      </dgm:t>
    </dgm:pt>
  </dgm:ptLst>
  <dgm:cxnLst>
    <dgm:cxn modelId="{5C3ADD02-5E5C-466B-84CA-B78BED9E021E}" srcId="{0AC2DE71-AEAB-4DD9-A519-7A793B583237}" destId="{9DB723A8-7BE4-446D-932A-5CA5BDDC8682}" srcOrd="1" destOrd="0" parTransId="{758A3EB6-D9E0-497D-BE87-282FDBAF77DE}" sibTransId="{8AB7AD0E-8669-4CAE-B11A-8E4D5B20C17B}"/>
    <dgm:cxn modelId="{8FAF6836-37B5-4D64-9DF3-EA0CF5D1DF49}" type="presOf" srcId="{92C8F5A6-A6F9-4A3F-A824-ED16075C9E26}" destId="{523D0B1C-5309-4128-A130-A829AAC7FCEF}" srcOrd="0" destOrd="0" presId="urn:microsoft.com/office/officeart/2005/8/layout/balance1"/>
    <dgm:cxn modelId="{8B30F1F6-A39A-4188-BA06-9FA6CFC905D8}" srcId="{0AC2DE71-AEAB-4DD9-A519-7A793B583237}" destId="{E0CAB11F-66DB-4A56-B984-13A410ED6B6E}" srcOrd="0" destOrd="0" parTransId="{866229DB-64BC-47F7-9CD0-C2717B83977E}" sibTransId="{B3991EF5-B7DC-46E2-A3E6-9DF3A8C16128}"/>
    <dgm:cxn modelId="{A91CD01C-9BB8-4D5B-B047-FCD1A67671B9}" srcId="{9DB723A8-7BE4-446D-932A-5CA5BDDC8682}" destId="{92C8F5A6-A6F9-4A3F-A824-ED16075C9E26}" srcOrd="1" destOrd="0" parTransId="{153B1865-FAAF-40BE-9A56-AD9135B2A485}" sibTransId="{A2EE6FDF-88F8-42AF-958F-639A7F4E97C9}"/>
    <dgm:cxn modelId="{E85AE011-4F47-4832-88A3-F4E1A54B2FCB}" srcId="{E0CAB11F-66DB-4A56-B984-13A410ED6B6E}" destId="{CADF2A9C-CF97-4A75-B085-335CD437F796}" srcOrd="1" destOrd="0" parTransId="{24E28779-4F83-4B7E-A16C-C1B27F47F270}" sibTransId="{CC274E95-368C-48A8-B8AF-E684EC8B4493}"/>
    <dgm:cxn modelId="{0861116A-B4B8-4B7C-9888-175373A7C46E}" type="presOf" srcId="{9DB723A8-7BE4-446D-932A-5CA5BDDC8682}" destId="{1F9D170A-56AE-4D1D-88D8-3966270EEB04}" srcOrd="0" destOrd="0" presId="urn:microsoft.com/office/officeart/2005/8/layout/balance1"/>
    <dgm:cxn modelId="{44836919-BEF1-46FD-A340-7C7BDCF6EE68}" srcId="{9DB723A8-7BE4-446D-932A-5CA5BDDC8682}" destId="{D7BAC53F-711F-415E-B5C6-2F8102160116}" srcOrd="2" destOrd="0" parTransId="{06DE99CC-9434-406F-8D74-E6ADAABDAB9B}" sibTransId="{D3D1A25F-67AF-4C64-9352-281121E0622B}"/>
    <dgm:cxn modelId="{329BE755-D170-4942-9106-EE13B8AC9033}" type="presOf" srcId="{8110249A-0273-45D3-96BB-1326EEB85A6A}" destId="{00C56F44-1F1B-4355-A60D-F9E4D3443252}" srcOrd="0" destOrd="0" presId="urn:microsoft.com/office/officeart/2005/8/layout/balance1"/>
    <dgm:cxn modelId="{D81C8C14-8167-4C76-BFA6-CCE2007789C4}" type="presOf" srcId="{E0CAB11F-66DB-4A56-B984-13A410ED6B6E}" destId="{92C8BC63-8F3E-45AB-8741-BF86D4F19FEA}" srcOrd="0" destOrd="0" presId="urn:microsoft.com/office/officeart/2005/8/layout/balance1"/>
    <dgm:cxn modelId="{784E5315-C82A-46DF-A6D9-AECBA8D4BABF}" type="presOf" srcId="{9C5B5A78-89EB-42EF-854A-C41CA2CB1732}" destId="{B83D7C13-1555-490A-9C89-B3009F53FC81}" srcOrd="0" destOrd="0" presId="urn:microsoft.com/office/officeart/2005/8/layout/balance1"/>
    <dgm:cxn modelId="{C52AFFB4-EDB4-4E23-B1C3-3CF851ED6A69}" type="presOf" srcId="{CADF2A9C-CF97-4A75-B085-335CD437F796}" destId="{C3C4F797-AC69-451B-A91C-ACC3141078E7}" srcOrd="0" destOrd="0" presId="urn:microsoft.com/office/officeart/2005/8/layout/balance1"/>
    <dgm:cxn modelId="{2955AFBF-B4BA-4120-9E97-C8B3B37CC839}" type="presOf" srcId="{D1CD6EA2-69B8-41DE-89E0-79F6FD4A50BC}" destId="{E6D50EEA-AEAF-44A9-91C7-272B397A32AD}" srcOrd="0" destOrd="0" presId="urn:microsoft.com/office/officeart/2005/8/layout/balance1"/>
    <dgm:cxn modelId="{5860AD86-E4E8-42C4-B8A6-48AFA266B846}" type="presOf" srcId="{0AC2DE71-AEAB-4DD9-A519-7A793B583237}" destId="{1FC0536E-A5A0-4D65-94D5-30461A17245A}" srcOrd="0" destOrd="0" presId="urn:microsoft.com/office/officeart/2005/8/layout/balance1"/>
    <dgm:cxn modelId="{63AA1E48-76D0-4996-8A30-A0DAC9078664}" srcId="{E0CAB11F-66DB-4A56-B984-13A410ED6B6E}" destId="{8110249A-0273-45D3-96BB-1326EEB85A6A}" srcOrd="0" destOrd="0" parTransId="{9C038EF6-19A0-45B2-8139-6986C0886500}" sibTransId="{E22471F9-E771-4960-A67C-899AFA6F350C}"/>
    <dgm:cxn modelId="{EA513E45-2CCD-4354-9005-230AE73D2213}" type="presOf" srcId="{D7BAC53F-711F-415E-B5C6-2F8102160116}" destId="{2684DB39-FAEC-4B4B-ABEF-0CA0045BE55B}" srcOrd="0" destOrd="0" presId="urn:microsoft.com/office/officeart/2005/8/layout/balance1"/>
    <dgm:cxn modelId="{DAFDE846-C213-47E0-A443-56463933C58A}" srcId="{E0CAB11F-66DB-4A56-B984-13A410ED6B6E}" destId="{D1CD6EA2-69B8-41DE-89E0-79F6FD4A50BC}" srcOrd="2" destOrd="0" parTransId="{F39BC321-D5DD-4A66-B01A-ABE5E62C499B}" sibTransId="{C44013A4-9AD4-4AA1-B0F2-53EFA8B4F380}"/>
    <dgm:cxn modelId="{1330EE59-9EA2-4071-AED5-D5430DC82279}" srcId="{9DB723A8-7BE4-446D-932A-5CA5BDDC8682}" destId="{9C5B5A78-89EB-42EF-854A-C41CA2CB1732}" srcOrd="0" destOrd="0" parTransId="{B914E8A9-27AC-42A2-90CE-78DFBDB15A1F}" sibTransId="{358A87C8-14BF-4D14-8BC5-9602BF3C6415}"/>
    <dgm:cxn modelId="{65656283-6D77-4836-94C0-08E56E355BF3}" type="presParOf" srcId="{1FC0536E-A5A0-4D65-94D5-30461A17245A}" destId="{F472806D-D627-4A6B-9C66-EAF0D175A2BD}" srcOrd="0" destOrd="0" presId="urn:microsoft.com/office/officeart/2005/8/layout/balance1"/>
    <dgm:cxn modelId="{85AA7FC4-8227-4570-BECC-9517CBB2F980}" type="presParOf" srcId="{1FC0536E-A5A0-4D65-94D5-30461A17245A}" destId="{559D22FA-F61B-4158-92D3-679938017EB4}" srcOrd="1" destOrd="0" presId="urn:microsoft.com/office/officeart/2005/8/layout/balance1"/>
    <dgm:cxn modelId="{A3EC0E4F-2477-4BDE-A3C8-8C7C91088917}" type="presParOf" srcId="{559D22FA-F61B-4158-92D3-679938017EB4}" destId="{92C8BC63-8F3E-45AB-8741-BF86D4F19FEA}" srcOrd="0" destOrd="0" presId="urn:microsoft.com/office/officeart/2005/8/layout/balance1"/>
    <dgm:cxn modelId="{052B156A-D728-49D7-8B25-92F015C5803B}" type="presParOf" srcId="{559D22FA-F61B-4158-92D3-679938017EB4}" destId="{1F9D170A-56AE-4D1D-88D8-3966270EEB04}" srcOrd="1" destOrd="0" presId="urn:microsoft.com/office/officeart/2005/8/layout/balance1"/>
    <dgm:cxn modelId="{C6B0A8A8-D4D4-483C-BF2D-C8DC4C6BA7A1}" type="presParOf" srcId="{1FC0536E-A5A0-4D65-94D5-30461A17245A}" destId="{71314D02-E1F7-4E05-B8AA-FD22AF2796B4}" srcOrd="2" destOrd="0" presId="urn:microsoft.com/office/officeart/2005/8/layout/balance1"/>
    <dgm:cxn modelId="{22A21693-FEA6-4E81-B641-C64475F3C3A2}" type="presParOf" srcId="{71314D02-E1F7-4E05-B8AA-FD22AF2796B4}" destId="{A869FA4B-60D4-4415-893A-5C1AB6F0F375}" srcOrd="0" destOrd="0" presId="urn:microsoft.com/office/officeart/2005/8/layout/balance1"/>
    <dgm:cxn modelId="{0B443AAC-9E8C-4864-9648-DABFDA0E6185}" type="presParOf" srcId="{71314D02-E1F7-4E05-B8AA-FD22AF2796B4}" destId="{CC59D09D-F7CE-4C89-9D5B-46D03C5C4F03}" srcOrd="1" destOrd="0" presId="urn:microsoft.com/office/officeart/2005/8/layout/balance1"/>
    <dgm:cxn modelId="{58B01C38-19FE-4201-A84E-F15658CDF03A}" type="presParOf" srcId="{71314D02-E1F7-4E05-B8AA-FD22AF2796B4}" destId="{8FC689B1-8646-404D-BB19-C9D7D8868C0F}" srcOrd="2" destOrd="0" presId="urn:microsoft.com/office/officeart/2005/8/layout/balance1"/>
    <dgm:cxn modelId="{EB5CD91A-E0D0-4050-80A6-418D2AB1536A}" type="presParOf" srcId="{71314D02-E1F7-4E05-B8AA-FD22AF2796B4}" destId="{B83D7C13-1555-490A-9C89-B3009F53FC81}" srcOrd="3" destOrd="0" presId="urn:microsoft.com/office/officeart/2005/8/layout/balance1"/>
    <dgm:cxn modelId="{ACC15291-2F0E-4A52-BF1B-F94777E2A997}" type="presParOf" srcId="{71314D02-E1F7-4E05-B8AA-FD22AF2796B4}" destId="{523D0B1C-5309-4128-A130-A829AAC7FCEF}" srcOrd="4" destOrd="0" presId="urn:microsoft.com/office/officeart/2005/8/layout/balance1"/>
    <dgm:cxn modelId="{73737D3A-67A6-4B83-9B71-4F21C6FF26B0}" type="presParOf" srcId="{71314D02-E1F7-4E05-B8AA-FD22AF2796B4}" destId="{2684DB39-FAEC-4B4B-ABEF-0CA0045BE55B}" srcOrd="5" destOrd="0" presId="urn:microsoft.com/office/officeart/2005/8/layout/balance1"/>
    <dgm:cxn modelId="{E2AF8607-15F0-4B08-B15F-60DE87C6C793}" type="presParOf" srcId="{71314D02-E1F7-4E05-B8AA-FD22AF2796B4}" destId="{00C56F44-1F1B-4355-A60D-F9E4D3443252}" srcOrd="6" destOrd="0" presId="urn:microsoft.com/office/officeart/2005/8/layout/balance1"/>
    <dgm:cxn modelId="{4FC52010-C075-4E51-AADA-D4634A788766}" type="presParOf" srcId="{71314D02-E1F7-4E05-B8AA-FD22AF2796B4}" destId="{C3C4F797-AC69-451B-A91C-ACC3141078E7}" srcOrd="7" destOrd="0" presId="urn:microsoft.com/office/officeart/2005/8/layout/balance1"/>
    <dgm:cxn modelId="{F921B367-31B2-4991-864F-155838F7ECB8}" type="presParOf" srcId="{71314D02-E1F7-4E05-B8AA-FD22AF2796B4}" destId="{E6D50EEA-AEAF-44A9-91C7-272B397A32AD}"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89682-96F4-4B1A-ABE0-7973FBD3A728}"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5B7447A3-F308-428C-8831-D407C00F96CB}">
      <dgm:prSet phldrT="[Text]"/>
      <dgm:spPr/>
      <dgm:t>
        <a:bodyPr/>
        <a:lstStyle/>
        <a:p>
          <a:r>
            <a:rPr lang="en-US" dirty="0" smtClean="0"/>
            <a:t>Secondary re-use</a:t>
          </a:r>
          <a:endParaRPr lang="en-US" dirty="0"/>
        </a:p>
      </dgm:t>
    </dgm:pt>
    <dgm:pt modelId="{18D231F5-DD8D-441D-9EA9-08858CFD3F15}" type="parTrans" cxnId="{6A6E28A3-3EEC-42C8-B1FA-B62A5508D62C}">
      <dgm:prSet/>
      <dgm:spPr/>
      <dgm:t>
        <a:bodyPr/>
        <a:lstStyle/>
        <a:p>
          <a:endParaRPr lang="en-US"/>
        </a:p>
      </dgm:t>
    </dgm:pt>
    <dgm:pt modelId="{7CB5DB8B-AB45-4200-9991-4D654268D81B}" type="sibTrans" cxnId="{6A6E28A3-3EEC-42C8-B1FA-B62A5508D62C}">
      <dgm:prSet/>
      <dgm:spPr/>
      <dgm:t>
        <a:bodyPr/>
        <a:lstStyle/>
        <a:p>
          <a:endParaRPr lang="en-US"/>
        </a:p>
      </dgm:t>
    </dgm:pt>
    <dgm:pt modelId="{39083B3A-724B-4A51-8E4C-FFB5AAC141D4}">
      <dgm:prSet phldrT="[Text]"/>
      <dgm:spPr/>
      <dgm:t>
        <a:bodyPr/>
        <a:lstStyle/>
        <a:p>
          <a:r>
            <a:rPr lang="en-US" dirty="0" smtClean="0"/>
            <a:t>Compatible use</a:t>
          </a:r>
          <a:endParaRPr lang="en-US" dirty="0"/>
        </a:p>
      </dgm:t>
    </dgm:pt>
    <dgm:pt modelId="{38803128-9DA9-4472-96A7-55871E7C0F0C}" type="parTrans" cxnId="{80E085F5-FCB8-4243-955A-7569149FD65E}">
      <dgm:prSet/>
      <dgm:spPr/>
      <dgm:t>
        <a:bodyPr/>
        <a:lstStyle/>
        <a:p>
          <a:endParaRPr lang="en-US"/>
        </a:p>
      </dgm:t>
    </dgm:pt>
    <dgm:pt modelId="{4E5BF6A1-EFD1-42A2-B763-DE5CEE0868AB}" type="sibTrans" cxnId="{80E085F5-FCB8-4243-955A-7569149FD65E}">
      <dgm:prSet/>
      <dgm:spPr/>
      <dgm:t>
        <a:bodyPr/>
        <a:lstStyle/>
        <a:p>
          <a:endParaRPr lang="en-US"/>
        </a:p>
      </dgm:t>
    </dgm:pt>
    <dgm:pt modelId="{814445DD-5A30-409D-9E2C-6D50249BD57F}">
      <dgm:prSet phldrT="[Text]" custT="1"/>
      <dgm:spPr/>
      <dgm:t>
        <a:bodyPr/>
        <a:lstStyle/>
        <a:p>
          <a:r>
            <a:rPr lang="en-US" sz="1500" dirty="0" smtClean="0"/>
            <a:t>Related regulatory activities</a:t>
          </a:r>
          <a:endParaRPr lang="en-US" sz="1500" dirty="0"/>
        </a:p>
      </dgm:t>
    </dgm:pt>
    <dgm:pt modelId="{2A2C2738-104D-4FCF-846E-22BA0BECCC9D}" type="parTrans" cxnId="{730E0FE4-FE1D-45E8-866C-A860E6E2B3A1}">
      <dgm:prSet/>
      <dgm:spPr/>
      <dgm:t>
        <a:bodyPr/>
        <a:lstStyle/>
        <a:p>
          <a:endParaRPr lang="en-US"/>
        </a:p>
      </dgm:t>
    </dgm:pt>
    <dgm:pt modelId="{174B7013-8560-4F6C-BDE6-9921CE87D19B}" type="sibTrans" cxnId="{730E0FE4-FE1D-45E8-866C-A860E6E2B3A1}">
      <dgm:prSet/>
      <dgm:spPr/>
      <dgm:t>
        <a:bodyPr/>
        <a:lstStyle/>
        <a:p>
          <a:endParaRPr lang="en-US"/>
        </a:p>
      </dgm:t>
    </dgm:pt>
    <dgm:pt modelId="{0FB19845-501D-40D7-9712-21DBA3922AC9}">
      <dgm:prSet phldrT="[Text]" custT="1"/>
      <dgm:spPr/>
      <dgm:t>
        <a:bodyPr/>
        <a:lstStyle/>
        <a:p>
          <a:r>
            <a:rPr lang="en-US" sz="1500" dirty="0" smtClean="0"/>
            <a:t>Protocol objectives</a:t>
          </a:r>
          <a:endParaRPr lang="en-US" sz="1500" dirty="0"/>
        </a:p>
      </dgm:t>
    </dgm:pt>
    <dgm:pt modelId="{451D9DDF-4C04-4921-92A2-27351BB587C1}" type="parTrans" cxnId="{9001754D-7413-4063-A219-024E77B7700E}">
      <dgm:prSet/>
      <dgm:spPr/>
      <dgm:t>
        <a:bodyPr/>
        <a:lstStyle/>
        <a:p>
          <a:endParaRPr lang="en-US"/>
        </a:p>
      </dgm:t>
    </dgm:pt>
    <dgm:pt modelId="{79BBABBB-428E-4BFF-8090-4304D934DEB2}" type="sibTrans" cxnId="{9001754D-7413-4063-A219-024E77B7700E}">
      <dgm:prSet/>
      <dgm:spPr/>
      <dgm:t>
        <a:bodyPr/>
        <a:lstStyle/>
        <a:p>
          <a:endParaRPr lang="en-US"/>
        </a:p>
      </dgm:t>
    </dgm:pt>
    <dgm:pt modelId="{14DBAD47-3538-4A02-B19E-DAC8C71C3515}" type="pres">
      <dgm:prSet presAssocID="{8C889682-96F4-4B1A-ABE0-7973FBD3A728}" presName="Name0" presStyleCnt="0">
        <dgm:presLayoutVars>
          <dgm:chMax val="7"/>
          <dgm:resizeHandles val="exact"/>
        </dgm:presLayoutVars>
      </dgm:prSet>
      <dgm:spPr/>
      <dgm:t>
        <a:bodyPr/>
        <a:lstStyle/>
        <a:p>
          <a:endParaRPr lang="en-US"/>
        </a:p>
      </dgm:t>
    </dgm:pt>
    <dgm:pt modelId="{869C170B-F79B-46E4-8E83-6C7B390B8B15}" type="pres">
      <dgm:prSet presAssocID="{8C889682-96F4-4B1A-ABE0-7973FBD3A728}" presName="comp1" presStyleCnt="0"/>
      <dgm:spPr/>
    </dgm:pt>
    <dgm:pt modelId="{7E7967CA-9DFF-41AE-8423-AE05B7F813E9}" type="pres">
      <dgm:prSet presAssocID="{8C889682-96F4-4B1A-ABE0-7973FBD3A728}" presName="circle1" presStyleLbl="node1" presStyleIdx="0" presStyleCnt="4"/>
      <dgm:spPr/>
      <dgm:t>
        <a:bodyPr/>
        <a:lstStyle/>
        <a:p>
          <a:endParaRPr lang="en-US"/>
        </a:p>
      </dgm:t>
    </dgm:pt>
    <dgm:pt modelId="{022E28C9-6EAE-4217-9FCC-57D6D44E8AC5}" type="pres">
      <dgm:prSet presAssocID="{8C889682-96F4-4B1A-ABE0-7973FBD3A728}" presName="c1text" presStyleLbl="node1" presStyleIdx="0" presStyleCnt="4">
        <dgm:presLayoutVars>
          <dgm:bulletEnabled val="1"/>
        </dgm:presLayoutVars>
      </dgm:prSet>
      <dgm:spPr/>
      <dgm:t>
        <a:bodyPr/>
        <a:lstStyle/>
        <a:p>
          <a:endParaRPr lang="en-US"/>
        </a:p>
      </dgm:t>
    </dgm:pt>
    <dgm:pt modelId="{43CBF104-12FB-4383-818D-1F69F7138758}" type="pres">
      <dgm:prSet presAssocID="{8C889682-96F4-4B1A-ABE0-7973FBD3A728}" presName="comp2" presStyleCnt="0"/>
      <dgm:spPr/>
    </dgm:pt>
    <dgm:pt modelId="{7552F611-8F17-48DA-B849-058D4F182A7A}" type="pres">
      <dgm:prSet presAssocID="{8C889682-96F4-4B1A-ABE0-7973FBD3A728}" presName="circle2" presStyleLbl="node1" presStyleIdx="1" presStyleCnt="4"/>
      <dgm:spPr/>
      <dgm:t>
        <a:bodyPr/>
        <a:lstStyle/>
        <a:p>
          <a:endParaRPr lang="en-US"/>
        </a:p>
      </dgm:t>
    </dgm:pt>
    <dgm:pt modelId="{BFAB7FDB-FCC1-4D1B-9DA2-79D8AE4546BD}" type="pres">
      <dgm:prSet presAssocID="{8C889682-96F4-4B1A-ABE0-7973FBD3A728}" presName="c2text" presStyleLbl="node1" presStyleIdx="1" presStyleCnt="4">
        <dgm:presLayoutVars>
          <dgm:bulletEnabled val="1"/>
        </dgm:presLayoutVars>
      </dgm:prSet>
      <dgm:spPr/>
      <dgm:t>
        <a:bodyPr/>
        <a:lstStyle/>
        <a:p>
          <a:endParaRPr lang="en-US"/>
        </a:p>
      </dgm:t>
    </dgm:pt>
    <dgm:pt modelId="{79942048-69D0-4E8C-A544-EC21CE4C0E04}" type="pres">
      <dgm:prSet presAssocID="{8C889682-96F4-4B1A-ABE0-7973FBD3A728}" presName="comp3" presStyleCnt="0"/>
      <dgm:spPr/>
    </dgm:pt>
    <dgm:pt modelId="{C81EF197-1398-4586-A33B-4182E80C4EB1}" type="pres">
      <dgm:prSet presAssocID="{8C889682-96F4-4B1A-ABE0-7973FBD3A728}" presName="circle3" presStyleLbl="node1" presStyleIdx="2" presStyleCnt="4"/>
      <dgm:spPr/>
      <dgm:t>
        <a:bodyPr/>
        <a:lstStyle/>
        <a:p>
          <a:endParaRPr lang="en-US"/>
        </a:p>
      </dgm:t>
    </dgm:pt>
    <dgm:pt modelId="{7B4B9AA4-A669-47B9-B174-FFE9E2A1CB4A}" type="pres">
      <dgm:prSet presAssocID="{8C889682-96F4-4B1A-ABE0-7973FBD3A728}" presName="c3text" presStyleLbl="node1" presStyleIdx="2" presStyleCnt="4">
        <dgm:presLayoutVars>
          <dgm:bulletEnabled val="1"/>
        </dgm:presLayoutVars>
      </dgm:prSet>
      <dgm:spPr/>
      <dgm:t>
        <a:bodyPr/>
        <a:lstStyle/>
        <a:p>
          <a:endParaRPr lang="en-US"/>
        </a:p>
      </dgm:t>
    </dgm:pt>
    <dgm:pt modelId="{38D392EC-9582-4B4E-B2B9-A0CB7BBDAC22}" type="pres">
      <dgm:prSet presAssocID="{8C889682-96F4-4B1A-ABE0-7973FBD3A728}" presName="comp4" presStyleCnt="0"/>
      <dgm:spPr/>
    </dgm:pt>
    <dgm:pt modelId="{27A89D08-E6A2-4D66-B94D-E76E4B23CFB7}" type="pres">
      <dgm:prSet presAssocID="{8C889682-96F4-4B1A-ABE0-7973FBD3A728}" presName="circle4" presStyleLbl="node1" presStyleIdx="3" presStyleCnt="4"/>
      <dgm:spPr/>
      <dgm:t>
        <a:bodyPr/>
        <a:lstStyle/>
        <a:p>
          <a:endParaRPr lang="en-US"/>
        </a:p>
      </dgm:t>
    </dgm:pt>
    <dgm:pt modelId="{A77DE583-7C1F-428A-9D23-682A66D25EC7}" type="pres">
      <dgm:prSet presAssocID="{8C889682-96F4-4B1A-ABE0-7973FBD3A728}" presName="c4text" presStyleLbl="node1" presStyleIdx="3" presStyleCnt="4">
        <dgm:presLayoutVars>
          <dgm:bulletEnabled val="1"/>
        </dgm:presLayoutVars>
      </dgm:prSet>
      <dgm:spPr/>
      <dgm:t>
        <a:bodyPr/>
        <a:lstStyle/>
        <a:p>
          <a:endParaRPr lang="en-US"/>
        </a:p>
      </dgm:t>
    </dgm:pt>
  </dgm:ptLst>
  <dgm:cxnLst>
    <dgm:cxn modelId="{0B9CC7FE-FEA6-4DA4-94AD-DCEAF742DDE9}" type="presOf" srcId="{8C889682-96F4-4B1A-ABE0-7973FBD3A728}" destId="{14DBAD47-3538-4A02-B19E-DAC8C71C3515}" srcOrd="0" destOrd="0" presId="urn:microsoft.com/office/officeart/2005/8/layout/venn2"/>
    <dgm:cxn modelId="{0C5C8A10-4AD5-413B-9C1C-F3A36FC87257}" type="presOf" srcId="{5B7447A3-F308-428C-8831-D407C00F96CB}" destId="{022E28C9-6EAE-4217-9FCC-57D6D44E8AC5}" srcOrd="1" destOrd="0" presId="urn:microsoft.com/office/officeart/2005/8/layout/venn2"/>
    <dgm:cxn modelId="{FF126E35-0848-49A2-9559-7522CFE67245}" type="presOf" srcId="{5B7447A3-F308-428C-8831-D407C00F96CB}" destId="{7E7967CA-9DFF-41AE-8423-AE05B7F813E9}" srcOrd="0" destOrd="0" presId="urn:microsoft.com/office/officeart/2005/8/layout/venn2"/>
    <dgm:cxn modelId="{E3F22477-E8F0-4D88-959C-6E8D722461EA}" type="presOf" srcId="{0FB19845-501D-40D7-9712-21DBA3922AC9}" destId="{27A89D08-E6A2-4D66-B94D-E76E4B23CFB7}" srcOrd="0" destOrd="0" presId="urn:microsoft.com/office/officeart/2005/8/layout/venn2"/>
    <dgm:cxn modelId="{4CAB96C5-F92D-4A47-AF16-0A9B7FBC7E09}" type="presOf" srcId="{814445DD-5A30-409D-9E2C-6D50249BD57F}" destId="{C81EF197-1398-4586-A33B-4182E80C4EB1}" srcOrd="0" destOrd="0" presId="urn:microsoft.com/office/officeart/2005/8/layout/venn2"/>
    <dgm:cxn modelId="{B44A4EF3-41F5-4FB9-94EF-16B71B81879A}" type="presOf" srcId="{814445DD-5A30-409D-9E2C-6D50249BD57F}" destId="{7B4B9AA4-A669-47B9-B174-FFE9E2A1CB4A}" srcOrd="1" destOrd="0" presId="urn:microsoft.com/office/officeart/2005/8/layout/venn2"/>
    <dgm:cxn modelId="{6A6E28A3-3EEC-42C8-B1FA-B62A5508D62C}" srcId="{8C889682-96F4-4B1A-ABE0-7973FBD3A728}" destId="{5B7447A3-F308-428C-8831-D407C00F96CB}" srcOrd="0" destOrd="0" parTransId="{18D231F5-DD8D-441D-9EA9-08858CFD3F15}" sibTransId="{7CB5DB8B-AB45-4200-9991-4D654268D81B}"/>
    <dgm:cxn modelId="{864D935B-7116-4B4D-96C2-C04E48714B5C}" type="presOf" srcId="{0FB19845-501D-40D7-9712-21DBA3922AC9}" destId="{A77DE583-7C1F-428A-9D23-682A66D25EC7}" srcOrd="1" destOrd="0" presId="urn:microsoft.com/office/officeart/2005/8/layout/venn2"/>
    <dgm:cxn modelId="{730E0FE4-FE1D-45E8-866C-A860E6E2B3A1}" srcId="{8C889682-96F4-4B1A-ABE0-7973FBD3A728}" destId="{814445DD-5A30-409D-9E2C-6D50249BD57F}" srcOrd="2" destOrd="0" parTransId="{2A2C2738-104D-4FCF-846E-22BA0BECCC9D}" sibTransId="{174B7013-8560-4F6C-BDE6-9921CE87D19B}"/>
    <dgm:cxn modelId="{80E085F5-FCB8-4243-955A-7569149FD65E}" srcId="{8C889682-96F4-4B1A-ABE0-7973FBD3A728}" destId="{39083B3A-724B-4A51-8E4C-FFB5AAC141D4}" srcOrd="1" destOrd="0" parTransId="{38803128-9DA9-4472-96A7-55871E7C0F0C}" sibTransId="{4E5BF6A1-EFD1-42A2-B763-DE5CEE0868AB}"/>
    <dgm:cxn modelId="{9FE87456-E596-429E-AF09-4F5BA5B6F9FC}" type="presOf" srcId="{39083B3A-724B-4A51-8E4C-FFB5AAC141D4}" destId="{BFAB7FDB-FCC1-4D1B-9DA2-79D8AE4546BD}" srcOrd="1" destOrd="0" presId="urn:microsoft.com/office/officeart/2005/8/layout/venn2"/>
    <dgm:cxn modelId="{F7E521F9-E944-4C7F-97B0-B7D3A5B50214}" type="presOf" srcId="{39083B3A-724B-4A51-8E4C-FFB5AAC141D4}" destId="{7552F611-8F17-48DA-B849-058D4F182A7A}" srcOrd="0" destOrd="0" presId="urn:microsoft.com/office/officeart/2005/8/layout/venn2"/>
    <dgm:cxn modelId="{9001754D-7413-4063-A219-024E77B7700E}" srcId="{8C889682-96F4-4B1A-ABE0-7973FBD3A728}" destId="{0FB19845-501D-40D7-9712-21DBA3922AC9}" srcOrd="3" destOrd="0" parTransId="{451D9DDF-4C04-4921-92A2-27351BB587C1}" sibTransId="{79BBABBB-428E-4BFF-8090-4304D934DEB2}"/>
    <dgm:cxn modelId="{64A52D33-D1B3-435E-8141-DEF125350A5B}" type="presParOf" srcId="{14DBAD47-3538-4A02-B19E-DAC8C71C3515}" destId="{869C170B-F79B-46E4-8E83-6C7B390B8B15}" srcOrd="0" destOrd="0" presId="urn:microsoft.com/office/officeart/2005/8/layout/venn2"/>
    <dgm:cxn modelId="{5E9DFB23-8FB8-4E42-9FF8-ADA12DB64F30}" type="presParOf" srcId="{869C170B-F79B-46E4-8E83-6C7B390B8B15}" destId="{7E7967CA-9DFF-41AE-8423-AE05B7F813E9}" srcOrd="0" destOrd="0" presId="urn:microsoft.com/office/officeart/2005/8/layout/venn2"/>
    <dgm:cxn modelId="{189F7A15-67CA-4AFA-A5AB-6BB5FF5DCBB8}" type="presParOf" srcId="{869C170B-F79B-46E4-8E83-6C7B390B8B15}" destId="{022E28C9-6EAE-4217-9FCC-57D6D44E8AC5}" srcOrd="1" destOrd="0" presId="urn:microsoft.com/office/officeart/2005/8/layout/venn2"/>
    <dgm:cxn modelId="{A1855559-54B3-4347-B980-BAD226CDD7C2}" type="presParOf" srcId="{14DBAD47-3538-4A02-B19E-DAC8C71C3515}" destId="{43CBF104-12FB-4383-818D-1F69F7138758}" srcOrd="1" destOrd="0" presId="urn:microsoft.com/office/officeart/2005/8/layout/venn2"/>
    <dgm:cxn modelId="{D4B6C02B-EDA4-4F3B-B1E3-AE9CEF74B23C}" type="presParOf" srcId="{43CBF104-12FB-4383-818D-1F69F7138758}" destId="{7552F611-8F17-48DA-B849-058D4F182A7A}" srcOrd="0" destOrd="0" presId="urn:microsoft.com/office/officeart/2005/8/layout/venn2"/>
    <dgm:cxn modelId="{42856A85-613C-425E-969B-E1FFF032DBC5}" type="presParOf" srcId="{43CBF104-12FB-4383-818D-1F69F7138758}" destId="{BFAB7FDB-FCC1-4D1B-9DA2-79D8AE4546BD}" srcOrd="1" destOrd="0" presId="urn:microsoft.com/office/officeart/2005/8/layout/venn2"/>
    <dgm:cxn modelId="{EE6D14FA-0FC8-4E57-99C6-204782048B90}" type="presParOf" srcId="{14DBAD47-3538-4A02-B19E-DAC8C71C3515}" destId="{79942048-69D0-4E8C-A544-EC21CE4C0E04}" srcOrd="2" destOrd="0" presId="urn:microsoft.com/office/officeart/2005/8/layout/venn2"/>
    <dgm:cxn modelId="{A0BF4AEF-35F3-424B-9EDA-7BF88C25A14A}" type="presParOf" srcId="{79942048-69D0-4E8C-A544-EC21CE4C0E04}" destId="{C81EF197-1398-4586-A33B-4182E80C4EB1}" srcOrd="0" destOrd="0" presId="urn:microsoft.com/office/officeart/2005/8/layout/venn2"/>
    <dgm:cxn modelId="{3E45F1D3-C017-4F54-A429-225B71C09BF4}" type="presParOf" srcId="{79942048-69D0-4E8C-A544-EC21CE4C0E04}" destId="{7B4B9AA4-A669-47B9-B174-FFE9E2A1CB4A}" srcOrd="1" destOrd="0" presId="urn:microsoft.com/office/officeart/2005/8/layout/venn2"/>
    <dgm:cxn modelId="{3133C04C-7152-409F-AFFD-7BFCD63C38F2}" type="presParOf" srcId="{14DBAD47-3538-4A02-B19E-DAC8C71C3515}" destId="{38D392EC-9582-4B4E-B2B9-A0CB7BBDAC22}" srcOrd="3" destOrd="0" presId="urn:microsoft.com/office/officeart/2005/8/layout/venn2"/>
    <dgm:cxn modelId="{6FD967D7-61CD-470B-A39D-2FB9E97903DE}" type="presParOf" srcId="{38D392EC-9582-4B4E-B2B9-A0CB7BBDAC22}" destId="{27A89D08-E6A2-4D66-B94D-E76E4B23CFB7}" srcOrd="0" destOrd="0" presId="urn:microsoft.com/office/officeart/2005/8/layout/venn2"/>
    <dgm:cxn modelId="{4EB33265-06A7-4424-BAC2-22BF4F9A34B8}" type="presParOf" srcId="{38D392EC-9582-4B4E-B2B9-A0CB7BBDAC22}" destId="{A77DE583-7C1F-428A-9D23-682A66D25EC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8BC63-8F3E-45AB-8741-BF86D4F19FEA}">
      <dsp:nvSpPr>
        <dsp:cNvPr id="0" name=""/>
        <dsp:cNvSpPr/>
      </dsp:nvSpPr>
      <dsp:spPr>
        <a:xfrm>
          <a:off x="1474960" y="-56896"/>
          <a:ext cx="2360371" cy="131131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0" i="1" u="none" kern="1200" dirty="0" smtClean="0"/>
            <a:t>Ensure compliance with privacy/legal/ethical obligations associated with data and their re-use</a:t>
          </a:r>
          <a:endParaRPr lang="en-GB" sz="1400" b="0" i="1" kern="1200" dirty="0" smtClean="0"/>
        </a:p>
      </dsp:txBody>
      <dsp:txXfrm>
        <a:off x="1513367" y="-18489"/>
        <a:ext cx="2283557" cy="1234503"/>
      </dsp:txXfrm>
    </dsp:sp>
    <dsp:sp modelId="{1F9D170A-56AE-4D1D-88D8-3966270EEB04}">
      <dsp:nvSpPr>
        <dsp:cNvPr id="0" name=""/>
        <dsp:cNvSpPr/>
      </dsp:nvSpPr>
      <dsp:spPr>
        <a:xfrm>
          <a:off x="4292667" y="-56896"/>
          <a:ext cx="2360371" cy="1311317"/>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i="1" u="none" kern="1200" dirty="0" smtClean="0"/>
            <a:t>Enable rapid generation </a:t>
          </a:r>
          <a:br>
            <a:rPr lang="en-GB" sz="1400" b="0" i="1" u="none" kern="1200" dirty="0" smtClean="0"/>
          </a:br>
          <a:r>
            <a:rPr lang="en-GB" sz="1400" b="0" i="1" u="none" kern="1200" dirty="0" smtClean="0"/>
            <a:t>of scientific insights </a:t>
          </a:r>
          <a:br>
            <a:rPr lang="en-GB" sz="1400" b="0" i="1" u="none" kern="1200" dirty="0" smtClean="0"/>
          </a:br>
          <a:r>
            <a:rPr lang="en-GB" sz="1400" b="0" i="1" u="none" kern="1200" dirty="0" smtClean="0"/>
            <a:t>from re-use of </a:t>
          </a:r>
          <a:br>
            <a:rPr lang="en-GB" sz="1400" b="0" i="1" u="none" kern="1200" dirty="0" smtClean="0"/>
          </a:br>
          <a:r>
            <a:rPr lang="en-GB" sz="1400" b="0" i="1" u="none" kern="1200" dirty="0" smtClean="0"/>
            <a:t>internal data</a:t>
          </a:r>
          <a:endParaRPr lang="en-US" sz="1400" i="1" kern="1200" dirty="0"/>
        </a:p>
      </dsp:txBody>
      <dsp:txXfrm>
        <a:off x="4331074" y="-18489"/>
        <a:ext cx="2283557" cy="1234503"/>
      </dsp:txXfrm>
    </dsp:sp>
    <dsp:sp modelId="{CC59D09D-F7CE-4C89-9D5B-46D03C5C4F03}">
      <dsp:nvSpPr>
        <dsp:cNvPr id="0" name=""/>
        <dsp:cNvSpPr/>
      </dsp:nvSpPr>
      <dsp:spPr>
        <a:xfrm>
          <a:off x="3657599" y="4662762"/>
          <a:ext cx="812800" cy="812800"/>
        </a:xfrm>
        <a:prstGeom prst="triangle">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C689B1-8646-404D-BB19-C9D7D8868C0F}">
      <dsp:nvSpPr>
        <dsp:cNvPr id="0" name=""/>
        <dsp:cNvSpPr/>
      </dsp:nvSpPr>
      <dsp:spPr>
        <a:xfrm>
          <a:off x="1625599" y="4322470"/>
          <a:ext cx="4876800" cy="32945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3D7C13-1555-490A-9C89-B3009F53FC81}">
      <dsp:nvSpPr>
        <dsp:cNvPr id="0" name=""/>
        <dsp:cNvSpPr/>
      </dsp:nvSpPr>
      <dsp:spPr>
        <a:xfrm>
          <a:off x="4399957" y="3327603"/>
          <a:ext cx="2145792" cy="1001369"/>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Goal of ‘</a:t>
          </a:r>
          <a:r>
            <a:rPr lang="en-US" sz="1500" kern="1200" dirty="0" err="1" smtClean="0"/>
            <a:t>personalised</a:t>
          </a:r>
          <a:r>
            <a:rPr lang="en-US" sz="1500" kern="1200" dirty="0" smtClean="0"/>
            <a:t> healthcare’</a:t>
          </a:r>
          <a:endParaRPr lang="en-US" sz="1500" kern="1200" dirty="0"/>
        </a:p>
      </dsp:txBody>
      <dsp:txXfrm>
        <a:off x="4448840" y="3376486"/>
        <a:ext cx="2048026" cy="903603"/>
      </dsp:txXfrm>
    </dsp:sp>
    <dsp:sp modelId="{523D0B1C-5309-4128-A130-A829AAC7FCEF}">
      <dsp:nvSpPr>
        <dsp:cNvPr id="0" name=""/>
        <dsp:cNvSpPr/>
      </dsp:nvSpPr>
      <dsp:spPr>
        <a:xfrm>
          <a:off x="4399957" y="2352243"/>
          <a:ext cx="2145792" cy="1001369"/>
        </a:xfrm>
        <a:prstGeom prst="roundRect">
          <a:avLst/>
        </a:prstGeom>
        <a:solidFill>
          <a:schemeClr val="accent6">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New techniques e.g. ML/AI</a:t>
          </a:r>
          <a:endParaRPr lang="en-US" sz="1500" kern="1200" dirty="0"/>
        </a:p>
      </dsp:txBody>
      <dsp:txXfrm>
        <a:off x="4448840" y="2401126"/>
        <a:ext cx="2048026" cy="903603"/>
      </dsp:txXfrm>
    </dsp:sp>
    <dsp:sp modelId="{2684DB39-FAEC-4B4B-ABEF-0CA0045BE55B}">
      <dsp:nvSpPr>
        <dsp:cNvPr id="0" name=""/>
        <dsp:cNvSpPr/>
      </dsp:nvSpPr>
      <dsp:spPr>
        <a:xfrm>
          <a:off x="4399957" y="1376883"/>
          <a:ext cx="2145792" cy="1001369"/>
        </a:xfrm>
        <a:prstGeom prst="roundRect">
          <a:avLst/>
        </a:prstGeom>
        <a:solidFill>
          <a:schemeClr val="accent6">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New technologies e.g. WGS, digital pathology</a:t>
          </a:r>
          <a:endParaRPr lang="en-US" sz="1500" kern="1200" dirty="0"/>
        </a:p>
      </dsp:txBody>
      <dsp:txXfrm>
        <a:off x="4448840" y="1425766"/>
        <a:ext cx="2048026" cy="903603"/>
      </dsp:txXfrm>
    </dsp:sp>
    <dsp:sp modelId="{00C56F44-1F1B-4355-A60D-F9E4D3443252}">
      <dsp:nvSpPr>
        <dsp:cNvPr id="0" name=""/>
        <dsp:cNvSpPr/>
      </dsp:nvSpPr>
      <dsp:spPr>
        <a:xfrm>
          <a:off x="1582250" y="3327603"/>
          <a:ext cx="2145792" cy="1001369"/>
        </a:xfrm>
        <a:prstGeom prst="roundRect">
          <a:avLst/>
        </a:prstGeom>
        <a:solidFill>
          <a:schemeClr val="accent6">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Defining ‘guardrails’ to make decisions on appropriate data use </a:t>
          </a:r>
          <a:endParaRPr lang="en-US" sz="1400" kern="1200" dirty="0"/>
        </a:p>
      </dsp:txBody>
      <dsp:txXfrm>
        <a:off x="1631133" y="3376486"/>
        <a:ext cx="2048026" cy="903603"/>
      </dsp:txXfrm>
    </dsp:sp>
    <dsp:sp modelId="{C3C4F797-AC69-451B-A91C-ACC3141078E7}">
      <dsp:nvSpPr>
        <dsp:cNvPr id="0" name=""/>
        <dsp:cNvSpPr/>
      </dsp:nvSpPr>
      <dsp:spPr>
        <a:xfrm>
          <a:off x="1582250" y="2352243"/>
          <a:ext cx="2145792" cy="1001369"/>
        </a:xfrm>
        <a:prstGeom prst="roundRect">
          <a:avLst/>
        </a:prstGeom>
        <a:solidFill>
          <a:schemeClr val="accent6">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Ethical considerations</a:t>
          </a:r>
          <a:endParaRPr lang="en-US" sz="1400" kern="1200" dirty="0"/>
        </a:p>
      </dsp:txBody>
      <dsp:txXfrm>
        <a:off x="1631133" y="2401126"/>
        <a:ext cx="2048026" cy="903603"/>
      </dsp:txXfrm>
    </dsp:sp>
    <dsp:sp modelId="{E6D50EEA-AEAF-44A9-91C7-272B397A32AD}">
      <dsp:nvSpPr>
        <dsp:cNvPr id="0" name=""/>
        <dsp:cNvSpPr/>
      </dsp:nvSpPr>
      <dsp:spPr>
        <a:xfrm>
          <a:off x="1582250" y="1376883"/>
          <a:ext cx="2145792" cy="1001369"/>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New/changing data privacy laws and their interpretation in CT context</a:t>
          </a:r>
          <a:endParaRPr lang="en-US" sz="1400" kern="1200" dirty="0"/>
        </a:p>
      </dsp:txBody>
      <dsp:txXfrm>
        <a:off x="1631133" y="1425766"/>
        <a:ext cx="2048026" cy="903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967CA-9DFF-41AE-8423-AE05B7F813E9}">
      <dsp:nvSpPr>
        <dsp:cNvPr id="0" name=""/>
        <dsp:cNvSpPr/>
      </dsp:nvSpPr>
      <dsp:spPr>
        <a:xfrm>
          <a:off x="985878" y="0"/>
          <a:ext cx="4302184" cy="43021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Secondary re-use</a:t>
          </a:r>
          <a:endParaRPr lang="en-US" sz="1500" kern="1200" dirty="0"/>
        </a:p>
      </dsp:txBody>
      <dsp:txXfrm>
        <a:off x="2535525" y="215109"/>
        <a:ext cx="1202890" cy="645327"/>
      </dsp:txXfrm>
    </dsp:sp>
    <dsp:sp modelId="{7552F611-8F17-48DA-B849-058D4F182A7A}">
      <dsp:nvSpPr>
        <dsp:cNvPr id="0" name=""/>
        <dsp:cNvSpPr/>
      </dsp:nvSpPr>
      <dsp:spPr>
        <a:xfrm>
          <a:off x="1416096" y="860436"/>
          <a:ext cx="3441747" cy="3441747"/>
        </a:xfrm>
        <a:prstGeom prst="ellipse">
          <a:avLst/>
        </a:prstGeom>
        <a:solidFill>
          <a:schemeClr val="accent2">
            <a:hueOff val="-4828828"/>
            <a:satOff val="20993"/>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Compatible use</a:t>
          </a:r>
          <a:endParaRPr lang="en-US" sz="1500" kern="1200" dirty="0"/>
        </a:p>
      </dsp:txBody>
      <dsp:txXfrm>
        <a:off x="2535525" y="1066941"/>
        <a:ext cx="1202890" cy="619514"/>
      </dsp:txXfrm>
    </dsp:sp>
    <dsp:sp modelId="{C81EF197-1398-4586-A33B-4182E80C4EB1}">
      <dsp:nvSpPr>
        <dsp:cNvPr id="0" name=""/>
        <dsp:cNvSpPr/>
      </dsp:nvSpPr>
      <dsp:spPr>
        <a:xfrm>
          <a:off x="1846315" y="1720873"/>
          <a:ext cx="2581310" cy="2581310"/>
        </a:xfrm>
        <a:prstGeom prst="ellipse">
          <a:avLst/>
        </a:prstGeom>
        <a:solidFill>
          <a:schemeClr val="accent2">
            <a:hueOff val="-9657656"/>
            <a:satOff val="41985"/>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Related regulatory activities</a:t>
          </a:r>
          <a:endParaRPr lang="en-US" sz="1500" kern="1200" dirty="0"/>
        </a:p>
      </dsp:txBody>
      <dsp:txXfrm>
        <a:off x="2535525" y="1914471"/>
        <a:ext cx="1202890" cy="580794"/>
      </dsp:txXfrm>
    </dsp:sp>
    <dsp:sp modelId="{27A89D08-E6A2-4D66-B94D-E76E4B23CFB7}">
      <dsp:nvSpPr>
        <dsp:cNvPr id="0" name=""/>
        <dsp:cNvSpPr/>
      </dsp:nvSpPr>
      <dsp:spPr>
        <a:xfrm>
          <a:off x="2276533" y="2581310"/>
          <a:ext cx="1720873" cy="1720873"/>
        </a:xfrm>
        <a:prstGeom prst="ellipse">
          <a:avLst/>
        </a:prstGeom>
        <a:solidFill>
          <a:schemeClr val="accent2">
            <a:hueOff val="-14486484"/>
            <a:satOff val="62978"/>
            <a:lumOff val="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Protocol objectives</a:t>
          </a:r>
          <a:endParaRPr lang="en-US" sz="1500" kern="1200" dirty="0"/>
        </a:p>
      </dsp:txBody>
      <dsp:txXfrm>
        <a:off x="2528549" y="3011528"/>
        <a:ext cx="1216841" cy="86043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4" name="Google Shape;4;n"/>
          <p:cNvSpPr txBox="1">
            <a:spLocks noGrp="1"/>
          </p:cNvSpPr>
          <p:nvPr>
            <p:ph type="body" idx="1"/>
          </p:nvPr>
        </p:nvSpPr>
        <p:spPr>
          <a:xfrm>
            <a:off x="918424" y="4757915"/>
            <a:ext cx="5051319" cy="4629368"/>
          </a:xfrm>
          <a:prstGeom prst="rect">
            <a:avLst/>
          </a:prstGeom>
          <a:noFill/>
          <a:ln>
            <a:noFill/>
          </a:ln>
        </p:spPr>
        <p:txBody>
          <a:bodyPr spcFirstLastPara="1" wrap="square" lIns="96139" tIns="47233" rIns="96139" bIns="47233"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co.org.uk/for-organisations/guide-to-data-protection/introduction-to-data-protection/some-basic-concep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918424" y="4757915"/>
            <a:ext cx="5051319" cy="4629431"/>
          </a:xfrm>
          <a:prstGeom prst="rect">
            <a:avLst/>
          </a:prstGeom>
        </p:spPr>
        <p:txBody>
          <a:bodyPr spcFirstLastPara="1" wrap="square" lIns="96139" tIns="47233" rIns="96139" bIns="47233" anchor="t" anchorCtr="0">
            <a:noAutofit/>
          </a:bodyPr>
          <a:lstStyle/>
          <a:p>
            <a:pPr marL="0" indent="0">
              <a:spcBef>
                <a:spcPts val="383"/>
              </a:spcBef>
            </a:pPr>
            <a:endParaRPr dirty="0"/>
          </a:p>
        </p:txBody>
      </p:sp>
      <p:sp>
        <p:nvSpPr>
          <p:cNvPr id="66" name="Google Shape;66;p4: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18424" y="4757915"/>
            <a:ext cx="5051319" cy="4629368"/>
          </a:xfrm>
          <a:prstGeom prst="rect">
            <a:avLst/>
          </a:prstGeom>
        </p:spPr>
        <p:txBody>
          <a:bodyPr spcFirstLastPara="1" wrap="square" lIns="96139" tIns="47233" rIns="96139" bIns="47233" anchor="t" anchorCtr="0">
            <a:noAutofit/>
          </a:bodyPr>
          <a:lstStyle/>
          <a:p>
            <a:endParaRPr sz="900" dirty="0"/>
          </a:p>
        </p:txBody>
      </p:sp>
      <p:sp>
        <p:nvSpPr>
          <p:cNvPr id="104" name="Google Shape;104;p6: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92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18424" y="4757915"/>
            <a:ext cx="5051319" cy="4629368"/>
          </a:xfrm>
          <a:prstGeom prst="rect">
            <a:avLst/>
          </a:prstGeom>
        </p:spPr>
        <p:txBody>
          <a:bodyPr spcFirstLastPara="1" wrap="square" lIns="96139" tIns="47233" rIns="96139" bIns="47233" anchor="t" anchorCtr="0">
            <a:noAutofit/>
          </a:bodyPr>
          <a:lstStyle/>
          <a:p>
            <a:pPr rtl="0">
              <a:buFont typeface="Arial" panose="020B0604020202020204" pitchFamily="34" charset="0"/>
              <a:buChar char="•"/>
            </a:pPr>
            <a:r>
              <a:rPr lang="en-GB" sz="900" dirty="0"/>
              <a:t>Philosophy statement</a:t>
            </a:r>
          </a:p>
          <a:p>
            <a:pPr>
              <a:buFont typeface="Arial" panose="020B0604020202020204" pitchFamily="34" charset="0"/>
              <a:buChar char="•"/>
            </a:pPr>
            <a:r>
              <a:rPr lang="en-GB" sz="900" dirty="0"/>
              <a:t>Principles</a:t>
            </a:r>
          </a:p>
          <a:p>
            <a:pPr lvl="1">
              <a:buFont typeface="Arial" panose="020B0604020202020204" pitchFamily="34" charset="0"/>
              <a:buChar char="•"/>
            </a:pPr>
            <a:r>
              <a:rPr lang="en-GB" sz="900" dirty="0"/>
              <a:t>Purpose</a:t>
            </a:r>
          </a:p>
          <a:p>
            <a:pPr lvl="1">
              <a:buFont typeface="Arial" panose="020B0604020202020204" pitchFamily="34" charset="0"/>
              <a:buChar char="•"/>
            </a:pPr>
            <a:r>
              <a:rPr lang="en-GB" sz="900" dirty="0" err="1"/>
              <a:t>Anonymisation</a:t>
            </a:r>
            <a:endParaRPr lang="en-GB" sz="900" dirty="0"/>
          </a:p>
          <a:p>
            <a:pPr lvl="1">
              <a:buFont typeface="Arial" panose="020B0604020202020204" pitchFamily="34" charset="0"/>
              <a:buChar char="•"/>
            </a:pPr>
            <a:r>
              <a:rPr lang="en-GB" sz="900" dirty="0"/>
              <a:t>Primary + compatible use</a:t>
            </a:r>
          </a:p>
          <a:p>
            <a:pPr lvl="1">
              <a:buFont typeface="Arial" panose="020B0604020202020204" pitchFamily="34" charset="0"/>
              <a:buChar char="•"/>
            </a:pPr>
            <a:r>
              <a:rPr lang="en-GB" sz="900" dirty="0"/>
              <a:t>IDAP</a:t>
            </a:r>
          </a:p>
          <a:p>
            <a:pPr lvl="1">
              <a:buFont typeface="Arial" panose="020B0604020202020204" pitchFamily="34" charset="0"/>
              <a:buChar char="•"/>
            </a:pPr>
            <a:r>
              <a:rPr lang="en-GB" sz="900" dirty="0"/>
              <a:t>Compliance</a:t>
            </a:r>
          </a:p>
          <a:p>
            <a:pPr>
              <a:buFont typeface="Arial" panose="020B0604020202020204" pitchFamily="34" charset="0"/>
              <a:buChar char="•"/>
            </a:pPr>
            <a:r>
              <a:rPr lang="en-GB" sz="900" dirty="0"/>
              <a:t>Decision making flow diagram</a:t>
            </a:r>
          </a:p>
          <a:p>
            <a:pPr>
              <a:buFont typeface="Arial" panose="020B0604020202020204" pitchFamily="34" charset="0"/>
              <a:buChar char="•"/>
            </a:pPr>
            <a:r>
              <a:rPr lang="en-GB" sz="900" dirty="0"/>
              <a:t>Definition anonymization for internal re-use –self-service complemented by privacy governance for ‘edge cases’</a:t>
            </a:r>
          </a:p>
          <a:p>
            <a:pPr>
              <a:buFont typeface="Arial" panose="020B0604020202020204" pitchFamily="34" charset="0"/>
              <a:buChar char="•"/>
            </a:pPr>
            <a:r>
              <a:rPr lang="en-GB" sz="900" dirty="0"/>
              <a:t>EDIS = building in privacy by design e.g. data anon, place for secondary use, clear info for users, ‘T’ of the TOMs</a:t>
            </a:r>
          </a:p>
          <a:p>
            <a:pPr>
              <a:buFont typeface="Arial" panose="020B0604020202020204" pitchFamily="34" charset="0"/>
              <a:buChar char="•"/>
            </a:pPr>
            <a:r>
              <a:rPr lang="en-GB" sz="900" dirty="0"/>
              <a:t>Data Citizenship = ‘O’ of the TOMs</a:t>
            </a:r>
            <a:endParaRPr sz="900" dirty="0"/>
          </a:p>
        </p:txBody>
      </p:sp>
      <p:sp>
        <p:nvSpPr>
          <p:cNvPr id="104" name="Google Shape;104;p6: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960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711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918424" y="4757915"/>
            <a:ext cx="5051319" cy="4629368"/>
          </a:xfrm>
          <a:prstGeom prst="rect">
            <a:avLst/>
          </a:prstGeom>
          <a:noFill/>
          <a:ln>
            <a:noFill/>
          </a:ln>
        </p:spPr>
        <p:txBody>
          <a:bodyPr spcFirstLastPara="1" wrap="square" lIns="96139" tIns="47233" rIns="96139" bIns="47233" anchor="ctr" anchorCtr="0">
            <a:noAutofit/>
          </a:bodyPr>
          <a:lstStyle/>
          <a:p>
            <a:pPr marL="0" indent="0">
              <a:spcBef>
                <a:spcPts val="0"/>
              </a:spcBef>
            </a:pPr>
            <a:endParaRPr sz="1300">
              <a:latin typeface="Calibri"/>
              <a:ea typeface="Calibri"/>
              <a:cs typeface="Calibri"/>
              <a:sym typeface="Calibri"/>
            </a:endParaRPr>
          </a:p>
        </p:txBody>
      </p:sp>
      <p:sp>
        <p:nvSpPr>
          <p:cNvPr id="164" name="Google Shape;164;p10: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8685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GB" sz="900" dirty="0"/>
              <a:t>There has been an increasing recognition in the value of the secondary use of clinical data from clinical trials.</a:t>
            </a:r>
          </a:p>
          <a:p>
            <a:pPr rtl="0">
              <a:buFont typeface="Arial" panose="020B0604020202020204" pitchFamily="34" charset="0"/>
              <a:buChar char="•"/>
            </a:pPr>
            <a:r>
              <a:rPr lang="en-GB" sz="900" dirty="0"/>
              <a:t>Such data has value beyond the initial purposes and objectives of the protocol. </a:t>
            </a:r>
          </a:p>
          <a:p>
            <a:pPr rtl="0">
              <a:buFont typeface="Arial" panose="020B0604020202020204" pitchFamily="34" charset="0"/>
              <a:buChar char="•"/>
            </a:pPr>
            <a:r>
              <a:rPr lang="en-GB" sz="900" dirty="0"/>
              <a:t>They can be used internally to inform our understanding of patient populations and disease, validate new targets, methodologies and endpoints and other scientific research thus helping realize the ultimate vision of personalised healthcare (PHC).</a:t>
            </a:r>
          </a:p>
          <a:p>
            <a:pPr rtl="0">
              <a:buFont typeface="Arial" panose="020B0604020202020204" pitchFamily="34" charset="0"/>
              <a:buChar char="•"/>
            </a:pPr>
            <a:endParaRPr lang="en-GB" sz="900" dirty="0"/>
          </a:p>
          <a:p>
            <a:pPr rtl="0">
              <a:buFont typeface="Arial" panose="020B0604020202020204" pitchFamily="34" charset="0"/>
              <a:buChar char="•"/>
            </a:pPr>
            <a:r>
              <a:rPr lang="en-GB" sz="900" dirty="0"/>
              <a:t>However, we have new and changing DP laws and their interpretation for CTs is also evolving with new external guidance in 2018/9 and more expected.</a:t>
            </a:r>
          </a:p>
          <a:p>
            <a:pPr rtl="0">
              <a:buFont typeface="Arial" panose="020B0604020202020204" pitchFamily="34" charset="0"/>
              <a:buChar char="•"/>
            </a:pPr>
            <a:r>
              <a:rPr lang="en-GB" sz="900" dirty="0"/>
              <a:t>We have a need to provide guardrails to data users so they can make informed decisions about appropriate data use and re-use. For decades this was not an issue as re-use was often confined to uses such as sample size calculations for future trials.</a:t>
            </a:r>
          </a:p>
          <a:p>
            <a:pPr rtl="0">
              <a:buFont typeface="Arial" panose="020B0604020202020204" pitchFamily="34" charset="0"/>
              <a:buChar char="•"/>
            </a:pPr>
            <a:endParaRPr lang="en-GB" sz="900" dirty="0"/>
          </a:p>
          <a:p>
            <a:pPr rtl="0">
              <a:buFont typeface="Arial" panose="020B0604020202020204" pitchFamily="34" charset="0"/>
              <a:buChar char="•"/>
            </a:pPr>
            <a:r>
              <a:rPr lang="en-GB" sz="900" dirty="0"/>
              <a:t>How can we balance these new demands and changing landscape?</a:t>
            </a:r>
          </a:p>
          <a:p>
            <a:r>
              <a:rPr lang="en-GB" sz="900" dirty="0"/>
              <a:t/>
            </a:r>
            <a:br>
              <a:rPr lang="en-GB" sz="900" dirty="0"/>
            </a:br>
            <a:endParaRPr lang="en-GB" sz="900" dirty="0"/>
          </a:p>
        </p:txBody>
      </p:sp>
    </p:spTree>
    <p:extLst>
      <p:ext uri="{BB962C8B-B14F-4D97-AF65-F5344CB8AC3E}">
        <p14:creationId xmlns:p14="http://schemas.microsoft.com/office/powerpoint/2010/main" val="203765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4369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18424" y="4757915"/>
            <a:ext cx="5051319" cy="4629368"/>
          </a:xfrm>
          <a:prstGeom prst="rect">
            <a:avLst/>
          </a:prstGeom>
        </p:spPr>
        <p:txBody>
          <a:bodyPr spcFirstLastPara="1" wrap="square" lIns="96139" tIns="47233" rIns="96139" bIns="47233" anchor="t" anchorCtr="0">
            <a:noAutofit/>
          </a:bodyPr>
          <a:lstStyle/>
          <a:p>
            <a:pPr rtl="0"/>
            <a:r>
              <a:rPr lang="en-GB" sz="900" dirty="0"/>
              <a:t>Data privacy (U.S.) or data protection laws (EU) cover the processing and protection of </a:t>
            </a:r>
            <a:r>
              <a:rPr lang="en-GB" sz="900" b="1" dirty="0"/>
              <a:t>personal data</a:t>
            </a:r>
            <a:r>
              <a:rPr lang="en-GB" sz="900" dirty="0"/>
              <a:t>. </a:t>
            </a:r>
          </a:p>
          <a:p>
            <a:pPr marL="485821" indent="-242910" defTabSz="971641">
              <a:spcBef>
                <a:spcPts val="383"/>
              </a:spcBef>
            </a:pPr>
            <a:r>
              <a:rPr lang="en-GB" sz="900" dirty="0"/>
              <a:t>In the EU there is the GDPR - General Data Protection Regulation, came into force May 2018.</a:t>
            </a:r>
          </a:p>
          <a:p>
            <a:pPr rtl="0"/>
            <a:endParaRPr lang="en-GB" sz="900" b="1" dirty="0"/>
          </a:p>
          <a:p>
            <a:r>
              <a:rPr lang="en-GB" sz="900" b="1" dirty="0"/>
              <a:t>What is data protection? </a:t>
            </a:r>
            <a:r>
              <a:rPr lang="en-GB" sz="900" dirty="0"/>
              <a:t>UK ICO </a:t>
            </a:r>
            <a:r>
              <a:rPr lang="en-GB" sz="900" u="sng" dirty="0">
                <a:hlinkClick r:id="rId3"/>
              </a:rPr>
              <a:t>website</a:t>
            </a:r>
            <a:r>
              <a:rPr lang="en-GB" sz="900" dirty="0"/>
              <a:t>: </a:t>
            </a:r>
          </a:p>
          <a:p>
            <a:pPr lvl="0"/>
            <a:r>
              <a:rPr lang="en-GB" sz="900" dirty="0"/>
              <a:t>‘Data protection is the fair and proper use of information </a:t>
            </a:r>
            <a:r>
              <a:rPr lang="en-GB" sz="900" u="sng" dirty="0"/>
              <a:t>about people</a:t>
            </a:r>
            <a:r>
              <a:rPr lang="en-GB" sz="900" dirty="0"/>
              <a:t>. It’s part of the fundamental right to privacy – but on a more practical level, it’s really about building trust between people and organisations. It’s about treating people fairly and openly … and striking a balance with the wider interests of society.’</a:t>
            </a:r>
          </a:p>
          <a:p>
            <a:endParaRPr lang="en-GB" sz="900" b="1" dirty="0"/>
          </a:p>
          <a:p>
            <a:r>
              <a:rPr lang="en-GB" sz="900" b="1" dirty="0"/>
              <a:t>GDPR</a:t>
            </a:r>
          </a:p>
          <a:p>
            <a:pPr lvl="0">
              <a:buFont typeface="Arial" panose="020B0604020202020204" pitchFamily="34" charset="0"/>
              <a:buChar char="•"/>
            </a:pPr>
            <a:r>
              <a:rPr lang="en-GB" sz="900" dirty="0" smtClean="0"/>
              <a:t>Clinical </a:t>
            </a:r>
            <a:r>
              <a:rPr lang="en-GB" sz="900" dirty="0"/>
              <a:t>trial data is considered ‘personal data’ (labelled with a pseudonym = </a:t>
            </a:r>
            <a:r>
              <a:rPr lang="en-GB" sz="900" dirty="0" err="1"/>
              <a:t>pseudonymised</a:t>
            </a:r>
            <a:r>
              <a:rPr lang="en-GB" sz="900" dirty="0" smtClean="0"/>
              <a:t>) </a:t>
            </a:r>
          </a:p>
          <a:p>
            <a:pPr lvl="0">
              <a:buFont typeface="Arial" panose="020B0604020202020204" pitchFamily="34" charset="0"/>
              <a:buChar char="•"/>
            </a:pPr>
            <a:r>
              <a:rPr lang="en-GB" sz="900" dirty="0" smtClean="0"/>
              <a:t>As </a:t>
            </a:r>
            <a:r>
              <a:rPr lang="en-GB" sz="900" dirty="0"/>
              <a:t>a company we have the legal means to access data to identify a data subject e.g. site monitors </a:t>
            </a:r>
          </a:p>
        </p:txBody>
      </p:sp>
      <p:sp>
        <p:nvSpPr>
          <p:cNvPr id="104" name="Google Shape;104;p6: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10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18424" y="4757915"/>
            <a:ext cx="5051319" cy="4629368"/>
          </a:xfrm>
          <a:prstGeom prst="rect">
            <a:avLst/>
          </a:prstGeom>
        </p:spPr>
        <p:txBody>
          <a:bodyPr spcFirstLastPara="1" wrap="square" lIns="96139" tIns="47233" rIns="96139" bIns="47233" anchor="t" anchorCtr="0">
            <a:noAutofit/>
          </a:bodyPr>
          <a:lstStyle/>
          <a:p>
            <a:endParaRPr lang="en-GB" sz="900" b="1" dirty="0"/>
          </a:p>
          <a:p>
            <a:pPr lvl="0">
              <a:buFont typeface="Arial" panose="020B0604020202020204" pitchFamily="34" charset="0"/>
              <a:buChar char="•"/>
            </a:pPr>
            <a:r>
              <a:rPr lang="en-GB" sz="900" dirty="0"/>
              <a:t>GDPR </a:t>
            </a:r>
            <a:r>
              <a:rPr lang="en-GB" sz="900" dirty="0" smtClean="0"/>
              <a:t>fundamental principles </a:t>
            </a:r>
            <a:r>
              <a:rPr lang="en-GB" sz="900" dirty="0"/>
              <a:t>(out of scope for today) </a:t>
            </a:r>
            <a:r>
              <a:rPr lang="en-GB" sz="900" dirty="0" smtClean="0"/>
              <a:t>when </a:t>
            </a:r>
            <a:r>
              <a:rPr lang="en-GB" sz="900" dirty="0"/>
              <a:t>processing personal data. </a:t>
            </a:r>
          </a:p>
          <a:p>
            <a:pPr lvl="0">
              <a:buFont typeface="Arial" panose="020B0604020202020204" pitchFamily="34" charset="0"/>
              <a:buChar char="•"/>
            </a:pPr>
            <a:r>
              <a:rPr lang="en-GB" sz="900" dirty="0"/>
              <a:t>One </a:t>
            </a:r>
            <a:r>
              <a:rPr lang="en-GB" sz="900" dirty="0" smtClean="0"/>
              <a:t>is that processing </a:t>
            </a:r>
            <a:r>
              <a:rPr lang="en-GB" sz="900" dirty="0"/>
              <a:t>should be </a:t>
            </a:r>
            <a:r>
              <a:rPr lang="en-GB" sz="900" b="1" dirty="0"/>
              <a:t>lawful</a:t>
            </a:r>
            <a:r>
              <a:rPr lang="en-GB" sz="900" dirty="0"/>
              <a:t>. This is achieved via one of the ‘legal bases’ (Article 6 + Article 9 for special category data = health data). </a:t>
            </a:r>
          </a:p>
          <a:p>
            <a:pPr marL="228600" lvl="0" indent="0">
              <a:buFont typeface="Arial" panose="020B0604020202020204" pitchFamily="34" charset="0"/>
              <a:buNone/>
            </a:pPr>
            <a:endParaRPr lang="en-GB" sz="900" dirty="0" smtClean="0"/>
          </a:p>
          <a:p>
            <a:pPr marL="485821" indent="-242910" defTabSz="971641">
              <a:spcBef>
                <a:spcPts val="383"/>
              </a:spcBef>
              <a:buFont typeface="Arial" panose="020B0604020202020204" pitchFamily="34" charset="0"/>
              <a:buChar char="•"/>
              <a:defRPr/>
            </a:pPr>
            <a:r>
              <a:rPr lang="en-GB" sz="900" dirty="0" smtClean="0"/>
              <a:t>Clarification</a:t>
            </a:r>
            <a:r>
              <a:rPr lang="en-GB" sz="900" baseline="0" dirty="0" smtClean="0"/>
              <a:t> in 2019 - </a:t>
            </a:r>
            <a:r>
              <a:rPr lang="en-GB" sz="900" dirty="0" smtClean="0"/>
              <a:t>Interplay GDPR/CTR</a:t>
            </a:r>
          </a:p>
          <a:p>
            <a:pPr marL="971641" lvl="1" indent="-242910" defTabSz="971641">
              <a:spcBef>
                <a:spcPts val="383"/>
              </a:spcBef>
              <a:buFont typeface="Arial" panose="020B0604020202020204" pitchFamily="34" charset="0"/>
              <a:buChar char="•"/>
              <a:defRPr/>
            </a:pPr>
            <a:r>
              <a:rPr lang="en-GB" sz="900" dirty="0" smtClean="0"/>
              <a:t>Legal basis for primary use - split into</a:t>
            </a:r>
          </a:p>
          <a:p>
            <a:pPr marL="1457462" lvl="2" indent="-242910" defTabSz="971641">
              <a:spcBef>
                <a:spcPts val="383"/>
              </a:spcBef>
              <a:buFont typeface="Arial" panose="020B0604020202020204" pitchFamily="34" charset="0"/>
              <a:buChar char="•"/>
              <a:defRPr/>
            </a:pPr>
            <a:r>
              <a:rPr lang="en-GB" sz="900" dirty="0" smtClean="0"/>
              <a:t>reliability and safety purposes (</a:t>
            </a:r>
            <a:r>
              <a:rPr lang="en-GB" sz="900" b="1" dirty="0" smtClean="0"/>
              <a:t>legal obligation</a:t>
            </a:r>
            <a:r>
              <a:rPr lang="en-GB" sz="900" dirty="0" smtClean="0"/>
              <a:t>) </a:t>
            </a:r>
          </a:p>
          <a:p>
            <a:pPr marL="1457462" lvl="2" indent="-242910" defTabSz="971641">
              <a:spcBef>
                <a:spcPts val="383"/>
              </a:spcBef>
              <a:buFont typeface="Arial" panose="020B0604020202020204" pitchFamily="34" charset="0"/>
              <a:buChar char="•"/>
              <a:defRPr/>
            </a:pPr>
            <a:r>
              <a:rPr lang="en-GB" sz="900" dirty="0" smtClean="0"/>
              <a:t>research activities (</a:t>
            </a:r>
            <a:r>
              <a:rPr lang="en-GB" sz="900" b="1" dirty="0" smtClean="0"/>
              <a:t>consent, public interest or legitimate interest</a:t>
            </a:r>
            <a:r>
              <a:rPr lang="en-GB" sz="900" dirty="0" smtClean="0"/>
              <a:t>) </a:t>
            </a:r>
          </a:p>
          <a:p>
            <a:pPr lvl="1">
              <a:buFont typeface="Arial" panose="020B0604020202020204" pitchFamily="34" charset="0"/>
              <a:buChar char="•"/>
            </a:pPr>
            <a:r>
              <a:rPr lang="en-GB" sz="900" dirty="0" smtClean="0"/>
              <a:t>Legal basis for secondary use – presumption of </a:t>
            </a:r>
            <a:r>
              <a:rPr lang="en-GB" sz="900" b="1" dirty="0" smtClean="0"/>
              <a:t>compatibility</a:t>
            </a:r>
            <a:r>
              <a:rPr lang="en-GB" sz="900" dirty="0" smtClean="0"/>
              <a:t>, </a:t>
            </a:r>
            <a:r>
              <a:rPr lang="en-GB" sz="900" b="1" dirty="0" smtClean="0"/>
              <a:t>scientific research exemption </a:t>
            </a:r>
            <a:r>
              <a:rPr lang="en-GB" sz="900" dirty="0" smtClean="0"/>
              <a:t>(or</a:t>
            </a:r>
            <a:r>
              <a:rPr lang="en-GB" sz="900" baseline="0" dirty="0" smtClean="0"/>
              <a:t> </a:t>
            </a:r>
            <a:r>
              <a:rPr lang="en-GB" sz="900" b="1" dirty="0" smtClean="0"/>
              <a:t>anonymization</a:t>
            </a:r>
            <a:r>
              <a:rPr lang="en-GB" sz="900" dirty="0" smtClean="0"/>
              <a:t>) =&gt; more guidance coming due to “horizontal and complex nature”</a:t>
            </a:r>
          </a:p>
          <a:p>
            <a:pPr lvl="0">
              <a:buFont typeface="Arial" panose="020B0604020202020204" pitchFamily="34" charset="0"/>
              <a:buChar char="•"/>
            </a:pPr>
            <a:endParaRPr lang="en-GB" sz="900" dirty="0" smtClean="0"/>
          </a:p>
          <a:p>
            <a:pPr lvl="0">
              <a:buFont typeface="Arial" panose="020B0604020202020204" pitchFamily="34" charset="0"/>
              <a:buChar char="•"/>
            </a:pPr>
            <a:r>
              <a:rPr lang="en-GB" sz="900" dirty="0" smtClean="0"/>
              <a:t>Doc included clarification</a:t>
            </a:r>
            <a:r>
              <a:rPr lang="en-GB" sz="900" baseline="0" dirty="0" smtClean="0"/>
              <a:t> on consent – legal basis consent is </a:t>
            </a:r>
            <a:r>
              <a:rPr lang="en-GB" sz="900" dirty="0" smtClean="0"/>
              <a:t>not </a:t>
            </a:r>
            <a:r>
              <a:rPr lang="en-GB" sz="900" dirty="0"/>
              <a:t>the same as the </a:t>
            </a:r>
            <a:r>
              <a:rPr lang="en-GB" sz="900" dirty="0" smtClean="0"/>
              <a:t>ICF consent </a:t>
            </a:r>
            <a:r>
              <a:rPr lang="en-GB" sz="900" dirty="0"/>
              <a:t>with which we are all familiar with in clinical trials.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panose="020B0604020202020204" pitchFamily="34" charset="0"/>
              <a:buChar char="•"/>
              <a:tabLst/>
              <a:defRPr/>
            </a:pPr>
            <a:r>
              <a:rPr lang="en-GB" sz="900" dirty="0"/>
              <a:t>In fact ‘consent’ “will not be the appropriate legal basis in most cases” for data processing in CTs, once reason is due to the perceived ‘imbalance’ between pharma and trial participants, doesn’t meet criteria for ‘consent</a:t>
            </a:r>
            <a:r>
              <a:rPr lang="en-GB" sz="900" dirty="0" smtClean="0"/>
              <a:t>’. That’s not to say that we don’t have ethical obligations to patients to use personal data in line with statements made in the ICF</a:t>
            </a:r>
            <a:endParaRPr lang="en-GB" sz="900" dirty="0"/>
          </a:p>
          <a:p>
            <a:pPr lvl="1">
              <a:buFont typeface="Arial" panose="020B0604020202020204" pitchFamily="34" charset="0"/>
              <a:buChar char="•"/>
            </a:pPr>
            <a:endParaRPr lang="en-GB" sz="900" dirty="0"/>
          </a:p>
          <a:p>
            <a:pPr lvl="0">
              <a:buFont typeface="Arial" panose="020B0604020202020204" pitchFamily="34" charset="0"/>
              <a:buChar char="•"/>
            </a:pPr>
            <a:r>
              <a:rPr lang="en-GB" sz="900" dirty="0"/>
              <a:t>Processing personal data comes with a whole host of obligations on organisations as a ‘data controller’.</a:t>
            </a:r>
          </a:p>
          <a:p>
            <a:pPr lvl="0">
              <a:buFont typeface="Arial" panose="020B0604020202020204" pitchFamily="34" charset="0"/>
              <a:buChar char="•"/>
            </a:pPr>
            <a:endParaRPr lang="en-GB" sz="900" dirty="0" smtClean="0"/>
          </a:p>
          <a:p>
            <a:pPr lvl="0">
              <a:buFont typeface="Arial" panose="020B0604020202020204" pitchFamily="34" charset="0"/>
              <a:buChar char="•"/>
            </a:pPr>
            <a:r>
              <a:rPr lang="en-GB" sz="900" dirty="0" smtClean="0"/>
              <a:t>Next</a:t>
            </a:r>
            <a:r>
              <a:rPr lang="en-GB" sz="900" baseline="0" dirty="0" smtClean="0"/>
              <a:t> – the role of </a:t>
            </a:r>
            <a:r>
              <a:rPr lang="en-GB" sz="900" baseline="0" dirty="0" err="1" smtClean="0"/>
              <a:t>anonymisation</a:t>
            </a:r>
            <a:endParaRPr lang="en-GB" sz="900" dirty="0"/>
          </a:p>
        </p:txBody>
      </p:sp>
      <p:sp>
        <p:nvSpPr>
          <p:cNvPr id="104" name="Google Shape;104;p6: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596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18424" y="4757915"/>
            <a:ext cx="5051319" cy="4629368"/>
          </a:xfrm>
          <a:prstGeom prst="rect">
            <a:avLst/>
          </a:prstGeom>
        </p:spPr>
        <p:txBody>
          <a:bodyPr spcFirstLastPara="1" wrap="square" lIns="96139" tIns="47233" rIns="96139" bIns="47233" anchor="t" anchorCtr="0">
            <a:noAutofit/>
          </a:bodyPr>
          <a:lstStyle/>
          <a:p>
            <a:r>
              <a:rPr lang="en-GB" sz="900" dirty="0"/>
              <a:t> </a:t>
            </a:r>
          </a:p>
          <a:p>
            <a:pPr marL="414361" indent="-171450" defTabSz="971641">
              <a:spcBef>
                <a:spcPts val="383"/>
              </a:spcBef>
              <a:buFont typeface="Arial" panose="020B0604020202020204" pitchFamily="34" charset="0"/>
              <a:buChar char="•"/>
              <a:defRPr/>
            </a:pPr>
            <a:r>
              <a:rPr lang="en-GB" sz="900" dirty="0" smtClean="0"/>
              <a:t>GDPR </a:t>
            </a:r>
            <a:r>
              <a:rPr lang="en-GB" sz="900" dirty="0"/>
              <a:t>definition: ‘with all means reasonably likely to be used, data subjects are no longer </a:t>
            </a:r>
            <a:r>
              <a:rPr lang="en-GB" sz="900" dirty="0" smtClean="0"/>
              <a:t>identifiable’</a:t>
            </a:r>
          </a:p>
          <a:p>
            <a:pPr marL="414361" indent="-171450" defTabSz="971641">
              <a:spcBef>
                <a:spcPts val="383"/>
              </a:spcBef>
              <a:buFont typeface="Arial" panose="020B0604020202020204" pitchFamily="34" charset="0"/>
              <a:buChar char="•"/>
              <a:defRPr/>
            </a:pPr>
            <a:r>
              <a:rPr lang="en-GB" sz="900" dirty="0" smtClean="0"/>
              <a:t>When </a:t>
            </a:r>
            <a:r>
              <a:rPr lang="en-GB" sz="900" dirty="0"/>
              <a:t>you anonymise data, it falls out of </a:t>
            </a:r>
            <a:r>
              <a:rPr lang="en-GB" sz="900" dirty="0" smtClean="0"/>
              <a:t>GDPR.</a:t>
            </a:r>
          </a:p>
          <a:p>
            <a:pPr marL="414361" indent="-171450" defTabSz="971641">
              <a:spcBef>
                <a:spcPts val="383"/>
              </a:spcBef>
              <a:buFont typeface="Arial" panose="020B0604020202020204" pitchFamily="34" charset="0"/>
              <a:buChar char="•"/>
              <a:defRPr/>
            </a:pPr>
            <a:r>
              <a:rPr lang="en-GB" sz="900" dirty="0" smtClean="0"/>
              <a:t>GDPR: don’t process personal data unless you have to, if anonymised data will do the job, use that (although the process of anonymising data is also processing)</a:t>
            </a:r>
          </a:p>
          <a:p>
            <a:pPr marL="242910" indent="0"/>
            <a:endParaRPr lang="en-GB" sz="900" dirty="0" smtClean="0"/>
          </a:p>
          <a:p>
            <a:pPr marL="242910" indent="0"/>
            <a:r>
              <a:rPr lang="en-GB" sz="900" dirty="0" smtClean="0"/>
              <a:t>Methodologies:</a:t>
            </a:r>
          </a:p>
          <a:p>
            <a:pPr marL="414360" indent="-171450">
              <a:buFont typeface="Arial" panose="020B0604020202020204" pitchFamily="34" charset="0"/>
              <a:buChar char="•"/>
            </a:pPr>
            <a:r>
              <a:rPr lang="en-GB" sz="900" dirty="0" smtClean="0"/>
              <a:t>Not </a:t>
            </a:r>
            <a:r>
              <a:rPr lang="en-GB" sz="900" dirty="0"/>
              <a:t>one global definition of anon/de-id (or even terminology) because each country/jurisdiction has their own DP laws and </a:t>
            </a:r>
            <a:r>
              <a:rPr lang="en-GB" sz="900" dirty="0" smtClean="0"/>
              <a:t>definitions</a:t>
            </a:r>
          </a:p>
          <a:p>
            <a:pPr marL="414360" indent="-171450">
              <a:buFont typeface="Arial" panose="020B0604020202020204" pitchFamily="34" charset="0"/>
              <a:buChar char="•"/>
            </a:pPr>
            <a:r>
              <a:rPr lang="en-GB" sz="900" dirty="0" smtClean="0"/>
              <a:t>GDPR definition lends itself to a more context-driven approach.</a:t>
            </a:r>
          </a:p>
          <a:p>
            <a:pPr marL="414360" indent="-171450">
              <a:buFont typeface="Arial" panose="020B0604020202020204" pitchFamily="34" charset="0"/>
              <a:buChar char="•"/>
            </a:pPr>
            <a:endParaRPr lang="en-GB" sz="900" dirty="0" smtClean="0"/>
          </a:p>
          <a:p>
            <a:pPr marL="242910" indent="0"/>
            <a:r>
              <a:rPr lang="en-GB" sz="900" dirty="0" err="1" smtClean="0"/>
              <a:t>Breyer</a:t>
            </a:r>
            <a:r>
              <a:rPr lang="en-GB" sz="900" dirty="0" smtClean="0"/>
              <a:t> case and legal means to identify (2016, dynamic IP addresses). </a:t>
            </a:r>
          </a:p>
          <a:p>
            <a:pPr lvl="0">
              <a:buFont typeface="Arial" panose="020B0604020202020204" pitchFamily="34" charset="0"/>
              <a:buChar char="•"/>
            </a:pPr>
            <a:endParaRPr lang="en-GB" sz="900" dirty="0" smtClean="0"/>
          </a:p>
          <a:p>
            <a:pPr rtl="0" fontAlgn="base">
              <a:buFont typeface="Arial" panose="020B0604020202020204" pitchFamily="34" charset="0"/>
              <a:buChar char="•"/>
            </a:pPr>
            <a:r>
              <a:rPr lang="en-GB" sz="900" dirty="0" smtClean="0"/>
              <a:t>Definition of Personal Data according to the Court of Justice of the European Union:</a:t>
            </a:r>
          </a:p>
          <a:p>
            <a:pPr rtl="0" fontAlgn="base">
              <a:buFont typeface="Arial" panose="020B0604020202020204" pitchFamily="34" charset="0"/>
              <a:buChar char="•"/>
            </a:pPr>
            <a:r>
              <a:rPr lang="en-GB" sz="900" dirty="0" smtClean="0"/>
              <a:t>Not directly identifiable data are personal data if an entity has the </a:t>
            </a:r>
            <a:r>
              <a:rPr lang="en-GB" sz="900" b="1" u="sng" dirty="0" smtClean="0"/>
              <a:t>legal means</a:t>
            </a:r>
            <a:r>
              <a:rPr lang="en-GB" sz="900" u="sng" dirty="0" smtClean="0"/>
              <a:t> </a:t>
            </a:r>
            <a:r>
              <a:rPr lang="en-GB" sz="900" dirty="0" smtClean="0"/>
              <a:t>which enable it to identify the individual with additional data another entity has about that individual.</a:t>
            </a:r>
          </a:p>
          <a:p>
            <a:pPr rtl="0" fontAlgn="base">
              <a:buFont typeface="Arial" panose="020B0604020202020204" pitchFamily="34" charset="0"/>
              <a:buChar char="•"/>
            </a:pPr>
            <a:r>
              <a:rPr lang="en-GB" sz="900" dirty="0" smtClean="0"/>
              <a:t>Consequence: If an entity has </a:t>
            </a:r>
            <a:r>
              <a:rPr lang="en-GB" sz="900" b="1" u="sng" dirty="0" smtClean="0"/>
              <a:t>no legal means </a:t>
            </a:r>
            <a:r>
              <a:rPr lang="en-GB" sz="900" dirty="0" smtClean="0"/>
              <a:t>to access necessary additional data to identify a data subject, data are not deemed to be personal data for the respective entity.</a:t>
            </a:r>
          </a:p>
          <a:p>
            <a:pPr marL="414360" indent="-171450">
              <a:buFont typeface="Arial" panose="020B0604020202020204" pitchFamily="34" charset="0"/>
              <a:buChar char="•"/>
            </a:pPr>
            <a:endParaRPr lang="en-GB" sz="900" dirty="0" smtClean="0"/>
          </a:p>
          <a:p>
            <a:pPr marL="414360" indent="-171450">
              <a:buFont typeface="Arial" panose="020B0604020202020204" pitchFamily="34" charset="0"/>
              <a:buChar char="•"/>
            </a:pPr>
            <a:endParaRPr lang="en-GB" sz="900" dirty="0" smtClean="0"/>
          </a:p>
          <a:p>
            <a:pPr marL="414360" indent="-171450">
              <a:buFont typeface="Arial" panose="020B0604020202020204" pitchFamily="34" charset="0"/>
              <a:buChar char="•"/>
            </a:pPr>
            <a:r>
              <a:rPr lang="en-GB" sz="900" dirty="0" smtClean="0"/>
              <a:t>HIPAA</a:t>
            </a:r>
            <a:r>
              <a:rPr lang="en-GB" sz="900" dirty="0"/>
              <a:t>: Health Insurance Portability and Accountability Act – 2 </a:t>
            </a:r>
            <a:r>
              <a:rPr lang="en-GB" sz="900" dirty="0" smtClean="0"/>
              <a:t>methods</a:t>
            </a:r>
          </a:p>
          <a:p>
            <a:pPr marL="414360" indent="-171450">
              <a:buFont typeface="Arial" panose="020B0604020202020204" pitchFamily="34" charset="0"/>
              <a:buChar char="•"/>
            </a:pPr>
            <a:r>
              <a:rPr lang="en-GB" sz="900" dirty="0" smtClean="0"/>
              <a:t>Resources </a:t>
            </a:r>
            <a:r>
              <a:rPr lang="en-GB" sz="900" dirty="0"/>
              <a:t>– Khaled el </a:t>
            </a:r>
            <a:r>
              <a:rPr lang="en-GB" sz="900" dirty="0" err="1"/>
              <a:t>Emam</a:t>
            </a:r>
            <a:r>
              <a:rPr lang="en-GB" sz="900" dirty="0"/>
              <a:t> books and resources, UKAN ADF and many others</a:t>
            </a:r>
          </a:p>
          <a:p>
            <a:pPr marL="242910" indent="0"/>
            <a:endParaRPr lang="en-GB" sz="900" dirty="0"/>
          </a:p>
          <a:p>
            <a:pPr lvl="0">
              <a:buFont typeface="Arial" panose="020B0604020202020204" pitchFamily="34" charset="0"/>
              <a:buChar char="•"/>
            </a:pPr>
            <a:endParaRPr lang="en-GB" sz="900" dirty="0"/>
          </a:p>
          <a:p>
            <a:endParaRPr sz="900" dirty="0"/>
          </a:p>
        </p:txBody>
      </p:sp>
      <p:sp>
        <p:nvSpPr>
          <p:cNvPr id="104" name="Google Shape;104;p6: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632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18424" y="4757915"/>
            <a:ext cx="5051319" cy="4629368"/>
          </a:xfrm>
          <a:prstGeom prst="rect">
            <a:avLst/>
          </a:prstGeom>
        </p:spPr>
        <p:txBody>
          <a:bodyPr spcFirstLastPara="1" wrap="square" lIns="96139" tIns="47233" rIns="96139" bIns="47233" anchor="t" anchorCtr="0">
            <a:noAutofit/>
          </a:bodyPr>
          <a:lstStyle/>
          <a:p>
            <a:pPr marL="485821" indent="-242910" defTabSz="971641">
              <a:spcBef>
                <a:spcPts val="383"/>
              </a:spcBef>
            </a:pPr>
            <a:endParaRPr lang="en-GB" sz="900" dirty="0"/>
          </a:p>
        </p:txBody>
      </p:sp>
      <p:sp>
        <p:nvSpPr>
          <p:cNvPr id="104" name="Google Shape;104;p6: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88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18424" y="4757915"/>
            <a:ext cx="5051319" cy="4629368"/>
          </a:xfrm>
          <a:prstGeom prst="rect">
            <a:avLst/>
          </a:prstGeom>
        </p:spPr>
        <p:txBody>
          <a:bodyPr spcFirstLastPara="1" wrap="square" lIns="96139" tIns="47233" rIns="96139" bIns="47233" anchor="t" anchorCtr="0">
            <a:noAutofit/>
          </a:bodyPr>
          <a:lstStyle/>
          <a:p>
            <a:endParaRPr lang="en-GB" sz="900" dirty="0"/>
          </a:p>
        </p:txBody>
      </p:sp>
      <p:sp>
        <p:nvSpPr>
          <p:cNvPr id="104" name="Google Shape;104;p6:notes"/>
          <p:cNvSpPr>
            <a:spLocks noGrp="1" noRot="1" noChangeAspect="1"/>
          </p:cNvSpPr>
          <p:nvPr>
            <p:ph type="sldImg" idx="2"/>
          </p:nvPr>
        </p:nvSpPr>
        <p:spPr>
          <a:xfrm>
            <a:off x="315913" y="871538"/>
            <a:ext cx="6256337" cy="35194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9544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bg>
      <p:bgPr>
        <a:solidFill>
          <a:schemeClr val="lt1"/>
        </a:solidFill>
        <a:effectLst/>
      </p:bgPr>
    </p:bg>
    <p:spTree>
      <p:nvGrpSpPr>
        <p:cNvPr id="1" name="Shape 23"/>
        <p:cNvGrpSpPr/>
        <p:nvPr/>
      </p:nvGrpSpPr>
      <p:grpSpPr>
        <a:xfrm>
          <a:off x="0" y="0"/>
          <a:ext cx="0" cy="0"/>
          <a:chOff x="0" y="0"/>
          <a:chExt cx="0" cy="0"/>
        </a:xfrm>
      </p:grpSpPr>
      <p:sp>
        <p:nvSpPr>
          <p:cNvPr id="24" name="Google Shape;24;p15"/>
          <p:cNvSpPr txBox="1">
            <a:spLocks noGrp="1"/>
          </p:cNvSpPr>
          <p:nvPr>
            <p:ph type="ctrTitle"/>
          </p:nvPr>
        </p:nvSpPr>
        <p:spPr>
          <a:xfrm>
            <a:off x="511908" y="4718480"/>
            <a:ext cx="11168184" cy="510669"/>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3600">
                <a:solidFill>
                  <a:srgbClr val="0B4B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subTitle" idx="1"/>
          </p:nvPr>
        </p:nvSpPr>
        <p:spPr>
          <a:xfrm>
            <a:off x="531447" y="5264077"/>
            <a:ext cx="11148647" cy="576263"/>
          </a:xfrm>
          <a:prstGeom prst="rect">
            <a:avLst/>
          </a:prstGeom>
          <a:noFill/>
          <a:ln>
            <a:noFill/>
          </a:ln>
        </p:spPr>
        <p:txBody>
          <a:bodyPr spcFirstLastPara="1" wrap="square" lIns="0" tIns="0" rIns="0" bIns="0" anchor="t" anchorCtr="0">
            <a:noAutofit/>
          </a:bodyPr>
          <a:lstStyle>
            <a:lvl1pPr lvl="0" algn="l">
              <a:spcBef>
                <a:spcPts val="1500"/>
              </a:spcBef>
              <a:spcAft>
                <a:spcPts val="0"/>
              </a:spcAft>
              <a:buClr>
                <a:srgbClr val="000000"/>
              </a:buClr>
              <a:buSzPts val="2000"/>
              <a:buFont typeface="Arial"/>
              <a:buNone/>
              <a:defRPr sz="2000" b="0" i="1">
                <a:solidFill>
                  <a:srgbClr val="000000"/>
                </a:solidFill>
                <a:latin typeface="Arial"/>
                <a:ea typeface="Arial"/>
                <a:cs typeface="Arial"/>
                <a:sym typeface="Arial"/>
              </a:defRPr>
            </a:lvl1pPr>
            <a:lvl2pPr lvl="1" algn="l">
              <a:spcBef>
                <a:spcPts val="54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pic>
        <p:nvPicPr>
          <p:cNvPr id="26" name="Google Shape;26;p15"/>
          <p:cNvPicPr preferRelativeResize="0"/>
          <p:nvPr/>
        </p:nvPicPr>
        <p:blipFill rotWithShape="1">
          <a:blip r:embed="rId2">
            <a:alphaModFix/>
          </a:blip>
          <a:srcRect/>
          <a:stretch/>
        </p:blipFill>
        <p:spPr>
          <a:xfrm>
            <a:off x="4549136" y="0"/>
            <a:ext cx="7642864" cy="26974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6"/>
          <p:cNvSpPr txBox="1"/>
          <p:nvPr/>
        </p:nvSpPr>
        <p:spPr>
          <a:xfrm>
            <a:off x="575604" y="6557701"/>
            <a:ext cx="10905196" cy="20885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300" i="1">
                <a:solidFill>
                  <a:srgbClr val="043464"/>
                </a:solidFill>
                <a:latin typeface="Arial"/>
                <a:ea typeface="Arial"/>
                <a:cs typeface="Arial"/>
                <a:sym typeface="Arial"/>
              </a:rPr>
              <a:t>Powering data to accelerate discoveries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517770" y="452440"/>
            <a:ext cx="11150599" cy="56197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0A559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Roche Slide">
  <p:cSld name="Roche Slide">
    <p:spTree>
      <p:nvGrpSpPr>
        <p:cNvPr id="1" name="Shape 35"/>
        <p:cNvGrpSpPr/>
        <p:nvPr/>
      </p:nvGrpSpPr>
      <p:grpSpPr>
        <a:xfrm>
          <a:off x="0" y="0"/>
          <a:ext cx="0" cy="0"/>
          <a:chOff x="0" y="0"/>
          <a:chExt cx="0" cy="0"/>
        </a:xfrm>
      </p:grpSpPr>
      <p:pic>
        <p:nvPicPr>
          <p:cNvPr id="36" name="Google Shape;36;p19"/>
          <p:cNvPicPr preferRelativeResize="0"/>
          <p:nvPr/>
        </p:nvPicPr>
        <p:blipFill rotWithShape="1">
          <a:blip r:embed="rId2">
            <a:alphaModFix/>
          </a:blip>
          <a:srcRect/>
          <a:stretch/>
        </p:blipFill>
        <p:spPr>
          <a:xfrm>
            <a:off x="1539432" y="2796855"/>
            <a:ext cx="8938764" cy="1176338"/>
          </a:xfrm>
          <a:prstGeom prst="rect">
            <a:avLst/>
          </a:prstGeom>
          <a:noFill/>
          <a:ln>
            <a:noFill/>
          </a:ln>
        </p:spPr>
      </p:pic>
      <p:pic>
        <p:nvPicPr>
          <p:cNvPr id="37" name="Google Shape;37;p19"/>
          <p:cNvPicPr preferRelativeResize="0"/>
          <p:nvPr/>
        </p:nvPicPr>
        <p:blipFill rotWithShape="1">
          <a:blip r:embed="rId3">
            <a:alphaModFix/>
          </a:blip>
          <a:srcRect/>
          <a:stretch/>
        </p:blipFill>
        <p:spPr>
          <a:xfrm>
            <a:off x="11006547" y="6107752"/>
            <a:ext cx="979170" cy="655320"/>
          </a:xfrm>
          <a:prstGeom prst="rect">
            <a:avLst/>
          </a:prstGeom>
          <a:noFill/>
          <a:ln>
            <a:noFill/>
          </a:ln>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963247" y="4406902"/>
            <a:ext cx="10363200" cy="13620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4000" b="1" cap="none">
                <a:solidFill>
                  <a:srgbClr val="0B4B8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963247" y="2906713"/>
            <a:ext cx="10363200" cy="1500187"/>
          </a:xfrm>
          <a:prstGeom prst="rect">
            <a:avLst/>
          </a:prstGeom>
          <a:noFill/>
          <a:ln>
            <a:noFill/>
          </a:ln>
        </p:spPr>
        <p:txBody>
          <a:bodyPr spcFirstLastPara="1" wrap="square" lIns="0" tIns="0" rIns="0" bIns="0" anchor="b" anchorCtr="0">
            <a:noAutofit/>
          </a:bodyPr>
          <a:lstStyle>
            <a:lvl1pPr marL="457200" lvl="0" indent="-228600" algn="l">
              <a:spcBef>
                <a:spcPts val="1500"/>
              </a:spcBef>
              <a:spcAft>
                <a:spcPts val="0"/>
              </a:spcAft>
              <a:buClr>
                <a:schemeClr val="dk1"/>
              </a:buClr>
              <a:buSzPts val="2000"/>
              <a:buNone/>
              <a:defRPr sz="2000"/>
            </a:lvl1pPr>
            <a:lvl2pPr marL="914400" lvl="1" indent="-228600" algn="l">
              <a:spcBef>
                <a:spcPts val="54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1"/>
          <p:cNvSpPr txBox="1">
            <a:spLocks noGrp="1"/>
          </p:cNvSpPr>
          <p:nvPr>
            <p:ph type="title"/>
          </p:nvPr>
        </p:nvSpPr>
        <p:spPr>
          <a:xfrm>
            <a:off x="609600" y="274638"/>
            <a:ext cx="10972800" cy="1143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solidFill>
                  <a:srgbClr val="0A559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body" idx="1"/>
          </p:nvPr>
        </p:nvSpPr>
        <p:spPr>
          <a:xfrm>
            <a:off x="609600" y="1535113"/>
            <a:ext cx="5386755" cy="639762"/>
          </a:xfrm>
          <a:prstGeom prst="rect">
            <a:avLst/>
          </a:prstGeom>
          <a:noFill/>
          <a:ln>
            <a:noFill/>
          </a:ln>
        </p:spPr>
        <p:txBody>
          <a:bodyPr spcFirstLastPara="1" wrap="square" lIns="0" tIns="0" rIns="0" bIns="0" anchor="b" anchorCtr="0">
            <a:noAutofit/>
          </a:bodyPr>
          <a:lstStyle>
            <a:lvl1pPr marL="457200" lvl="0" indent="-228600" algn="l">
              <a:spcBef>
                <a:spcPts val="1800"/>
              </a:spcBef>
              <a:spcAft>
                <a:spcPts val="0"/>
              </a:spcAft>
              <a:buClr>
                <a:schemeClr val="dk1"/>
              </a:buClr>
              <a:buSzPts val="2400"/>
              <a:buNone/>
              <a:defRPr sz="2400" b="1"/>
            </a:lvl1pPr>
            <a:lvl2pPr marL="914400" lvl="1" indent="-228600" algn="l">
              <a:spcBef>
                <a:spcPts val="6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4" name="Google Shape;44;p21"/>
          <p:cNvSpPr txBox="1">
            <a:spLocks noGrp="1"/>
          </p:cNvSpPr>
          <p:nvPr>
            <p:ph type="body" idx="2"/>
          </p:nvPr>
        </p:nvSpPr>
        <p:spPr>
          <a:xfrm>
            <a:off x="609600" y="2174875"/>
            <a:ext cx="5386755" cy="3951288"/>
          </a:xfrm>
          <a:prstGeom prst="rect">
            <a:avLst/>
          </a:prstGeom>
          <a:noFill/>
          <a:ln>
            <a:noFill/>
          </a:ln>
        </p:spPr>
        <p:txBody>
          <a:bodyPr spcFirstLastPara="1" wrap="square" lIns="0" tIns="0" rIns="0" bIns="0" anchor="t" anchorCtr="0">
            <a:noAutofit/>
          </a:bodyPr>
          <a:lstStyle>
            <a:lvl1pPr marL="457200" lvl="0" indent="-381000" algn="l">
              <a:spcBef>
                <a:spcPts val="1800"/>
              </a:spcBef>
              <a:spcAft>
                <a:spcPts val="0"/>
              </a:spcAft>
              <a:buClr>
                <a:schemeClr val="dk1"/>
              </a:buClr>
              <a:buSzPts val="2400"/>
              <a:buChar char="•"/>
              <a:defRPr sz="2400"/>
            </a:lvl1pPr>
            <a:lvl2pPr marL="914400" lvl="1" indent="-355600" algn="l">
              <a:spcBef>
                <a:spcPts val="6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45" name="Google Shape;45;p21"/>
          <p:cNvSpPr txBox="1">
            <a:spLocks noGrp="1"/>
          </p:cNvSpPr>
          <p:nvPr>
            <p:ph type="body" idx="3"/>
          </p:nvPr>
        </p:nvSpPr>
        <p:spPr>
          <a:xfrm>
            <a:off x="6193694" y="1535113"/>
            <a:ext cx="5388708" cy="639762"/>
          </a:xfrm>
          <a:prstGeom prst="rect">
            <a:avLst/>
          </a:prstGeom>
          <a:noFill/>
          <a:ln>
            <a:noFill/>
          </a:ln>
        </p:spPr>
        <p:txBody>
          <a:bodyPr spcFirstLastPara="1" wrap="square" lIns="0" tIns="0" rIns="0" bIns="0" anchor="b" anchorCtr="0">
            <a:noAutofit/>
          </a:bodyPr>
          <a:lstStyle>
            <a:lvl1pPr marL="457200" lvl="0" indent="-228600" algn="l">
              <a:spcBef>
                <a:spcPts val="1800"/>
              </a:spcBef>
              <a:spcAft>
                <a:spcPts val="0"/>
              </a:spcAft>
              <a:buClr>
                <a:schemeClr val="dk1"/>
              </a:buClr>
              <a:buSzPts val="2400"/>
              <a:buNone/>
              <a:defRPr sz="2400" b="1"/>
            </a:lvl1pPr>
            <a:lvl2pPr marL="914400" lvl="1" indent="-228600" algn="l">
              <a:spcBef>
                <a:spcPts val="6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46" name="Google Shape;46;p21"/>
          <p:cNvSpPr txBox="1">
            <a:spLocks noGrp="1"/>
          </p:cNvSpPr>
          <p:nvPr>
            <p:ph type="body" idx="4"/>
          </p:nvPr>
        </p:nvSpPr>
        <p:spPr>
          <a:xfrm>
            <a:off x="6193694" y="2174875"/>
            <a:ext cx="5388708" cy="3951288"/>
          </a:xfrm>
          <a:prstGeom prst="rect">
            <a:avLst/>
          </a:prstGeom>
          <a:noFill/>
          <a:ln>
            <a:noFill/>
          </a:ln>
        </p:spPr>
        <p:txBody>
          <a:bodyPr spcFirstLastPara="1" wrap="square" lIns="0" tIns="0" rIns="0" bIns="0" anchor="t" anchorCtr="0">
            <a:noAutofit/>
          </a:bodyPr>
          <a:lstStyle>
            <a:lvl1pPr marL="457200" lvl="0" indent="-381000" algn="l">
              <a:spcBef>
                <a:spcPts val="1800"/>
              </a:spcBef>
              <a:spcAft>
                <a:spcPts val="0"/>
              </a:spcAft>
              <a:buClr>
                <a:schemeClr val="dk1"/>
              </a:buClr>
              <a:buSzPts val="2400"/>
              <a:buChar char="•"/>
              <a:defRPr sz="2400"/>
            </a:lvl1pPr>
            <a:lvl2pPr marL="914400" lvl="1" indent="-355600" algn="l">
              <a:spcBef>
                <a:spcPts val="6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p:nvPr/>
        </p:nvSpPr>
        <p:spPr>
          <a:xfrm>
            <a:off x="0" y="6483637"/>
            <a:ext cx="12192000" cy="374363"/>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 name="Google Shape;7;p11"/>
          <p:cNvPicPr preferRelativeResize="0"/>
          <p:nvPr/>
        </p:nvPicPr>
        <p:blipFill rotWithShape="1">
          <a:blip r:embed="rId8">
            <a:alphaModFix/>
          </a:blip>
          <a:srcRect/>
          <a:stretch/>
        </p:blipFill>
        <p:spPr>
          <a:xfrm>
            <a:off x="8920480" y="1"/>
            <a:ext cx="1843820" cy="650760"/>
          </a:xfrm>
          <a:prstGeom prst="rect">
            <a:avLst/>
          </a:prstGeom>
          <a:noFill/>
          <a:ln>
            <a:noFill/>
          </a:ln>
        </p:spPr>
      </p:pic>
      <p:sp>
        <p:nvSpPr>
          <p:cNvPr id="8" name="Google Shape;8;p11"/>
          <p:cNvSpPr txBox="1">
            <a:spLocks noGrp="1"/>
          </p:cNvSpPr>
          <p:nvPr>
            <p:ph type="title"/>
          </p:nvPr>
        </p:nvSpPr>
        <p:spPr>
          <a:xfrm>
            <a:off x="517770" y="452440"/>
            <a:ext cx="11150599" cy="561974"/>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2600" b="1" i="0" u="none" strike="noStrike" cap="none">
                <a:solidFill>
                  <a:srgbClr val="0A5594"/>
                </a:solidFill>
                <a:latin typeface="Arial"/>
                <a:ea typeface="Arial"/>
                <a:cs typeface="Arial"/>
                <a:sym typeface="Arial"/>
              </a:defRPr>
            </a:lvl1pPr>
            <a:lvl2pPr marR="0" lvl="1" algn="l" rtl="0">
              <a:spcBef>
                <a:spcPts val="0"/>
              </a:spcBef>
              <a:spcAft>
                <a:spcPts val="0"/>
              </a:spcAft>
              <a:buSzPts val="1400"/>
              <a:buNone/>
              <a:defRPr sz="2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600" b="1" i="0" u="none" strike="noStrike" cap="none">
                <a:solidFill>
                  <a:schemeClr val="dk1"/>
                </a:solidFill>
                <a:latin typeface="Arial"/>
                <a:ea typeface="Arial"/>
                <a:cs typeface="Arial"/>
                <a:sym typeface="Arial"/>
              </a:defRPr>
            </a:lvl9pPr>
          </a:lstStyle>
          <a:p>
            <a:endParaRPr/>
          </a:p>
        </p:txBody>
      </p:sp>
      <p:sp>
        <p:nvSpPr>
          <p:cNvPr id="9" name="Google Shape;9;p11"/>
          <p:cNvSpPr txBox="1">
            <a:spLocks noGrp="1"/>
          </p:cNvSpPr>
          <p:nvPr>
            <p:ph type="body" idx="1"/>
          </p:nvPr>
        </p:nvSpPr>
        <p:spPr>
          <a:xfrm>
            <a:off x="529494" y="1389382"/>
            <a:ext cx="11138876" cy="4471988"/>
          </a:xfrm>
          <a:prstGeom prst="rect">
            <a:avLst/>
          </a:prstGeom>
          <a:noFill/>
          <a:ln>
            <a:noFill/>
          </a:ln>
        </p:spPr>
        <p:txBody>
          <a:bodyPr spcFirstLastPara="1" wrap="square" lIns="0" tIns="0" rIns="0" bIns="0" anchor="t" anchorCtr="0">
            <a:noAutofit/>
          </a:bodyPr>
          <a:lstStyle>
            <a:lvl1pPr marL="457200" marR="0" lvl="0" indent="-330200" algn="l" rtl="0">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spcBef>
                <a:spcPts val="48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 name="Google Shape;10;p11"/>
          <p:cNvPicPr preferRelativeResize="0"/>
          <p:nvPr/>
        </p:nvPicPr>
        <p:blipFill rotWithShape="1">
          <a:blip r:embed="rId9">
            <a:alphaModFix/>
          </a:blip>
          <a:srcRect/>
          <a:stretch/>
        </p:blipFill>
        <p:spPr>
          <a:xfrm>
            <a:off x="10836090" y="-1289"/>
            <a:ext cx="1355910" cy="907457"/>
          </a:xfrm>
          <a:prstGeom prst="rect">
            <a:avLst/>
          </a:prstGeom>
          <a:noFill/>
          <a:ln>
            <a:noFill/>
          </a:ln>
        </p:spPr>
      </p:pic>
      <p:sp>
        <p:nvSpPr>
          <p:cNvPr id="11" name="Google Shape;11;p11"/>
          <p:cNvSpPr txBox="1"/>
          <p:nvPr/>
        </p:nvSpPr>
        <p:spPr>
          <a:xfrm>
            <a:off x="575604" y="6557701"/>
            <a:ext cx="10905196" cy="20885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300" b="0" i="1" u="none" strike="noStrike" cap="none">
                <a:solidFill>
                  <a:srgbClr val="043464"/>
                </a:solidFill>
                <a:latin typeface="Arial"/>
                <a:ea typeface="Arial"/>
                <a:cs typeface="Arial"/>
                <a:sym typeface="Arial"/>
              </a:rPr>
              <a:t>Powering data to accelerate discoveries</a:t>
            </a:r>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gdprmentor.com/gdprmind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a:spLocks noGrp="1"/>
          </p:cNvSpPr>
          <p:nvPr>
            <p:ph type="ctrTitle"/>
          </p:nvPr>
        </p:nvSpPr>
        <p:spPr>
          <a:xfrm>
            <a:off x="531447" y="3053312"/>
            <a:ext cx="11168100" cy="2311167"/>
          </a:xfrm>
          <a:prstGeom prst="rect">
            <a:avLst/>
          </a:prstGeom>
          <a:noFill/>
          <a:ln>
            <a:noFill/>
          </a:ln>
        </p:spPr>
        <p:txBody>
          <a:bodyPr spcFirstLastPara="1" wrap="square" lIns="0" tIns="0" rIns="0" bIns="0" anchor="t" anchorCtr="0">
            <a:noAutofit/>
          </a:bodyPr>
          <a:lstStyle/>
          <a:p>
            <a:pPr lvl="0"/>
            <a:r>
              <a:rPr lang="en-GB" dirty="0" smtClean="0"/>
              <a:t>Internal clinical trial data re-use</a:t>
            </a:r>
            <a:br>
              <a:rPr lang="en-GB" dirty="0" smtClean="0"/>
            </a:br>
            <a:r>
              <a:rPr lang="en-GB" dirty="0" smtClean="0"/>
              <a:t>…or what’s data </a:t>
            </a:r>
            <a:r>
              <a:rPr lang="en-GB" dirty="0"/>
              <a:t>privacy </a:t>
            </a:r>
            <a:r>
              <a:rPr lang="en-GB" dirty="0" smtClean="0"/>
              <a:t>got to do with it?</a:t>
            </a:r>
            <a:r>
              <a:rPr lang="en-GB" b="0" dirty="0" smtClean="0"/>
              <a:t/>
            </a:r>
            <a:br>
              <a:rPr lang="en-GB" b="0" dirty="0" smtClean="0"/>
            </a:br>
            <a:endParaRPr dirty="0"/>
          </a:p>
        </p:txBody>
      </p:sp>
      <p:sp>
        <p:nvSpPr>
          <p:cNvPr id="69" name="Google Shape;69;p4"/>
          <p:cNvSpPr txBox="1">
            <a:spLocks noGrp="1"/>
          </p:cNvSpPr>
          <p:nvPr>
            <p:ph type="subTitle" idx="1"/>
          </p:nvPr>
        </p:nvSpPr>
        <p:spPr>
          <a:xfrm>
            <a:off x="550947" y="5797477"/>
            <a:ext cx="11148600" cy="576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2000"/>
              <a:buFont typeface="Arial"/>
              <a:buNone/>
            </a:pPr>
            <a:r>
              <a:rPr lang="en-GB" dirty="0" smtClean="0"/>
              <a:t>Katherine Tucker, Roche Products Ltd. (UK), Data Privacy Technical Lead</a:t>
            </a:r>
          </a:p>
          <a:p>
            <a:pPr marL="0" lvl="0" indent="0" algn="l" rtl="0">
              <a:spcBef>
                <a:spcPts val="0"/>
              </a:spcBef>
              <a:spcAft>
                <a:spcPts val="0"/>
              </a:spcAft>
              <a:buClr>
                <a:srgbClr val="000000"/>
              </a:buClr>
              <a:buSzPts val="2000"/>
              <a:buFont typeface="Arial"/>
              <a:buNone/>
            </a:pPr>
            <a:r>
              <a:rPr lang="en-GB" dirty="0" smtClean="0"/>
              <a:t>9</a:t>
            </a:r>
            <a:r>
              <a:rPr lang="en-GB" baseline="30000" dirty="0" smtClean="0"/>
              <a:t>th</a:t>
            </a:r>
            <a:r>
              <a:rPr lang="en-GB" dirty="0" smtClean="0"/>
              <a:t> June 2020, PSI virtual conference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2" name="Google Shape;68;p4"/>
          <p:cNvSpPr txBox="1">
            <a:spLocks/>
          </p:cNvSpPr>
          <p:nvPr/>
        </p:nvSpPr>
        <p:spPr>
          <a:xfrm>
            <a:off x="543317" y="160071"/>
            <a:ext cx="11168100" cy="510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smtClean="0"/>
              <a:t>4. Putting it all together - the challenges</a:t>
            </a:r>
            <a:endParaRPr lang="en-GB" sz="2800" b="1" dirty="0"/>
          </a:p>
        </p:txBody>
      </p:sp>
      <p:sp>
        <p:nvSpPr>
          <p:cNvPr id="9" name="Rectangle 8"/>
          <p:cNvSpPr/>
          <p:nvPr/>
        </p:nvSpPr>
        <p:spPr>
          <a:xfrm>
            <a:off x="904875" y="3285999"/>
            <a:ext cx="6071577" cy="2862322"/>
          </a:xfrm>
          <a:prstGeom prst="rect">
            <a:avLst/>
          </a:prstGeom>
        </p:spPr>
        <p:txBody>
          <a:bodyPr wrap="square">
            <a:spAutoFit/>
          </a:bodyPr>
          <a:lstStyle/>
          <a:p>
            <a:pPr fontAlgn="base"/>
            <a:r>
              <a:rPr lang="en-GB" sz="1800" b="1" dirty="0" smtClean="0">
                <a:latin typeface="+mn-lt"/>
              </a:rPr>
              <a:t>2) Create and use anonymised data</a:t>
            </a:r>
          </a:p>
          <a:p>
            <a:pPr fontAlgn="base"/>
            <a:endParaRPr lang="en-GB" sz="1800" dirty="0" smtClean="0">
              <a:latin typeface="+mn-lt"/>
            </a:endParaRPr>
          </a:p>
          <a:p>
            <a:pPr marL="285750" indent="-285750" fontAlgn="base">
              <a:buFont typeface="Arial" panose="020B0604020202020204" pitchFamily="34" charset="0"/>
              <a:buChar char="•"/>
            </a:pPr>
            <a:r>
              <a:rPr lang="en-GB" sz="1800" dirty="0" smtClean="0">
                <a:solidFill>
                  <a:schemeClr val="tx1"/>
                </a:solidFill>
                <a:latin typeface="+mn-lt"/>
              </a:rPr>
              <a:t>Definitions e.g. ‘means reasonably likely’ in internal context</a:t>
            </a:r>
          </a:p>
          <a:p>
            <a:pPr marL="285750" indent="-285750" fontAlgn="base">
              <a:buFont typeface="Arial" panose="020B0604020202020204" pitchFamily="34" charset="0"/>
              <a:buChar char="•"/>
            </a:pPr>
            <a:r>
              <a:rPr lang="en-GB" sz="1800" dirty="0" smtClean="0">
                <a:solidFill>
                  <a:schemeClr val="tx1"/>
                </a:solidFill>
                <a:latin typeface="+mn-lt"/>
              </a:rPr>
              <a:t>Qualitative vs quantitative approach</a:t>
            </a:r>
          </a:p>
          <a:p>
            <a:pPr marL="285750" indent="-285750" fontAlgn="base">
              <a:buFont typeface="Arial" panose="020B0604020202020204" pitchFamily="34" charset="0"/>
              <a:buChar char="•"/>
            </a:pPr>
            <a:r>
              <a:rPr lang="en-GB" sz="1800" dirty="0" smtClean="0">
                <a:solidFill>
                  <a:schemeClr val="tx1"/>
                </a:solidFill>
                <a:latin typeface="+mn-lt"/>
              </a:rPr>
              <a:t>Data changes (SDTM, other modalities) - balance privacy vs. utility</a:t>
            </a:r>
          </a:p>
          <a:p>
            <a:pPr marL="285750" indent="-285750" fontAlgn="base">
              <a:buFont typeface="Arial" panose="020B0604020202020204" pitchFamily="34" charset="0"/>
              <a:buChar char="•"/>
            </a:pPr>
            <a:r>
              <a:rPr lang="en-GB" sz="1800" dirty="0" smtClean="0">
                <a:solidFill>
                  <a:schemeClr val="tx1"/>
                </a:solidFill>
                <a:latin typeface="+mn-lt"/>
              </a:rPr>
              <a:t>Define ‘TOMs’ (technical &amp; organisational measures)</a:t>
            </a:r>
          </a:p>
          <a:p>
            <a:pPr marL="285750" indent="-285750" fontAlgn="base">
              <a:buFont typeface="Arial" panose="020B0604020202020204" pitchFamily="34" charset="0"/>
              <a:buChar char="•"/>
            </a:pPr>
            <a:r>
              <a:rPr lang="en-GB" sz="1800" dirty="0" smtClean="0">
                <a:solidFill>
                  <a:schemeClr val="tx1"/>
                </a:solidFill>
                <a:latin typeface="+mn-lt"/>
              </a:rPr>
              <a:t>Complexity across data modalities, ‘</a:t>
            </a:r>
            <a:r>
              <a:rPr lang="en-GB" sz="1800" dirty="0" err="1" smtClean="0">
                <a:solidFill>
                  <a:schemeClr val="tx1"/>
                </a:solidFill>
                <a:latin typeface="+mn-lt"/>
              </a:rPr>
              <a:t>linkability</a:t>
            </a:r>
            <a:r>
              <a:rPr lang="en-GB" sz="1800" dirty="0" smtClean="0">
                <a:solidFill>
                  <a:schemeClr val="tx1"/>
                </a:solidFill>
                <a:latin typeface="+mn-lt"/>
              </a:rPr>
              <a:t>’</a:t>
            </a:r>
          </a:p>
          <a:p>
            <a:pPr marL="285750" indent="-285750" fontAlgn="base">
              <a:buFont typeface="Arial" panose="020B0604020202020204" pitchFamily="34" charset="0"/>
              <a:buChar char="•"/>
            </a:pPr>
            <a:r>
              <a:rPr lang="en-GB" sz="1800" dirty="0" smtClean="0">
                <a:solidFill>
                  <a:schemeClr val="tx1"/>
                </a:solidFill>
                <a:latin typeface="+mn-lt"/>
              </a:rPr>
              <a:t>Limits on use of anon data (scientific research)</a:t>
            </a:r>
          </a:p>
        </p:txBody>
      </p:sp>
      <p:sp>
        <p:nvSpPr>
          <p:cNvPr id="7" name="Rectangle 6"/>
          <p:cNvSpPr/>
          <p:nvPr/>
        </p:nvSpPr>
        <p:spPr>
          <a:xfrm>
            <a:off x="365757" y="1169864"/>
            <a:ext cx="7139943" cy="1754326"/>
          </a:xfrm>
          <a:prstGeom prst="rect">
            <a:avLst/>
          </a:prstGeom>
          <a:ln>
            <a:solidFill>
              <a:schemeClr val="tx1"/>
            </a:solidFill>
          </a:ln>
        </p:spPr>
        <p:txBody>
          <a:bodyPr wrap="square">
            <a:spAutoFit/>
          </a:bodyPr>
          <a:lstStyle/>
          <a:p>
            <a:pPr fontAlgn="base"/>
            <a:r>
              <a:rPr lang="en-GB" sz="1800" b="1" dirty="0" smtClean="0">
                <a:solidFill>
                  <a:schemeClr val="tx1"/>
                </a:solidFill>
                <a:latin typeface="+mn-lt"/>
              </a:rPr>
              <a:t>Aim: </a:t>
            </a:r>
            <a:r>
              <a:rPr lang="en-GB" sz="1800" dirty="0" smtClean="0">
                <a:solidFill>
                  <a:schemeClr val="tx1"/>
                </a:solidFill>
                <a:latin typeface="+mn-lt"/>
              </a:rPr>
              <a:t>use of clinical trial data for </a:t>
            </a:r>
            <a:r>
              <a:rPr lang="en-GB" sz="1800" dirty="0">
                <a:solidFill>
                  <a:schemeClr val="tx1"/>
                </a:solidFill>
              </a:rPr>
              <a:t>internal </a:t>
            </a:r>
            <a:r>
              <a:rPr lang="en-GB" sz="1800" dirty="0" smtClean="0">
                <a:solidFill>
                  <a:schemeClr val="tx1"/>
                </a:solidFill>
                <a:latin typeface="+mn-lt"/>
              </a:rPr>
              <a:t>secondary re-use purposes, </a:t>
            </a:r>
            <a:br>
              <a:rPr lang="en-GB" sz="1800" dirty="0" smtClean="0">
                <a:solidFill>
                  <a:schemeClr val="tx1"/>
                </a:solidFill>
                <a:latin typeface="+mn-lt"/>
              </a:rPr>
            </a:br>
            <a:r>
              <a:rPr lang="en-GB" sz="1800" dirty="0" smtClean="0">
                <a:solidFill>
                  <a:schemeClr val="tx1"/>
                </a:solidFill>
                <a:latin typeface="+mn-lt"/>
              </a:rPr>
              <a:t>in line with data privacy and ethical constraints</a:t>
            </a:r>
          </a:p>
          <a:p>
            <a:pPr fontAlgn="base"/>
            <a:endParaRPr lang="en-GB" sz="1800" dirty="0">
              <a:solidFill>
                <a:schemeClr val="tx1"/>
              </a:solidFill>
              <a:latin typeface="+mn-lt"/>
            </a:endParaRPr>
          </a:p>
          <a:p>
            <a:pPr fontAlgn="base"/>
            <a:r>
              <a:rPr lang="en-GB" sz="1800" b="1" dirty="0" smtClean="0">
                <a:solidFill>
                  <a:schemeClr val="tx1"/>
                </a:solidFill>
                <a:latin typeface="+mn-lt"/>
              </a:rPr>
              <a:t>Possible solutions:</a:t>
            </a:r>
          </a:p>
          <a:p>
            <a:pPr marL="342900" indent="-342900" fontAlgn="base">
              <a:buFont typeface="+mj-lt"/>
              <a:buAutoNum type="arabicParenR"/>
            </a:pPr>
            <a:r>
              <a:rPr lang="en-GB" sz="1800" dirty="0" smtClean="0">
                <a:solidFill>
                  <a:schemeClr val="bg1">
                    <a:lumMod val="65000"/>
                  </a:schemeClr>
                </a:solidFill>
                <a:latin typeface="+mn-lt"/>
              </a:rPr>
              <a:t>Use personal data</a:t>
            </a:r>
          </a:p>
          <a:p>
            <a:pPr marL="342900" indent="-342900" fontAlgn="base">
              <a:buFont typeface="+mj-lt"/>
              <a:buAutoNum type="arabicParenR"/>
            </a:pPr>
            <a:r>
              <a:rPr lang="en-GB" sz="1800" dirty="0" smtClean="0">
                <a:solidFill>
                  <a:schemeClr val="tx1"/>
                </a:solidFill>
                <a:latin typeface="+mn-lt"/>
              </a:rPr>
              <a:t>Create and use anonymised data</a:t>
            </a:r>
          </a:p>
        </p:txBody>
      </p:sp>
      <p:sp>
        <p:nvSpPr>
          <p:cNvPr id="10" name="Rectangle 9"/>
          <p:cNvSpPr/>
          <p:nvPr/>
        </p:nvSpPr>
        <p:spPr>
          <a:xfrm>
            <a:off x="7771406" y="2626230"/>
            <a:ext cx="4223932" cy="2585323"/>
          </a:xfrm>
          <a:prstGeom prst="rect">
            <a:avLst/>
          </a:prstGeom>
        </p:spPr>
        <p:txBody>
          <a:bodyPr wrap="square">
            <a:spAutoFit/>
          </a:bodyPr>
          <a:lstStyle/>
          <a:p>
            <a:pPr fontAlgn="base"/>
            <a:r>
              <a:rPr lang="en-GB" sz="1800" b="1" dirty="0" smtClean="0">
                <a:latin typeface="+mn-lt"/>
              </a:rPr>
              <a:t>Common to both solutions</a:t>
            </a:r>
          </a:p>
          <a:p>
            <a:pPr fontAlgn="base"/>
            <a:endParaRPr lang="en-GB" sz="1800" dirty="0" smtClean="0">
              <a:latin typeface="+mn-lt"/>
            </a:endParaRPr>
          </a:p>
          <a:p>
            <a:pPr marL="285750" indent="-285750" fontAlgn="base">
              <a:buFont typeface="Arial" panose="020B0604020202020204" pitchFamily="34" charset="0"/>
              <a:buChar char="•"/>
            </a:pPr>
            <a:r>
              <a:rPr lang="en-GB" sz="1800" dirty="0" smtClean="0">
                <a:solidFill>
                  <a:schemeClr val="tx1"/>
                </a:solidFill>
                <a:latin typeface="+mn-lt"/>
              </a:rPr>
              <a:t>Global studies, patients across multiple countries</a:t>
            </a:r>
          </a:p>
          <a:p>
            <a:pPr marL="285750" indent="-285750" fontAlgn="base">
              <a:buFont typeface="Arial" panose="020B0604020202020204" pitchFamily="34" charset="0"/>
              <a:buChar char="•"/>
            </a:pPr>
            <a:r>
              <a:rPr lang="en-GB" sz="1800" dirty="0" smtClean="0">
                <a:solidFill>
                  <a:schemeClr val="tx1"/>
                </a:solidFill>
                <a:latin typeface="+mn-lt"/>
              </a:rPr>
              <a:t>Systems</a:t>
            </a:r>
            <a:r>
              <a:rPr lang="en-GB" sz="1800" dirty="0">
                <a:solidFill>
                  <a:schemeClr val="tx1"/>
                </a:solidFill>
                <a:latin typeface="+mn-lt"/>
              </a:rPr>
              <a:t>, processes, infrastructure</a:t>
            </a:r>
          </a:p>
          <a:p>
            <a:pPr marL="285750" indent="-285750" fontAlgn="base">
              <a:buFont typeface="Arial" panose="020B0604020202020204" pitchFamily="34" charset="0"/>
              <a:buChar char="•"/>
            </a:pPr>
            <a:r>
              <a:rPr lang="en-GB" sz="1800" dirty="0" smtClean="0">
                <a:solidFill>
                  <a:schemeClr val="tx1"/>
                </a:solidFill>
                <a:latin typeface="+mn-lt"/>
              </a:rPr>
              <a:t>Data citizenship &amp; culture, codes of conduct</a:t>
            </a:r>
          </a:p>
          <a:p>
            <a:pPr marL="285750" indent="-285750" fontAlgn="base">
              <a:buFont typeface="Arial" panose="020B0604020202020204" pitchFamily="34" charset="0"/>
              <a:buChar char="•"/>
            </a:pPr>
            <a:r>
              <a:rPr lang="en-GB" sz="1800" dirty="0" smtClean="0">
                <a:solidFill>
                  <a:schemeClr val="tx1"/>
                </a:solidFill>
                <a:latin typeface="+mn-lt"/>
              </a:rPr>
              <a:t>Awareness, training, knowledge</a:t>
            </a:r>
          </a:p>
          <a:p>
            <a:pPr marL="285750" indent="-285750" fontAlgn="base">
              <a:buFont typeface="Arial" panose="020B0604020202020204" pitchFamily="34" charset="0"/>
              <a:buChar char="•"/>
            </a:pPr>
            <a:r>
              <a:rPr lang="en-GB" sz="1800" dirty="0" smtClean="0">
                <a:solidFill>
                  <a:schemeClr val="tx1"/>
                </a:solidFill>
                <a:latin typeface="+mn-lt"/>
              </a:rPr>
              <a:t>Changes to external guidance</a:t>
            </a:r>
          </a:p>
        </p:txBody>
      </p:sp>
    </p:spTree>
    <p:extLst>
      <p:ext uri="{BB962C8B-B14F-4D97-AF65-F5344CB8AC3E}">
        <p14:creationId xmlns:p14="http://schemas.microsoft.com/office/powerpoint/2010/main" val="24517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2" name="Google Shape;68;p4"/>
          <p:cNvSpPr txBox="1">
            <a:spLocks/>
          </p:cNvSpPr>
          <p:nvPr/>
        </p:nvSpPr>
        <p:spPr>
          <a:xfrm>
            <a:off x="543317" y="160071"/>
            <a:ext cx="11168100" cy="510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a:t>5</a:t>
            </a:r>
            <a:r>
              <a:rPr lang="en-GB" sz="2800" b="1" dirty="0" smtClean="0"/>
              <a:t>. Practical implementation - how Roche are </a:t>
            </a:r>
            <a:br>
              <a:rPr lang="en-GB" sz="2800" b="1" dirty="0" smtClean="0"/>
            </a:br>
            <a:r>
              <a:rPr lang="en-GB" sz="2800" b="1" dirty="0" smtClean="0"/>
              <a:t>approaching these issues – still work in progress!</a:t>
            </a:r>
            <a:endParaRPr lang="en-GB" sz="2800" b="1" dirty="0"/>
          </a:p>
        </p:txBody>
      </p:sp>
      <p:pic>
        <p:nvPicPr>
          <p:cNvPr id="2" name="Picture 1"/>
          <p:cNvPicPr>
            <a:picLocks noChangeAspect="1"/>
          </p:cNvPicPr>
          <p:nvPr/>
        </p:nvPicPr>
        <p:blipFill>
          <a:blip r:embed="rId3"/>
          <a:stretch>
            <a:fillRect/>
          </a:stretch>
        </p:blipFill>
        <p:spPr>
          <a:xfrm>
            <a:off x="1917957" y="1038133"/>
            <a:ext cx="8168839" cy="1294176"/>
          </a:xfrm>
          <a:prstGeom prst="rect">
            <a:avLst/>
          </a:prstGeom>
        </p:spPr>
      </p:pic>
      <p:grpSp>
        <p:nvGrpSpPr>
          <p:cNvPr id="7" name="Group 6"/>
          <p:cNvGrpSpPr/>
          <p:nvPr/>
        </p:nvGrpSpPr>
        <p:grpSpPr>
          <a:xfrm>
            <a:off x="4742083" y="2553312"/>
            <a:ext cx="2520588" cy="2770997"/>
            <a:chOff x="6257652" y="2767655"/>
            <a:chExt cx="2245321" cy="2601175"/>
          </a:xfrm>
        </p:grpSpPr>
        <p:pic>
          <p:nvPicPr>
            <p:cNvPr id="4" name="Picture 3"/>
            <p:cNvPicPr>
              <a:picLocks noChangeAspect="1"/>
            </p:cNvPicPr>
            <p:nvPr/>
          </p:nvPicPr>
          <p:blipFill>
            <a:blip r:embed="rId4"/>
            <a:stretch>
              <a:fillRect/>
            </a:stretch>
          </p:blipFill>
          <p:spPr>
            <a:xfrm>
              <a:off x="6257652" y="4533071"/>
              <a:ext cx="2245321" cy="835759"/>
            </a:xfrm>
            <a:prstGeom prst="rect">
              <a:avLst/>
            </a:prstGeom>
          </p:spPr>
        </p:pic>
        <p:pic>
          <p:nvPicPr>
            <p:cNvPr id="5" name="Picture 4"/>
            <p:cNvPicPr>
              <a:picLocks noChangeAspect="1"/>
            </p:cNvPicPr>
            <p:nvPr/>
          </p:nvPicPr>
          <p:blipFill>
            <a:blip r:embed="rId5"/>
            <a:stretch>
              <a:fillRect/>
            </a:stretch>
          </p:blipFill>
          <p:spPr>
            <a:xfrm>
              <a:off x="6257652" y="2767655"/>
              <a:ext cx="2228442" cy="684717"/>
            </a:xfrm>
            <a:prstGeom prst="rect">
              <a:avLst/>
            </a:prstGeom>
          </p:spPr>
        </p:pic>
        <p:pic>
          <p:nvPicPr>
            <p:cNvPr id="6" name="Picture 5"/>
            <p:cNvPicPr>
              <a:picLocks noChangeAspect="1"/>
            </p:cNvPicPr>
            <p:nvPr/>
          </p:nvPicPr>
          <p:blipFill>
            <a:blip r:embed="rId6"/>
            <a:stretch>
              <a:fillRect/>
            </a:stretch>
          </p:blipFill>
          <p:spPr>
            <a:xfrm>
              <a:off x="6257652" y="3587961"/>
              <a:ext cx="2196789" cy="748905"/>
            </a:xfrm>
            <a:prstGeom prst="rect">
              <a:avLst/>
            </a:prstGeom>
          </p:spPr>
        </p:pic>
      </p:grpSp>
      <p:grpSp>
        <p:nvGrpSpPr>
          <p:cNvPr id="13" name="Group 12"/>
          <p:cNvGrpSpPr/>
          <p:nvPr/>
        </p:nvGrpSpPr>
        <p:grpSpPr>
          <a:xfrm>
            <a:off x="625621" y="2841530"/>
            <a:ext cx="3467867" cy="3010197"/>
            <a:chOff x="625621" y="2841530"/>
            <a:chExt cx="3467867" cy="3010197"/>
          </a:xfrm>
        </p:grpSpPr>
        <p:pic>
          <p:nvPicPr>
            <p:cNvPr id="9" name="Picture 8"/>
            <p:cNvPicPr>
              <a:picLocks noChangeAspect="1"/>
            </p:cNvPicPr>
            <p:nvPr/>
          </p:nvPicPr>
          <p:blipFill>
            <a:blip r:embed="rId7"/>
            <a:stretch>
              <a:fillRect/>
            </a:stretch>
          </p:blipFill>
          <p:spPr>
            <a:xfrm>
              <a:off x="1138620" y="3538379"/>
              <a:ext cx="2441867" cy="2313348"/>
            </a:xfrm>
            <a:prstGeom prst="rect">
              <a:avLst/>
            </a:prstGeom>
          </p:spPr>
        </p:pic>
        <p:sp>
          <p:nvSpPr>
            <p:cNvPr id="11" name="Google Shape;68;p4"/>
            <p:cNvSpPr txBox="1">
              <a:spLocks/>
            </p:cNvSpPr>
            <p:nvPr/>
          </p:nvSpPr>
          <p:spPr>
            <a:xfrm>
              <a:off x="625621" y="2841530"/>
              <a:ext cx="3467867" cy="510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t>Clinical trial data use/re-use </a:t>
              </a:r>
              <a:endParaRPr lang="en-US" sz="2000" dirty="0" smtClean="0"/>
            </a:p>
            <a:p>
              <a:r>
                <a:rPr lang="en-US" sz="2000" dirty="0" smtClean="0"/>
                <a:t>decision-making </a:t>
              </a:r>
              <a:r>
                <a:rPr lang="en-US" sz="2000" dirty="0"/>
                <a:t>flow diagram</a:t>
              </a:r>
              <a:endParaRPr lang="en-GB" sz="2000" dirty="0"/>
            </a:p>
          </p:txBody>
        </p:sp>
      </p:grpSp>
      <p:grpSp>
        <p:nvGrpSpPr>
          <p:cNvPr id="14" name="Group 13"/>
          <p:cNvGrpSpPr/>
          <p:nvPr/>
        </p:nvGrpSpPr>
        <p:grpSpPr>
          <a:xfrm>
            <a:off x="8229600" y="2332309"/>
            <a:ext cx="3093034" cy="2540372"/>
            <a:chOff x="8142150" y="2841530"/>
            <a:chExt cx="3467867" cy="2714987"/>
          </a:xfrm>
        </p:grpSpPr>
        <p:sp>
          <p:nvSpPr>
            <p:cNvPr id="12" name="Google Shape;68;p4"/>
            <p:cNvSpPr txBox="1">
              <a:spLocks/>
            </p:cNvSpPr>
            <p:nvPr/>
          </p:nvSpPr>
          <p:spPr>
            <a:xfrm>
              <a:off x="8142150" y="2841530"/>
              <a:ext cx="3467867" cy="101844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1800" dirty="0"/>
                <a:t>Definition of </a:t>
              </a:r>
              <a:r>
                <a:rPr lang="en-GB" sz="1800" dirty="0" err="1"/>
                <a:t>anonymisation</a:t>
              </a:r>
              <a:r>
                <a:rPr lang="en-GB" sz="1800" dirty="0"/>
                <a:t> </a:t>
              </a:r>
              <a:r>
                <a:rPr lang="en-GB" sz="1800" dirty="0" smtClean="0"/>
                <a:t/>
              </a:r>
              <a:br>
                <a:rPr lang="en-GB" sz="1800" dirty="0" smtClean="0"/>
              </a:br>
              <a:r>
                <a:rPr lang="en-GB" sz="1800" dirty="0" smtClean="0"/>
                <a:t>for </a:t>
              </a:r>
              <a:r>
                <a:rPr lang="en-GB" sz="1800" dirty="0"/>
                <a:t>internal </a:t>
              </a:r>
              <a:r>
                <a:rPr lang="en-GB" sz="1800" dirty="0" smtClean="0"/>
                <a:t>re-use </a:t>
              </a:r>
              <a:r>
                <a:rPr lang="en-GB" sz="1800" dirty="0"/>
                <a:t>of </a:t>
              </a:r>
              <a:r>
                <a:rPr lang="en-GB" sz="1800" dirty="0" smtClean="0"/>
                <a:t>Roche </a:t>
              </a:r>
              <a:r>
                <a:rPr lang="en-GB" sz="1800" dirty="0"/>
                <a:t>clinical trial </a:t>
              </a:r>
              <a:r>
                <a:rPr lang="en-GB" sz="1800" dirty="0" smtClean="0"/>
                <a:t>data</a:t>
              </a:r>
              <a:endParaRPr lang="en-GB" sz="1800" dirty="0"/>
            </a:p>
          </p:txBody>
        </p:sp>
        <p:pic>
          <p:nvPicPr>
            <p:cNvPr id="10" name="Picture 9"/>
            <p:cNvPicPr>
              <a:picLocks noChangeAspect="1"/>
            </p:cNvPicPr>
            <p:nvPr/>
          </p:nvPicPr>
          <p:blipFill>
            <a:blip r:embed="rId8"/>
            <a:stretch>
              <a:fillRect/>
            </a:stretch>
          </p:blipFill>
          <p:spPr>
            <a:xfrm>
              <a:off x="8896349" y="3859972"/>
              <a:ext cx="1331867" cy="1696545"/>
            </a:xfrm>
            <a:prstGeom prst="rect">
              <a:avLst/>
            </a:prstGeom>
          </p:spPr>
        </p:pic>
      </p:grpSp>
      <p:pic>
        <p:nvPicPr>
          <p:cNvPr id="15" name="Picture 14"/>
          <p:cNvPicPr>
            <a:picLocks noChangeAspect="1"/>
          </p:cNvPicPr>
          <p:nvPr/>
        </p:nvPicPr>
        <p:blipFill>
          <a:blip r:embed="rId9"/>
          <a:stretch>
            <a:fillRect/>
          </a:stretch>
        </p:blipFill>
        <p:spPr>
          <a:xfrm>
            <a:off x="8007530" y="5324309"/>
            <a:ext cx="3832039" cy="898873"/>
          </a:xfrm>
          <a:prstGeom prst="rect">
            <a:avLst/>
          </a:prstGeom>
        </p:spPr>
      </p:pic>
      <p:pic>
        <p:nvPicPr>
          <p:cNvPr id="16" name="Picture 15"/>
          <p:cNvPicPr>
            <a:picLocks noChangeAspect="1"/>
          </p:cNvPicPr>
          <p:nvPr/>
        </p:nvPicPr>
        <p:blipFill>
          <a:blip r:embed="rId10"/>
          <a:stretch>
            <a:fillRect/>
          </a:stretch>
        </p:blipFill>
        <p:spPr>
          <a:xfrm>
            <a:off x="5293586" y="5576531"/>
            <a:ext cx="1564413" cy="798170"/>
          </a:xfrm>
          <a:prstGeom prst="rect">
            <a:avLst/>
          </a:prstGeom>
        </p:spPr>
      </p:pic>
    </p:spTree>
    <p:extLst>
      <p:ext uri="{BB962C8B-B14F-4D97-AF65-F5344CB8AC3E}">
        <p14:creationId xmlns:p14="http://schemas.microsoft.com/office/powerpoint/2010/main" val="374058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828" y="300569"/>
            <a:ext cx="8355181" cy="954107"/>
          </a:xfrm>
          <a:prstGeom prst="rect">
            <a:avLst/>
          </a:prstGeom>
          <a:noFill/>
        </p:spPr>
        <p:txBody>
          <a:bodyPr wrap="square" rtlCol="0">
            <a:spAutoFit/>
          </a:bodyPr>
          <a:lstStyle/>
          <a:p>
            <a:r>
              <a:rPr lang="en-GB" sz="2800" b="1" dirty="0" smtClean="0"/>
              <a:t>6. Conclusions: </a:t>
            </a:r>
            <a:r>
              <a:rPr lang="en-GB" sz="2800" dirty="0" smtClean="0"/>
              <a:t>Internal </a:t>
            </a:r>
            <a:r>
              <a:rPr lang="en-GB" sz="2800" dirty="0"/>
              <a:t>clinical trial data re-use</a:t>
            </a:r>
            <a:br>
              <a:rPr lang="en-GB" sz="2800" dirty="0"/>
            </a:br>
            <a:r>
              <a:rPr lang="en-GB" sz="2800" dirty="0"/>
              <a:t>…or what’s data privacy got to do with it?</a:t>
            </a:r>
            <a:endParaRPr lang="en-GB" sz="2800" b="1" dirty="0"/>
          </a:p>
        </p:txBody>
      </p:sp>
      <p:sp>
        <p:nvSpPr>
          <p:cNvPr id="3" name="TextBox 2"/>
          <p:cNvSpPr txBox="1"/>
          <p:nvPr/>
        </p:nvSpPr>
        <p:spPr>
          <a:xfrm>
            <a:off x="365828" y="1693794"/>
            <a:ext cx="11286241" cy="3247043"/>
          </a:xfrm>
          <a:prstGeom prst="rect">
            <a:avLst/>
          </a:prstGeom>
          <a:noFill/>
        </p:spPr>
        <p:txBody>
          <a:bodyPr wrap="square" rtlCol="0">
            <a:spAutoFit/>
          </a:bodyPr>
          <a:lstStyle/>
          <a:p>
            <a:pPr marL="285750" indent="-285750" fontAlgn="base">
              <a:spcBef>
                <a:spcPts val="600"/>
              </a:spcBef>
              <a:buFont typeface="Arial" panose="020B0604020202020204" pitchFamily="34" charset="0"/>
              <a:buChar char="•"/>
            </a:pPr>
            <a:r>
              <a:rPr lang="en-GB" sz="1800" b="1" dirty="0" smtClean="0"/>
              <a:t>Responsible </a:t>
            </a:r>
            <a:r>
              <a:rPr lang="en-GB" sz="1800" dirty="0" smtClean="0"/>
              <a:t>data re-use is key in </a:t>
            </a:r>
            <a:r>
              <a:rPr lang="en-GB" sz="1800" dirty="0">
                <a:solidFill>
                  <a:schemeClr val="tx1"/>
                </a:solidFill>
              </a:rPr>
              <a:t>advancing science in the interest of </a:t>
            </a:r>
            <a:r>
              <a:rPr lang="en-GB" sz="1800" dirty="0" smtClean="0">
                <a:solidFill>
                  <a:schemeClr val="tx1"/>
                </a:solidFill>
              </a:rPr>
              <a:t>patients and </a:t>
            </a:r>
            <a:r>
              <a:rPr lang="en-GB" sz="1800" dirty="0" smtClean="0"/>
              <a:t>maintaining trust</a:t>
            </a:r>
          </a:p>
          <a:p>
            <a:pPr marL="285750" indent="-285750">
              <a:spcBef>
                <a:spcPts val="600"/>
              </a:spcBef>
              <a:buFont typeface="Arial" panose="020B0604020202020204" pitchFamily="34" charset="0"/>
              <a:buChar char="•"/>
            </a:pPr>
            <a:r>
              <a:rPr lang="en-GB" sz="1800" dirty="0"/>
              <a:t>Clinical trial </a:t>
            </a:r>
            <a:r>
              <a:rPr lang="en-GB" sz="1800" dirty="0" smtClean="0"/>
              <a:t>data is </a:t>
            </a:r>
            <a:r>
              <a:rPr lang="en-GB" sz="1800" b="1" dirty="0" smtClean="0"/>
              <a:t>personal </a:t>
            </a:r>
            <a:r>
              <a:rPr lang="en-GB" sz="1800" b="1" dirty="0"/>
              <a:t>data </a:t>
            </a:r>
            <a:r>
              <a:rPr lang="en-GB" sz="1800" dirty="0"/>
              <a:t>under GDPR</a:t>
            </a:r>
          </a:p>
          <a:p>
            <a:pPr marL="285750" indent="-285750">
              <a:spcBef>
                <a:spcPts val="600"/>
              </a:spcBef>
              <a:buFont typeface="Arial" panose="020B0604020202020204" pitchFamily="34" charset="0"/>
              <a:buChar char="•"/>
            </a:pPr>
            <a:r>
              <a:rPr lang="en-GB" sz="1800" dirty="0" smtClean="0"/>
              <a:t>Personal data </a:t>
            </a:r>
            <a:r>
              <a:rPr lang="en-GB" sz="1800" dirty="0"/>
              <a:t>can be re-used </a:t>
            </a:r>
            <a:r>
              <a:rPr lang="en-GB" sz="1800" dirty="0" smtClean="0"/>
              <a:t>for </a:t>
            </a:r>
            <a:r>
              <a:rPr lang="en-GB" sz="1800" b="1" dirty="0" smtClean="0"/>
              <a:t>compatible/scientific </a:t>
            </a:r>
            <a:r>
              <a:rPr lang="en-GB" sz="1800" b="1" dirty="0"/>
              <a:t>research </a:t>
            </a:r>
            <a:r>
              <a:rPr lang="en-GB" sz="1800" dirty="0"/>
              <a:t>purposes but needs careful consideration to ensure lawful/ethical</a:t>
            </a:r>
          </a:p>
          <a:p>
            <a:pPr marL="285750" indent="-285750" fontAlgn="base">
              <a:spcBef>
                <a:spcPts val="600"/>
              </a:spcBef>
              <a:buFont typeface="Arial" panose="020B0604020202020204" pitchFamily="34" charset="0"/>
              <a:buChar char="•"/>
            </a:pPr>
            <a:r>
              <a:rPr lang="en-GB" sz="1800" dirty="0" smtClean="0"/>
              <a:t>The</a:t>
            </a:r>
            <a:r>
              <a:rPr lang="en-GB" sz="1800" b="1" dirty="0" smtClean="0"/>
              <a:t> purpose </a:t>
            </a:r>
            <a:r>
              <a:rPr lang="en-GB" sz="1800" dirty="0"/>
              <a:t>of </a:t>
            </a:r>
            <a:r>
              <a:rPr lang="en-GB" sz="1800" dirty="0" smtClean="0"/>
              <a:t>proposed secondary use </a:t>
            </a:r>
            <a:r>
              <a:rPr lang="en-GB" sz="1800" dirty="0"/>
              <a:t>is key in knowing what you can and cannot </a:t>
            </a:r>
            <a:r>
              <a:rPr lang="en-GB" sz="1800" dirty="0" smtClean="0"/>
              <a:t>do</a:t>
            </a:r>
            <a:endParaRPr lang="en-GB" sz="1800" dirty="0"/>
          </a:p>
          <a:p>
            <a:pPr marL="285750" indent="-285750" fontAlgn="base">
              <a:spcBef>
                <a:spcPts val="600"/>
              </a:spcBef>
              <a:buFont typeface="Arial" panose="020B0604020202020204" pitchFamily="34" charset="0"/>
              <a:buChar char="•"/>
            </a:pPr>
            <a:r>
              <a:rPr lang="en-GB" sz="1800" dirty="0" smtClean="0"/>
              <a:t>Using </a:t>
            </a:r>
            <a:r>
              <a:rPr lang="en-GB" sz="1800" b="1" dirty="0"/>
              <a:t>anonymised data </a:t>
            </a:r>
            <a:r>
              <a:rPr lang="en-GB" sz="1800" dirty="0"/>
              <a:t>for secondary </a:t>
            </a:r>
            <a:r>
              <a:rPr lang="en-GB" sz="1800" dirty="0" smtClean="0"/>
              <a:t>use, </a:t>
            </a:r>
            <a:r>
              <a:rPr lang="en-GB" sz="1800" dirty="0"/>
              <a:t>where possible, has </a:t>
            </a:r>
            <a:r>
              <a:rPr lang="en-GB" sz="1800" dirty="0" smtClean="0"/>
              <a:t>advantages </a:t>
            </a:r>
            <a:r>
              <a:rPr lang="en-GB" sz="1800" dirty="0"/>
              <a:t>and </a:t>
            </a:r>
            <a:r>
              <a:rPr lang="en-GB" sz="1800" dirty="0" smtClean="0"/>
              <a:t>may allow </a:t>
            </a:r>
            <a:r>
              <a:rPr lang="en-GB" sz="1800" dirty="0"/>
              <a:t>a broader scope of re-use </a:t>
            </a:r>
            <a:r>
              <a:rPr lang="en-GB" sz="1800" dirty="0" smtClean="0"/>
              <a:t>purposes</a:t>
            </a:r>
            <a:endParaRPr lang="en-GB" sz="1800" dirty="0"/>
          </a:p>
          <a:p>
            <a:pPr marL="285750" indent="-285750" fontAlgn="base">
              <a:spcBef>
                <a:spcPts val="600"/>
              </a:spcBef>
              <a:buFont typeface="Arial" panose="020B0604020202020204" pitchFamily="34" charset="0"/>
              <a:buChar char="•"/>
            </a:pPr>
            <a:r>
              <a:rPr lang="en-GB" sz="1800" dirty="0" smtClean="0"/>
              <a:t>A </a:t>
            </a:r>
            <a:r>
              <a:rPr lang="en-GB" sz="1800" dirty="0"/>
              <a:t>changing data privacy landscape and new emerging external </a:t>
            </a:r>
            <a:r>
              <a:rPr lang="en-GB" sz="1800" dirty="0" smtClean="0"/>
              <a:t>guidance means plans will need to </a:t>
            </a:r>
            <a:r>
              <a:rPr lang="en-GB" sz="1800" b="1" dirty="0" smtClean="0"/>
              <a:t>evolve </a:t>
            </a:r>
            <a:r>
              <a:rPr lang="en-GB" sz="1800" dirty="0"/>
              <a:t>over </a:t>
            </a:r>
            <a:r>
              <a:rPr lang="en-GB" sz="1800" dirty="0" smtClean="0"/>
              <a:t>time</a:t>
            </a:r>
            <a:endParaRPr lang="en-GB" sz="1800" dirty="0"/>
          </a:p>
          <a:p>
            <a:pPr marL="285750" indent="-285750">
              <a:buFont typeface="Arial" panose="020B0604020202020204" pitchFamily="34" charset="0"/>
              <a:buChar char="•"/>
            </a:pPr>
            <a:endParaRPr lang="en-GB" sz="1800" dirty="0" smtClean="0"/>
          </a:p>
        </p:txBody>
      </p:sp>
      <p:sp>
        <p:nvSpPr>
          <p:cNvPr id="4" name="TextBox 3"/>
          <p:cNvSpPr txBox="1"/>
          <p:nvPr/>
        </p:nvSpPr>
        <p:spPr>
          <a:xfrm>
            <a:off x="365828" y="5010623"/>
            <a:ext cx="11286241" cy="923330"/>
          </a:xfrm>
          <a:prstGeom prst="rect">
            <a:avLst/>
          </a:prstGeom>
          <a:noFill/>
        </p:spPr>
        <p:txBody>
          <a:bodyPr wrap="square" rtlCol="0">
            <a:spAutoFit/>
          </a:bodyPr>
          <a:lstStyle/>
          <a:p>
            <a:pPr marL="285750" indent="-285750">
              <a:buFont typeface="Arial" panose="020B0604020202020204" pitchFamily="34" charset="0"/>
              <a:buChar char="•"/>
            </a:pPr>
            <a:r>
              <a:rPr lang="en-GB" sz="1800" b="1" dirty="0" smtClean="0"/>
              <a:t>Overall</a:t>
            </a:r>
            <a:r>
              <a:rPr lang="en-GB" sz="1800" dirty="0" smtClean="0"/>
              <a:t>: topics are complex, interpretations are evolving, needs a truly cross-functional approach and strong connections between data privacy/legal, IT and the business/data scientists, ideally as part of a comprehensive information/data governance strategy</a:t>
            </a:r>
          </a:p>
        </p:txBody>
      </p:sp>
    </p:spTree>
    <p:extLst>
      <p:ext uri="{BB962C8B-B14F-4D97-AF65-F5344CB8AC3E}">
        <p14:creationId xmlns:p14="http://schemas.microsoft.com/office/powerpoint/2010/main" val="7535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828" y="300569"/>
            <a:ext cx="8355181" cy="523220"/>
          </a:xfrm>
          <a:prstGeom prst="rect">
            <a:avLst/>
          </a:prstGeom>
          <a:noFill/>
        </p:spPr>
        <p:txBody>
          <a:bodyPr wrap="square" rtlCol="0">
            <a:spAutoFit/>
          </a:bodyPr>
          <a:lstStyle/>
          <a:p>
            <a:r>
              <a:rPr lang="en-GB" sz="2800" b="1" dirty="0" smtClean="0"/>
              <a:t>Agenda</a:t>
            </a:r>
            <a:endParaRPr lang="en-GB" sz="2800" b="1" dirty="0"/>
          </a:p>
        </p:txBody>
      </p:sp>
      <p:sp>
        <p:nvSpPr>
          <p:cNvPr id="3" name="TextBox 2"/>
          <p:cNvSpPr txBox="1"/>
          <p:nvPr/>
        </p:nvSpPr>
        <p:spPr>
          <a:xfrm>
            <a:off x="365828" y="1692999"/>
            <a:ext cx="11286241" cy="4154984"/>
          </a:xfrm>
          <a:prstGeom prst="rect">
            <a:avLst/>
          </a:prstGeom>
          <a:noFill/>
        </p:spPr>
        <p:txBody>
          <a:bodyPr wrap="square" rtlCol="0">
            <a:spAutoFit/>
          </a:bodyPr>
          <a:lstStyle/>
          <a:p>
            <a:pPr marL="514350" indent="-514350">
              <a:buFont typeface="+mj-lt"/>
              <a:buAutoNum type="arabicPeriod"/>
            </a:pPr>
            <a:r>
              <a:rPr lang="en-GB" sz="2400" dirty="0" smtClean="0"/>
              <a:t>Background including Roche context</a:t>
            </a:r>
          </a:p>
          <a:p>
            <a:pPr marL="514350" indent="-514350">
              <a:buFont typeface="+mj-lt"/>
              <a:buAutoNum type="arabicPeriod"/>
            </a:pPr>
            <a:r>
              <a:rPr lang="en-GB" sz="2400" dirty="0" smtClean="0"/>
              <a:t>Data privacy laws and how they apply to clinical trials</a:t>
            </a:r>
          </a:p>
          <a:p>
            <a:pPr marL="514350" indent="-514350">
              <a:buFont typeface="+mj-lt"/>
              <a:buAutoNum type="arabicPeriod"/>
            </a:pPr>
            <a:r>
              <a:rPr lang="en-GB" sz="2400" dirty="0" smtClean="0"/>
              <a:t>Role of anonymization</a:t>
            </a:r>
          </a:p>
          <a:p>
            <a:pPr marL="514350" indent="-514350">
              <a:buFont typeface="+mj-lt"/>
              <a:buAutoNum type="arabicPeriod"/>
            </a:pPr>
            <a:r>
              <a:rPr lang="en-GB" sz="2400" dirty="0" smtClean="0"/>
              <a:t>Putting it all together - the challenges</a:t>
            </a:r>
          </a:p>
          <a:p>
            <a:pPr marL="514350" indent="-514350">
              <a:buFont typeface="+mj-lt"/>
              <a:buAutoNum type="arabicPeriod"/>
            </a:pPr>
            <a:r>
              <a:rPr lang="en-GB" sz="2400" dirty="0" smtClean="0"/>
              <a:t>Practical implementation - how Roche are approaching these issues (work in progress!)</a:t>
            </a:r>
          </a:p>
          <a:p>
            <a:pPr marL="514350" indent="-514350">
              <a:buFont typeface="+mj-lt"/>
              <a:buAutoNum type="arabicPeriod"/>
            </a:pPr>
            <a:r>
              <a:rPr lang="en-GB" sz="2400" dirty="0" smtClean="0"/>
              <a:t>Conclusions </a:t>
            </a:r>
          </a:p>
          <a:p>
            <a:pPr marL="514350" indent="-514350">
              <a:buFont typeface="+mj-lt"/>
              <a:buAutoNum type="arabicPeriod"/>
            </a:pPr>
            <a:endParaRPr lang="en-GB" sz="2400" dirty="0"/>
          </a:p>
          <a:p>
            <a:pPr marL="0" indent="0">
              <a:buNone/>
            </a:pPr>
            <a:endParaRPr lang="en-GB" sz="2400" dirty="0" smtClean="0"/>
          </a:p>
          <a:p>
            <a:pPr marL="0" indent="0">
              <a:buNone/>
            </a:pPr>
            <a:r>
              <a:rPr lang="en-GB" sz="2400" i="1" dirty="0" smtClean="0">
                <a:solidFill>
                  <a:schemeClr val="bg1">
                    <a:lumMod val="50000"/>
                  </a:schemeClr>
                </a:solidFill>
              </a:rPr>
              <a:t>Disclaimer: This </a:t>
            </a:r>
            <a:r>
              <a:rPr lang="en-GB" sz="2400" i="1" dirty="0">
                <a:solidFill>
                  <a:schemeClr val="bg1">
                    <a:lumMod val="50000"/>
                  </a:schemeClr>
                </a:solidFill>
              </a:rPr>
              <a:t>presentation reflects the views of the </a:t>
            </a:r>
            <a:r>
              <a:rPr lang="en-GB" sz="2400" i="1" dirty="0" smtClean="0">
                <a:solidFill>
                  <a:schemeClr val="bg1">
                    <a:lumMod val="50000"/>
                  </a:schemeClr>
                </a:solidFill>
              </a:rPr>
              <a:t>author </a:t>
            </a:r>
            <a:r>
              <a:rPr lang="en-GB" sz="2400" i="1" dirty="0">
                <a:solidFill>
                  <a:schemeClr val="bg1">
                    <a:lumMod val="50000"/>
                  </a:schemeClr>
                </a:solidFill>
              </a:rPr>
              <a:t>and should not be construed to represent Roche’s </a:t>
            </a:r>
            <a:r>
              <a:rPr lang="en-GB" sz="2400" i="1" dirty="0" smtClean="0">
                <a:solidFill>
                  <a:schemeClr val="bg1">
                    <a:lumMod val="50000"/>
                  </a:schemeClr>
                </a:solidFill>
              </a:rPr>
              <a:t>views, policies or endorsements</a:t>
            </a:r>
            <a:endParaRPr lang="en-GB" sz="2400" i="1" dirty="0">
              <a:solidFill>
                <a:schemeClr val="bg1">
                  <a:lumMod val="50000"/>
                </a:schemeClr>
              </a:solidFill>
            </a:endParaRPr>
          </a:p>
        </p:txBody>
      </p:sp>
      <p:sp>
        <p:nvSpPr>
          <p:cNvPr id="4" name="Google Shape;68;p4"/>
          <p:cNvSpPr txBox="1">
            <a:spLocks/>
          </p:cNvSpPr>
          <p:nvPr/>
        </p:nvSpPr>
        <p:spPr>
          <a:xfrm>
            <a:off x="2410570" y="357848"/>
            <a:ext cx="7548439" cy="8126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a:solidFill>
                  <a:srgbClr val="0B4B89"/>
                </a:solidFill>
              </a:rPr>
              <a:t>Internal clinical trial data re-use</a:t>
            </a:r>
            <a:br>
              <a:rPr lang="en-GB" sz="2800" b="1" dirty="0">
                <a:solidFill>
                  <a:srgbClr val="0B4B89"/>
                </a:solidFill>
              </a:rPr>
            </a:br>
            <a:r>
              <a:rPr lang="en-GB" sz="2800" b="1" dirty="0">
                <a:solidFill>
                  <a:srgbClr val="0B4B89"/>
                </a:solidFill>
              </a:rPr>
              <a:t>…or what’s data privacy got to do with it?</a:t>
            </a:r>
            <a:r>
              <a:rPr lang="en-GB" sz="2400" b="1" dirty="0">
                <a:solidFill>
                  <a:srgbClr val="0B4B89"/>
                </a:solidFill>
              </a:rPr>
              <a:t/>
            </a:r>
            <a:br>
              <a:rPr lang="en-GB" sz="2400" b="1" dirty="0">
                <a:solidFill>
                  <a:srgbClr val="0B4B89"/>
                </a:solidFill>
              </a:rPr>
            </a:br>
            <a:endParaRPr lang="en-GB" sz="2400" b="1" dirty="0">
              <a:solidFill>
                <a:srgbClr val="0B4B89"/>
              </a:solidFill>
            </a:endParaRPr>
          </a:p>
        </p:txBody>
      </p:sp>
    </p:spTree>
    <p:extLst>
      <p:ext uri="{BB962C8B-B14F-4D97-AF65-F5344CB8AC3E}">
        <p14:creationId xmlns:p14="http://schemas.microsoft.com/office/powerpoint/2010/main" val="2630605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39" y="157691"/>
            <a:ext cx="11150599" cy="881399"/>
          </a:xfrm>
        </p:spPr>
        <p:txBody>
          <a:bodyPr/>
          <a:lstStyle/>
          <a:p>
            <a:r>
              <a:rPr lang="en-GB" dirty="0" smtClean="0">
                <a:solidFill>
                  <a:schemeClr val="tx1"/>
                </a:solidFill>
              </a:rPr>
              <a:t>1. </a:t>
            </a:r>
            <a:r>
              <a:rPr lang="en-GB" sz="2400" dirty="0">
                <a:solidFill>
                  <a:schemeClr val="tx1"/>
                </a:solidFill>
              </a:rPr>
              <a:t>Background including Roche context</a:t>
            </a:r>
          </a:p>
        </p:txBody>
      </p:sp>
      <p:graphicFrame>
        <p:nvGraphicFramePr>
          <p:cNvPr id="4" name="Diagram 3"/>
          <p:cNvGraphicFramePr/>
          <p:nvPr>
            <p:extLst>
              <p:ext uri="{D42A27DB-BD31-4B8C-83A1-F6EECF244321}">
                <p14:modId xmlns:p14="http://schemas.microsoft.com/office/powerpoint/2010/main" val="4212057755"/>
              </p:ext>
            </p:extLst>
          </p:nvPr>
        </p:nvGraphicFramePr>
        <p:xfrm>
          <a:off x="2032000" y="12435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471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828" y="300569"/>
            <a:ext cx="8355181" cy="523220"/>
          </a:xfrm>
          <a:prstGeom prst="rect">
            <a:avLst/>
          </a:prstGeom>
          <a:noFill/>
        </p:spPr>
        <p:txBody>
          <a:bodyPr wrap="square" rtlCol="0">
            <a:spAutoFit/>
          </a:bodyPr>
          <a:lstStyle/>
          <a:p>
            <a:r>
              <a:rPr lang="en-GB" sz="2800" b="1" dirty="0" smtClean="0"/>
              <a:t>1. Background including Roche context</a:t>
            </a:r>
            <a:endParaRPr lang="en-GB" sz="2800" b="1" dirty="0"/>
          </a:p>
        </p:txBody>
      </p:sp>
      <p:sp>
        <p:nvSpPr>
          <p:cNvPr id="5" name="TextBox 4"/>
          <p:cNvSpPr txBox="1"/>
          <p:nvPr/>
        </p:nvSpPr>
        <p:spPr>
          <a:xfrm>
            <a:off x="2705100" y="4566677"/>
            <a:ext cx="8229600" cy="1631216"/>
          </a:xfrm>
          <a:prstGeom prst="rect">
            <a:avLst/>
          </a:prstGeom>
          <a:noFill/>
        </p:spPr>
        <p:txBody>
          <a:bodyPr wrap="square" rtlCol="0">
            <a:spAutoFit/>
          </a:bodyPr>
          <a:lstStyle/>
          <a:p>
            <a:pPr>
              <a:spcBef>
                <a:spcPts val="600"/>
              </a:spcBef>
            </a:pPr>
            <a:r>
              <a:rPr lang="en-GB" sz="1800" dirty="0" smtClean="0">
                <a:solidFill>
                  <a:schemeClr val="tx1"/>
                </a:solidFill>
              </a:rPr>
              <a:t>Broader considerations when re-using data:</a:t>
            </a:r>
          </a:p>
          <a:p>
            <a:pPr marL="342900" indent="-342900">
              <a:spcBef>
                <a:spcPts val="600"/>
              </a:spcBef>
              <a:buFont typeface="Arial" panose="020B0604020202020204" pitchFamily="34" charset="0"/>
              <a:buChar char="•"/>
            </a:pPr>
            <a:r>
              <a:rPr lang="en-GB" sz="1800" dirty="0" smtClean="0">
                <a:solidFill>
                  <a:schemeClr val="tx1"/>
                </a:solidFill>
              </a:rPr>
              <a:t>Advancing </a:t>
            </a:r>
            <a:r>
              <a:rPr lang="en-GB" sz="1800" dirty="0">
                <a:solidFill>
                  <a:schemeClr val="tx1"/>
                </a:solidFill>
              </a:rPr>
              <a:t>science in the interest of patient care, </a:t>
            </a:r>
            <a:r>
              <a:rPr lang="en-GB" sz="1800" dirty="0" smtClean="0">
                <a:solidFill>
                  <a:schemeClr val="tx1"/>
                </a:solidFill>
              </a:rPr>
              <a:t>using data </a:t>
            </a:r>
            <a:r>
              <a:rPr lang="en-GB" sz="1800" dirty="0">
                <a:solidFill>
                  <a:schemeClr val="tx1"/>
                </a:solidFill>
              </a:rPr>
              <a:t>maximally for the public </a:t>
            </a:r>
            <a:r>
              <a:rPr lang="en-GB" sz="1800" dirty="0" smtClean="0">
                <a:solidFill>
                  <a:schemeClr val="tx1"/>
                </a:solidFill>
              </a:rPr>
              <a:t>good, </a:t>
            </a:r>
            <a:r>
              <a:rPr lang="en-GB" sz="1800" dirty="0">
                <a:solidFill>
                  <a:schemeClr val="tx1"/>
                </a:solidFill>
              </a:rPr>
              <a:t>benefits to </a:t>
            </a:r>
            <a:r>
              <a:rPr lang="en-GB" sz="1800" dirty="0" smtClean="0">
                <a:solidFill>
                  <a:schemeClr val="tx1"/>
                </a:solidFill>
              </a:rPr>
              <a:t>society, trust in organisations and ethics. </a:t>
            </a:r>
          </a:p>
          <a:p>
            <a:pPr marL="342900" indent="-342900">
              <a:spcBef>
                <a:spcPts val="600"/>
              </a:spcBef>
              <a:buFont typeface="Arial" panose="020B0604020202020204" pitchFamily="34" charset="0"/>
              <a:buChar char="•"/>
            </a:pPr>
            <a:r>
              <a:rPr lang="en-GB" sz="1800" dirty="0" smtClean="0">
                <a:solidFill>
                  <a:schemeClr val="tx1"/>
                </a:solidFill>
              </a:rPr>
              <a:t>GDPR Recital 4: </a:t>
            </a:r>
            <a:r>
              <a:rPr lang="en-GB" sz="1800" i="1" dirty="0" smtClean="0">
                <a:solidFill>
                  <a:schemeClr val="tx1"/>
                </a:solidFill>
              </a:rPr>
              <a:t>‘</a:t>
            </a:r>
            <a:r>
              <a:rPr lang="en-GB" sz="1800" i="1" dirty="0">
                <a:solidFill>
                  <a:schemeClr val="tx1"/>
                </a:solidFill>
              </a:rPr>
              <a:t>The processing of personal data should be designed to </a:t>
            </a:r>
            <a:r>
              <a:rPr lang="en-GB" sz="1800" b="1" i="1" dirty="0">
                <a:solidFill>
                  <a:schemeClr val="tx1"/>
                </a:solidFill>
              </a:rPr>
              <a:t>serve mankind</a:t>
            </a:r>
            <a:r>
              <a:rPr lang="en-GB" sz="1800" i="1" dirty="0" smtClean="0">
                <a:solidFill>
                  <a:schemeClr val="tx1"/>
                </a:solidFill>
              </a:rPr>
              <a:t>’.</a:t>
            </a:r>
            <a:endParaRPr lang="en-GB" sz="2400" dirty="0">
              <a:solidFill>
                <a:srgbClr val="FF0000"/>
              </a:solidFill>
            </a:endParaRPr>
          </a:p>
        </p:txBody>
      </p:sp>
      <p:grpSp>
        <p:nvGrpSpPr>
          <p:cNvPr id="6" name="Group 5"/>
          <p:cNvGrpSpPr/>
          <p:nvPr/>
        </p:nvGrpSpPr>
        <p:grpSpPr>
          <a:xfrm>
            <a:off x="365827" y="1378965"/>
            <a:ext cx="8947399" cy="2846933"/>
            <a:chOff x="365827" y="1378965"/>
            <a:chExt cx="8947399" cy="2846933"/>
          </a:xfrm>
        </p:grpSpPr>
        <p:sp>
          <p:nvSpPr>
            <p:cNvPr id="3" name="TextBox 2"/>
            <p:cNvSpPr txBox="1"/>
            <p:nvPr/>
          </p:nvSpPr>
          <p:spPr>
            <a:xfrm>
              <a:off x="365827" y="1378965"/>
              <a:ext cx="7416097" cy="284693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1800" dirty="0" smtClean="0">
                  <a:solidFill>
                    <a:schemeClr val="tx1"/>
                  </a:solidFill>
                </a:rPr>
                <a:t>EDIS – Roche programme ‘Enhanced Data and Insights Sharing’. </a:t>
              </a:r>
            </a:p>
            <a:p>
              <a:pPr marL="285750" indent="-285750">
                <a:spcBef>
                  <a:spcPts val="600"/>
                </a:spcBef>
                <a:buFont typeface="Arial" panose="020B0604020202020204" pitchFamily="34" charset="0"/>
                <a:buChar char="•"/>
              </a:pPr>
              <a:r>
                <a:rPr lang="en-GB" sz="1800" dirty="0" smtClean="0">
                  <a:solidFill>
                    <a:schemeClr val="tx1"/>
                  </a:solidFill>
                </a:rPr>
                <a:t>Maximizing </a:t>
              </a:r>
              <a:r>
                <a:rPr lang="en-GB" sz="1800" dirty="0">
                  <a:solidFill>
                    <a:schemeClr val="tx1"/>
                  </a:solidFill>
                </a:rPr>
                <a:t>the value of </a:t>
              </a:r>
              <a:r>
                <a:rPr lang="en-GB" sz="1800" dirty="0" smtClean="0">
                  <a:solidFill>
                    <a:schemeClr val="tx1"/>
                  </a:solidFill>
                </a:rPr>
                <a:t>clinical trial data </a:t>
              </a:r>
              <a:r>
                <a:rPr lang="en-GB" sz="1800" dirty="0">
                  <a:solidFill>
                    <a:schemeClr val="tx1"/>
                  </a:solidFill>
                </a:rPr>
                <a:t>now and in the future</a:t>
              </a:r>
            </a:p>
            <a:p>
              <a:pPr marL="285750" indent="-285750">
                <a:spcBef>
                  <a:spcPts val="600"/>
                </a:spcBef>
                <a:buFont typeface="Arial" panose="020B0604020202020204" pitchFamily="34" charset="0"/>
                <a:buChar char="•"/>
              </a:pPr>
              <a:r>
                <a:rPr lang="en-GB" sz="1800" dirty="0" smtClean="0">
                  <a:solidFill>
                    <a:schemeClr val="tx1"/>
                  </a:solidFill>
                </a:rPr>
                <a:t>Making data ‘F.A.I.R.’</a:t>
              </a:r>
            </a:p>
            <a:p>
              <a:pPr marL="800100" lvl="1" indent="-342900">
                <a:spcBef>
                  <a:spcPts val="600"/>
                </a:spcBef>
                <a:buFont typeface="Courier New" panose="02070309020205020404" pitchFamily="49" charset="0"/>
                <a:buChar char="o"/>
              </a:pPr>
              <a:r>
                <a:rPr lang="en-GB" sz="1800" dirty="0" smtClean="0">
                  <a:solidFill>
                    <a:schemeClr val="tx1"/>
                  </a:solidFill>
                </a:rPr>
                <a:t>Findable </a:t>
              </a:r>
            </a:p>
            <a:p>
              <a:pPr marL="800100" lvl="1" indent="-342900">
                <a:spcBef>
                  <a:spcPts val="600"/>
                </a:spcBef>
                <a:buFont typeface="Courier New" panose="02070309020205020404" pitchFamily="49" charset="0"/>
                <a:buChar char="o"/>
              </a:pPr>
              <a:r>
                <a:rPr lang="en-GB" sz="1800" dirty="0" smtClean="0">
                  <a:solidFill>
                    <a:schemeClr val="tx1"/>
                  </a:solidFill>
                </a:rPr>
                <a:t>Accessible </a:t>
              </a:r>
            </a:p>
            <a:p>
              <a:pPr marL="800100" lvl="1" indent="-342900">
                <a:spcBef>
                  <a:spcPts val="600"/>
                </a:spcBef>
                <a:buFont typeface="Courier New" panose="02070309020205020404" pitchFamily="49" charset="0"/>
                <a:buChar char="o"/>
              </a:pPr>
              <a:r>
                <a:rPr lang="en-GB" sz="1800" dirty="0" smtClean="0">
                  <a:solidFill>
                    <a:schemeClr val="tx1"/>
                  </a:solidFill>
                </a:rPr>
                <a:t>Interoperable </a:t>
              </a:r>
            </a:p>
            <a:p>
              <a:pPr marL="800100" lvl="1" indent="-342900">
                <a:spcBef>
                  <a:spcPts val="600"/>
                </a:spcBef>
                <a:buFont typeface="Courier New" panose="02070309020205020404" pitchFamily="49" charset="0"/>
                <a:buChar char="o"/>
              </a:pPr>
              <a:r>
                <a:rPr lang="en-GB" sz="1800" dirty="0" smtClean="0">
                  <a:solidFill>
                    <a:schemeClr val="tx1"/>
                  </a:solidFill>
                </a:rPr>
                <a:t>Reusable</a:t>
              </a:r>
            </a:p>
            <a:p>
              <a:pPr marL="285750" indent="-285750">
                <a:spcBef>
                  <a:spcPts val="600"/>
                </a:spcBef>
                <a:buFont typeface="Arial" panose="020B0604020202020204" pitchFamily="34" charset="0"/>
                <a:buChar char="•"/>
              </a:pPr>
              <a:r>
                <a:rPr lang="en-GB" sz="1800" dirty="0" smtClean="0">
                  <a:solidFill>
                    <a:schemeClr val="tx1"/>
                  </a:solidFill>
                </a:rPr>
                <a:t>Need another R - </a:t>
              </a:r>
              <a:r>
                <a:rPr lang="en-GB" sz="1800" b="1" dirty="0" smtClean="0">
                  <a:solidFill>
                    <a:schemeClr val="tx1"/>
                  </a:solidFill>
                </a:rPr>
                <a:t>responsible</a:t>
              </a:r>
              <a:r>
                <a:rPr lang="en-GB" sz="1800" dirty="0" smtClean="0">
                  <a:solidFill>
                    <a:schemeClr val="tx1"/>
                  </a:solidFill>
                </a:rPr>
                <a:t> re-use including data privacy aspects</a:t>
              </a:r>
              <a:endParaRPr lang="en-GB" sz="2400" dirty="0">
                <a:solidFill>
                  <a:srgbClr val="FF0000"/>
                </a:solidFill>
              </a:endParaRPr>
            </a:p>
          </p:txBody>
        </p:sp>
        <p:pic>
          <p:nvPicPr>
            <p:cNvPr id="4" name="Picture 3"/>
            <p:cNvPicPr>
              <a:picLocks noChangeAspect="1"/>
            </p:cNvPicPr>
            <p:nvPr/>
          </p:nvPicPr>
          <p:blipFill>
            <a:blip r:embed="rId3"/>
            <a:stretch>
              <a:fillRect/>
            </a:stretch>
          </p:blipFill>
          <p:spPr>
            <a:xfrm>
              <a:off x="5481187" y="2240226"/>
              <a:ext cx="3832039" cy="898873"/>
            </a:xfrm>
            <a:prstGeom prst="rect">
              <a:avLst/>
            </a:prstGeom>
          </p:spPr>
        </p:pic>
        <p:pic>
          <p:nvPicPr>
            <p:cNvPr id="2050" name="Picture 2" descr="https://lh5.googleusercontent.com/Jxl1E0pDHgTivjA8RL3iv-8AAOGtmS_SJwl55c4eJkngfgQ1B0AcKBoHO9yCV9yKcCp1b0pxaWwl8QOW2QRMT5Hn-DjOqXLmg6qio-OSEWSpgFM5ngDZBplYke8zQJugFizpXwj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313" y="2240226"/>
              <a:ext cx="1702787" cy="14651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11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26" name="Picture 2" descr="https://lh4.googleusercontent.com/qdC3ZZ6vg6yczS9yfAQgtUX1V8IVuHUSM-pVD7EL8ErPmHsNUkvDASocv2dawOHIJ3q2Dm-fsa1bsslBLOYdJVyJao-DIEjhg22ONbrzg1p3CuIkxwh5ci4DRfKz1SQLSi1BnSEhK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17" y="1152384"/>
            <a:ext cx="2571352" cy="14575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jV_npFis8hNrchFjGBeIxvPBM1gAZYX8R-iwjiv9-UvvCz5SZ5HG7mDtW8RQOSYUuPsHsC3AeB4L5uP4WwETzBkhjTZFVWq5q20cSMa2vvs32GQ2xVJPKedAIhwFLDqMrWnBrw9KEM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662" y="1151775"/>
            <a:ext cx="2416477" cy="1458075"/>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68;p4"/>
          <p:cNvSpPr txBox="1">
            <a:spLocks/>
          </p:cNvSpPr>
          <p:nvPr/>
        </p:nvSpPr>
        <p:spPr>
          <a:xfrm>
            <a:off x="543317" y="160071"/>
            <a:ext cx="11168100" cy="510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smtClean="0"/>
              <a:t>2. Data privacy/protection </a:t>
            </a:r>
            <a:r>
              <a:rPr lang="en-GB" sz="2800" b="1" dirty="0"/>
              <a:t>laws and how they </a:t>
            </a:r>
            <a:r>
              <a:rPr lang="en-GB" sz="2800" b="1" dirty="0" smtClean="0"/>
              <a:t/>
            </a:r>
            <a:br>
              <a:rPr lang="en-GB" sz="2800" b="1" dirty="0" smtClean="0"/>
            </a:br>
            <a:r>
              <a:rPr lang="en-GB" sz="2800" b="1" dirty="0" smtClean="0"/>
              <a:t>apply </a:t>
            </a:r>
            <a:r>
              <a:rPr lang="en-GB" sz="2800" b="1" dirty="0"/>
              <a:t>to </a:t>
            </a:r>
            <a:r>
              <a:rPr lang="en-GB" sz="2800" b="1" dirty="0" smtClean="0"/>
              <a:t>clinical </a:t>
            </a:r>
            <a:r>
              <a:rPr lang="en-GB" sz="2800" b="1" dirty="0"/>
              <a:t>trials</a:t>
            </a:r>
          </a:p>
        </p:txBody>
      </p:sp>
      <p:grpSp>
        <p:nvGrpSpPr>
          <p:cNvPr id="2" name="Group 1"/>
          <p:cNvGrpSpPr/>
          <p:nvPr/>
        </p:nvGrpSpPr>
        <p:grpSpPr>
          <a:xfrm>
            <a:off x="543317" y="2790951"/>
            <a:ext cx="11508704" cy="1354217"/>
            <a:chOff x="543317" y="2790951"/>
            <a:chExt cx="11508704" cy="1354217"/>
          </a:xfrm>
        </p:grpSpPr>
        <p:sp>
          <p:nvSpPr>
            <p:cNvPr id="12" name="TextBox 11"/>
            <p:cNvSpPr txBox="1"/>
            <p:nvPr/>
          </p:nvSpPr>
          <p:spPr>
            <a:xfrm>
              <a:off x="543317" y="2790951"/>
              <a:ext cx="8153007" cy="1354217"/>
            </a:xfrm>
            <a:prstGeom prst="rect">
              <a:avLst/>
            </a:prstGeom>
            <a:noFill/>
          </p:spPr>
          <p:txBody>
            <a:bodyPr wrap="square" rtlCol="0">
              <a:spAutoFit/>
            </a:bodyPr>
            <a:lstStyle/>
            <a:p>
              <a:r>
                <a:rPr lang="en-GB" sz="1800" i="1" dirty="0" smtClean="0"/>
                <a:t>Definitions (simplified)</a:t>
              </a:r>
            </a:p>
            <a:p>
              <a:pPr marL="342900" indent="-342900" fontAlgn="base">
                <a:spcBef>
                  <a:spcPts val="600"/>
                </a:spcBef>
                <a:buFont typeface="Arial" panose="020B0604020202020204" pitchFamily="34" charset="0"/>
                <a:buChar char="•"/>
              </a:pPr>
              <a:r>
                <a:rPr lang="en-GB" sz="1800" b="1" dirty="0" smtClean="0"/>
                <a:t>Personal data</a:t>
              </a:r>
              <a:r>
                <a:rPr lang="en-GB" sz="1800" dirty="0" smtClean="0"/>
                <a:t>: </a:t>
              </a:r>
              <a:r>
                <a:rPr lang="en-GB" sz="1800" dirty="0"/>
                <a:t>information relating to an identified or identifiable natural person (‘data subject</a:t>
              </a:r>
              <a:r>
                <a:rPr lang="en-GB" sz="1800" dirty="0" smtClean="0"/>
                <a:t>’);</a:t>
              </a:r>
            </a:p>
            <a:p>
              <a:pPr marL="628650" lvl="2" fontAlgn="base">
                <a:spcBef>
                  <a:spcPts val="600"/>
                </a:spcBef>
              </a:pPr>
              <a:endParaRPr lang="en-GB" sz="1800" dirty="0"/>
            </a:p>
          </p:txBody>
        </p:sp>
        <p:sp>
          <p:nvSpPr>
            <p:cNvPr id="13" name="TextBox 12"/>
            <p:cNvSpPr txBox="1"/>
            <p:nvPr/>
          </p:nvSpPr>
          <p:spPr>
            <a:xfrm>
              <a:off x="8696326" y="3176415"/>
              <a:ext cx="3355695" cy="369332"/>
            </a:xfrm>
            <a:prstGeom prst="rect">
              <a:avLst/>
            </a:prstGeom>
            <a:noFill/>
          </p:spPr>
          <p:txBody>
            <a:bodyPr wrap="square" rtlCol="0">
              <a:spAutoFit/>
            </a:bodyPr>
            <a:lstStyle/>
            <a:p>
              <a:pPr fontAlgn="base"/>
              <a:r>
                <a:rPr lang="en-GB" sz="1800" dirty="0" smtClean="0">
                  <a:solidFill>
                    <a:schemeClr val="accent6"/>
                  </a:solidFill>
                </a:rPr>
                <a:t>“data about </a:t>
              </a:r>
              <a:r>
                <a:rPr lang="en-GB" sz="1800" dirty="0">
                  <a:solidFill>
                    <a:schemeClr val="accent6"/>
                  </a:solidFill>
                </a:rPr>
                <a:t>identifiable </a:t>
              </a:r>
              <a:r>
                <a:rPr lang="en-GB" sz="1800" dirty="0" smtClean="0">
                  <a:solidFill>
                    <a:schemeClr val="accent6"/>
                  </a:solidFill>
                </a:rPr>
                <a:t>people”</a:t>
              </a:r>
              <a:endParaRPr lang="en-GB" sz="1800" dirty="0">
                <a:solidFill>
                  <a:schemeClr val="accent6"/>
                </a:solidFill>
              </a:endParaRPr>
            </a:p>
          </p:txBody>
        </p:sp>
      </p:grpSp>
      <p:grpSp>
        <p:nvGrpSpPr>
          <p:cNvPr id="5" name="Group 4"/>
          <p:cNvGrpSpPr/>
          <p:nvPr/>
        </p:nvGrpSpPr>
        <p:grpSpPr>
          <a:xfrm>
            <a:off x="543316" y="5676681"/>
            <a:ext cx="11683520" cy="648435"/>
            <a:chOff x="543316" y="5676681"/>
            <a:chExt cx="11683520" cy="648435"/>
          </a:xfrm>
        </p:grpSpPr>
        <p:sp>
          <p:nvSpPr>
            <p:cNvPr id="15" name="TextBox 14"/>
            <p:cNvSpPr txBox="1"/>
            <p:nvPr/>
          </p:nvSpPr>
          <p:spPr>
            <a:xfrm>
              <a:off x="8696325" y="5676681"/>
              <a:ext cx="3530511" cy="646331"/>
            </a:xfrm>
            <a:prstGeom prst="rect">
              <a:avLst/>
            </a:prstGeom>
            <a:noFill/>
          </p:spPr>
          <p:txBody>
            <a:bodyPr wrap="square" rtlCol="0">
              <a:spAutoFit/>
            </a:bodyPr>
            <a:lstStyle/>
            <a:p>
              <a:pPr fontAlgn="base"/>
              <a:r>
                <a:rPr lang="en-GB" sz="1800" dirty="0" smtClean="0">
                  <a:solidFill>
                    <a:schemeClr val="accent6"/>
                  </a:solidFill>
                </a:rPr>
                <a:t>“</a:t>
              </a:r>
              <a:r>
                <a:rPr lang="en-GB" sz="1800" dirty="0">
                  <a:solidFill>
                    <a:schemeClr val="accent6"/>
                  </a:solidFill>
                </a:rPr>
                <a:t>anything you might do with </a:t>
              </a:r>
              <a:r>
                <a:rPr lang="en-GB" sz="1800" dirty="0" smtClean="0">
                  <a:solidFill>
                    <a:schemeClr val="accent6"/>
                  </a:solidFill>
                </a:rPr>
                <a:t>data, including </a:t>
              </a:r>
              <a:r>
                <a:rPr lang="en-GB" sz="1800" dirty="0">
                  <a:solidFill>
                    <a:schemeClr val="accent6"/>
                  </a:solidFill>
                </a:rPr>
                <a:t>just having it”</a:t>
              </a:r>
            </a:p>
          </p:txBody>
        </p:sp>
        <p:sp>
          <p:nvSpPr>
            <p:cNvPr id="21" name="TextBox 20"/>
            <p:cNvSpPr txBox="1"/>
            <p:nvPr/>
          </p:nvSpPr>
          <p:spPr>
            <a:xfrm>
              <a:off x="543316" y="5678785"/>
              <a:ext cx="8153007" cy="646331"/>
            </a:xfrm>
            <a:prstGeom prst="rect">
              <a:avLst/>
            </a:prstGeom>
            <a:noFill/>
          </p:spPr>
          <p:txBody>
            <a:bodyPr wrap="square" rtlCol="0">
              <a:spAutoFit/>
            </a:bodyPr>
            <a:lstStyle/>
            <a:p>
              <a:pPr marL="342900" indent="-342900" fontAlgn="base">
                <a:spcBef>
                  <a:spcPts val="600"/>
                </a:spcBef>
                <a:buFont typeface="Arial" panose="020B0604020202020204" pitchFamily="34" charset="0"/>
                <a:buChar char="•"/>
              </a:pPr>
              <a:r>
                <a:rPr lang="en-GB" sz="1800" b="1" dirty="0"/>
                <a:t>Processing</a:t>
              </a:r>
              <a:r>
                <a:rPr lang="en-GB" sz="1800" dirty="0" smtClean="0"/>
                <a:t>: </a:t>
              </a:r>
              <a:r>
                <a:rPr lang="en-GB" sz="1800" dirty="0"/>
                <a:t>any set of operations which is performed on personal data </a:t>
              </a:r>
              <a:r>
                <a:rPr lang="en-GB" sz="1800" dirty="0" smtClean="0"/>
                <a:t/>
              </a:r>
              <a:br>
                <a:rPr lang="en-GB" sz="1800" dirty="0" smtClean="0"/>
              </a:br>
              <a:r>
                <a:rPr lang="en-GB" sz="1800" dirty="0" smtClean="0"/>
                <a:t>(</a:t>
              </a:r>
              <a:r>
                <a:rPr lang="en-GB" sz="1800" dirty="0"/>
                <a:t>this covers anything you can do with data, including storage in systems</a:t>
              </a:r>
              <a:r>
                <a:rPr lang="en-GB" sz="1800" dirty="0" smtClean="0"/>
                <a:t>);</a:t>
              </a:r>
              <a:endParaRPr lang="en-GB" sz="1800" dirty="0"/>
            </a:p>
          </p:txBody>
        </p:sp>
      </p:grpSp>
      <p:grpSp>
        <p:nvGrpSpPr>
          <p:cNvPr id="4" name="Group 3"/>
          <p:cNvGrpSpPr/>
          <p:nvPr/>
        </p:nvGrpSpPr>
        <p:grpSpPr>
          <a:xfrm>
            <a:off x="543317" y="4844954"/>
            <a:ext cx="11683518" cy="647929"/>
            <a:chOff x="543317" y="4844954"/>
            <a:chExt cx="11683518" cy="647929"/>
          </a:xfrm>
        </p:grpSpPr>
        <p:sp>
          <p:nvSpPr>
            <p:cNvPr id="14" name="TextBox 13"/>
            <p:cNvSpPr txBox="1"/>
            <p:nvPr/>
          </p:nvSpPr>
          <p:spPr>
            <a:xfrm>
              <a:off x="8696324" y="4844954"/>
              <a:ext cx="3530511" cy="646331"/>
            </a:xfrm>
            <a:prstGeom prst="rect">
              <a:avLst/>
            </a:prstGeom>
            <a:noFill/>
          </p:spPr>
          <p:txBody>
            <a:bodyPr wrap="square" rtlCol="0">
              <a:spAutoFit/>
            </a:bodyPr>
            <a:lstStyle/>
            <a:p>
              <a:pPr fontAlgn="base"/>
              <a:r>
                <a:rPr lang="en-GB" sz="1800" dirty="0">
                  <a:solidFill>
                    <a:schemeClr val="accent6"/>
                  </a:solidFill>
                </a:rPr>
                <a:t>“data</a:t>
              </a:r>
              <a:r>
                <a:rPr lang="en-GB" sz="1800" dirty="0" smtClean="0">
                  <a:solidFill>
                    <a:srgbClr val="FF0000"/>
                  </a:solidFill>
                </a:rPr>
                <a:t> </a:t>
              </a:r>
              <a:r>
                <a:rPr lang="en-GB" sz="1800" dirty="0">
                  <a:solidFill>
                    <a:schemeClr val="accent6"/>
                  </a:solidFill>
                </a:rPr>
                <a:t>about non-identifiable people”</a:t>
              </a:r>
            </a:p>
          </p:txBody>
        </p:sp>
        <p:sp>
          <p:nvSpPr>
            <p:cNvPr id="23" name="TextBox 22"/>
            <p:cNvSpPr txBox="1"/>
            <p:nvPr/>
          </p:nvSpPr>
          <p:spPr>
            <a:xfrm>
              <a:off x="543317" y="4846552"/>
              <a:ext cx="8153007" cy="646331"/>
            </a:xfrm>
            <a:prstGeom prst="rect">
              <a:avLst/>
            </a:prstGeom>
            <a:noFill/>
          </p:spPr>
          <p:txBody>
            <a:bodyPr wrap="square" rtlCol="0">
              <a:spAutoFit/>
            </a:bodyPr>
            <a:lstStyle/>
            <a:p>
              <a:pPr marL="342900" indent="-342900" fontAlgn="base">
                <a:spcBef>
                  <a:spcPts val="600"/>
                </a:spcBef>
                <a:buFont typeface="Arial" panose="020B0604020202020204" pitchFamily="34" charset="0"/>
                <a:buChar char="•"/>
              </a:pPr>
              <a:r>
                <a:rPr lang="en-GB" sz="1800" b="1" dirty="0"/>
                <a:t>Anonymised data</a:t>
              </a:r>
              <a:r>
                <a:rPr lang="en-GB" sz="1800" dirty="0" smtClean="0"/>
                <a:t>: </a:t>
              </a:r>
              <a:r>
                <a:rPr lang="en-GB" sz="1800" dirty="0"/>
                <a:t>by taking into account all means reasonably likely to be used, data subjects are no longer identifiable </a:t>
              </a:r>
              <a:r>
                <a:rPr lang="en-GB" sz="1800" dirty="0" smtClean="0"/>
                <a:t>(so out </a:t>
              </a:r>
              <a:r>
                <a:rPr lang="en-GB" sz="1800" dirty="0"/>
                <a:t>of scope of </a:t>
              </a:r>
              <a:r>
                <a:rPr lang="en-GB" sz="1800" dirty="0" smtClean="0"/>
                <a:t>GDPR);</a:t>
              </a:r>
              <a:endParaRPr lang="en-GB" sz="1800" dirty="0"/>
            </a:p>
          </p:txBody>
        </p:sp>
      </p:grpSp>
      <p:grpSp>
        <p:nvGrpSpPr>
          <p:cNvPr id="3" name="Group 2"/>
          <p:cNvGrpSpPr/>
          <p:nvPr/>
        </p:nvGrpSpPr>
        <p:grpSpPr>
          <a:xfrm>
            <a:off x="543315" y="3806800"/>
            <a:ext cx="11508704" cy="923330"/>
            <a:chOff x="543315" y="3806800"/>
            <a:chExt cx="11508704" cy="923330"/>
          </a:xfrm>
        </p:grpSpPr>
        <p:sp>
          <p:nvSpPr>
            <p:cNvPr id="20" name="TextBox 19"/>
            <p:cNvSpPr txBox="1"/>
            <p:nvPr/>
          </p:nvSpPr>
          <p:spPr>
            <a:xfrm>
              <a:off x="8696324" y="3816526"/>
              <a:ext cx="3355695" cy="369332"/>
            </a:xfrm>
            <a:prstGeom prst="rect">
              <a:avLst/>
            </a:prstGeom>
            <a:noFill/>
          </p:spPr>
          <p:txBody>
            <a:bodyPr wrap="square" rtlCol="0">
              <a:spAutoFit/>
            </a:bodyPr>
            <a:lstStyle/>
            <a:p>
              <a:pPr fontAlgn="base"/>
              <a:r>
                <a:rPr lang="en-GB" sz="1800" dirty="0" smtClean="0">
                  <a:solidFill>
                    <a:schemeClr val="accent6"/>
                  </a:solidFill>
                </a:rPr>
                <a:t>&lt;- clinical trial data</a:t>
              </a:r>
              <a:endParaRPr lang="en-GB" sz="1800" dirty="0">
                <a:solidFill>
                  <a:schemeClr val="accent6"/>
                </a:solidFill>
              </a:endParaRPr>
            </a:p>
          </p:txBody>
        </p:sp>
        <p:sp>
          <p:nvSpPr>
            <p:cNvPr id="24" name="TextBox 23"/>
            <p:cNvSpPr txBox="1"/>
            <p:nvPr/>
          </p:nvSpPr>
          <p:spPr>
            <a:xfrm>
              <a:off x="543315" y="3806800"/>
              <a:ext cx="8153007" cy="923330"/>
            </a:xfrm>
            <a:prstGeom prst="rect">
              <a:avLst/>
            </a:prstGeom>
            <a:noFill/>
          </p:spPr>
          <p:txBody>
            <a:bodyPr wrap="square" rtlCol="0">
              <a:spAutoFit/>
            </a:bodyPr>
            <a:lstStyle/>
            <a:p>
              <a:pPr marL="971550" lvl="2" indent="-342900" fontAlgn="base">
                <a:spcBef>
                  <a:spcPts val="600"/>
                </a:spcBef>
                <a:buFont typeface="Courier New" panose="02070309020205020404" pitchFamily="49" charset="0"/>
                <a:buChar char="o"/>
              </a:pPr>
              <a:r>
                <a:rPr lang="en-GB" sz="1800" b="1" dirty="0" err="1"/>
                <a:t>Pseudonymised</a:t>
              </a:r>
              <a:r>
                <a:rPr lang="en-GB" sz="1800" dirty="0" smtClean="0"/>
                <a:t>: personal data labelled with a </a:t>
              </a:r>
              <a:r>
                <a:rPr lang="en-GB" sz="1800" dirty="0"/>
                <a:t>pseudonym </a:t>
              </a:r>
              <a:r>
                <a:rPr lang="en-GB" sz="1800" dirty="0" smtClean="0"/>
                <a:t/>
              </a:r>
              <a:br>
                <a:rPr lang="en-GB" sz="1800" dirty="0" smtClean="0"/>
              </a:br>
              <a:r>
                <a:rPr lang="en-GB" sz="1800" dirty="0" smtClean="0"/>
                <a:t>(</a:t>
              </a:r>
              <a:r>
                <a:rPr lang="en-GB" sz="1800" dirty="0"/>
                <a:t>data can’t </a:t>
              </a:r>
              <a:r>
                <a:rPr lang="en-GB" sz="1800" dirty="0" smtClean="0"/>
                <a:t>be attributed </a:t>
              </a:r>
              <a:r>
                <a:rPr lang="en-GB" sz="1800" dirty="0"/>
                <a:t>to a specific data subject without </a:t>
              </a:r>
              <a:r>
                <a:rPr lang="en-GB" sz="1800" dirty="0" smtClean="0"/>
                <a:t/>
              </a:r>
              <a:br>
                <a:rPr lang="en-GB" sz="1800" dirty="0" smtClean="0"/>
              </a:br>
              <a:r>
                <a:rPr lang="en-GB" sz="1800" dirty="0" smtClean="0"/>
                <a:t>the </a:t>
              </a:r>
              <a:r>
                <a:rPr lang="en-GB" sz="1800" dirty="0"/>
                <a:t>use of additional </a:t>
              </a:r>
              <a:r>
                <a:rPr lang="en-GB" sz="1800" dirty="0" smtClean="0"/>
                <a:t>information)</a:t>
              </a:r>
              <a:endParaRPr lang="en-GB" sz="1800" dirty="0"/>
            </a:p>
          </p:txBody>
        </p:sp>
      </p:grpSp>
    </p:spTree>
    <p:extLst>
      <p:ext uri="{BB962C8B-B14F-4D97-AF65-F5344CB8AC3E}">
        <p14:creationId xmlns:p14="http://schemas.microsoft.com/office/powerpoint/2010/main" val="4909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2" name="Google Shape;68;p4"/>
          <p:cNvSpPr txBox="1">
            <a:spLocks/>
          </p:cNvSpPr>
          <p:nvPr/>
        </p:nvSpPr>
        <p:spPr>
          <a:xfrm>
            <a:off x="543317" y="160071"/>
            <a:ext cx="11168100" cy="510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smtClean="0"/>
              <a:t>2. Data privacy/protection </a:t>
            </a:r>
            <a:r>
              <a:rPr lang="en-GB" sz="2800" b="1" dirty="0"/>
              <a:t>laws and how they </a:t>
            </a:r>
            <a:r>
              <a:rPr lang="en-GB" sz="2800" b="1" dirty="0" smtClean="0"/>
              <a:t/>
            </a:r>
            <a:br>
              <a:rPr lang="en-GB" sz="2800" b="1" dirty="0" smtClean="0"/>
            </a:br>
            <a:r>
              <a:rPr lang="en-GB" sz="2800" b="1" dirty="0" smtClean="0"/>
              <a:t>apply to clinical </a:t>
            </a:r>
            <a:r>
              <a:rPr lang="en-GB" sz="2800" b="1" dirty="0"/>
              <a:t>trials</a:t>
            </a:r>
          </a:p>
        </p:txBody>
      </p:sp>
      <p:pic>
        <p:nvPicPr>
          <p:cNvPr id="2" name="Picture 1"/>
          <p:cNvPicPr>
            <a:picLocks noChangeAspect="1"/>
          </p:cNvPicPr>
          <p:nvPr/>
        </p:nvPicPr>
        <p:blipFill>
          <a:blip r:embed="rId3"/>
          <a:stretch>
            <a:fillRect/>
          </a:stretch>
        </p:blipFill>
        <p:spPr>
          <a:xfrm>
            <a:off x="7534275" y="2063905"/>
            <a:ext cx="4514850" cy="4300586"/>
          </a:xfrm>
          <a:prstGeom prst="rect">
            <a:avLst/>
          </a:prstGeom>
        </p:spPr>
      </p:pic>
      <p:grpSp>
        <p:nvGrpSpPr>
          <p:cNvPr id="6" name="Group 5"/>
          <p:cNvGrpSpPr/>
          <p:nvPr/>
        </p:nvGrpSpPr>
        <p:grpSpPr>
          <a:xfrm>
            <a:off x="566053" y="1217525"/>
            <a:ext cx="11465533" cy="4908315"/>
            <a:chOff x="566053" y="1217525"/>
            <a:chExt cx="11465533" cy="4908315"/>
          </a:xfrm>
        </p:grpSpPr>
        <p:grpSp>
          <p:nvGrpSpPr>
            <p:cNvPr id="19" name="Group 18"/>
            <p:cNvGrpSpPr/>
            <p:nvPr/>
          </p:nvGrpSpPr>
          <p:grpSpPr>
            <a:xfrm>
              <a:off x="566053" y="5303809"/>
              <a:ext cx="6506661" cy="822031"/>
              <a:chOff x="141121" y="5181728"/>
              <a:chExt cx="7442119" cy="879790"/>
            </a:xfrm>
          </p:grpSpPr>
          <p:pic>
            <p:nvPicPr>
              <p:cNvPr id="17" name="Picture 16"/>
              <p:cNvPicPr>
                <a:picLocks noChangeAspect="1"/>
              </p:cNvPicPr>
              <p:nvPr/>
            </p:nvPicPr>
            <p:blipFill>
              <a:blip r:embed="rId4"/>
              <a:stretch>
                <a:fillRect/>
              </a:stretch>
            </p:blipFill>
            <p:spPr>
              <a:xfrm>
                <a:off x="2025152" y="5225860"/>
                <a:ext cx="5558088" cy="835657"/>
              </a:xfrm>
              <a:prstGeom prst="rect">
                <a:avLst/>
              </a:prstGeom>
            </p:spPr>
          </p:pic>
          <p:pic>
            <p:nvPicPr>
              <p:cNvPr id="18" name="Picture 17"/>
              <p:cNvPicPr>
                <a:picLocks noChangeAspect="1"/>
              </p:cNvPicPr>
              <p:nvPr/>
            </p:nvPicPr>
            <p:blipFill>
              <a:blip r:embed="rId5"/>
              <a:stretch>
                <a:fillRect/>
              </a:stretch>
            </p:blipFill>
            <p:spPr>
              <a:xfrm>
                <a:off x="141121" y="5181728"/>
                <a:ext cx="1877490" cy="879790"/>
              </a:xfrm>
              <a:prstGeom prst="rect">
                <a:avLst/>
              </a:prstGeom>
            </p:spPr>
          </p:pic>
        </p:grpSp>
        <p:grpSp>
          <p:nvGrpSpPr>
            <p:cNvPr id="7" name="Group 6"/>
            <p:cNvGrpSpPr/>
            <p:nvPr/>
          </p:nvGrpSpPr>
          <p:grpSpPr>
            <a:xfrm>
              <a:off x="1676395" y="1217525"/>
              <a:ext cx="10355191" cy="3785549"/>
              <a:chOff x="1676395" y="1217525"/>
              <a:chExt cx="10355191" cy="3785549"/>
            </a:xfrm>
          </p:grpSpPr>
          <p:pic>
            <p:nvPicPr>
              <p:cNvPr id="5" name="Picture 4"/>
              <p:cNvPicPr>
                <a:picLocks noChangeAspect="1"/>
              </p:cNvPicPr>
              <p:nvPr/>
            </p:nvPicPr>
            <p:blipFill>
              <a:blip r:embed="rId6"/>
              <a:stretch>
                <a:fillRect/>
              </a:stretch>
            </p:blipFill>
            <p:spPr>
              <a:xfrm>
                <a:off x="1676395" y="2798567"/>
                <a:ext cx="4219739" cy="2204507"/>
              </a:xfrm>
              <a:prstGeom prst="rect">
                <a:avLst/>
              </a:prstGeom>
            </p:spPr>
          </p:pic>
          <p:sp>
            <p:nvSpPr>
              <p:cNvPr id="4" name="Rectangle 3"/>
              <p:cNvSpPr/>
              <p:nvPr/>
            </p:nvSpPr>
            <p:spPr>
              <a:xfrm>
                <a:off x="8981646" y="1217525"/>
                <a:ext cx="3049940" cy="461665"/>
              </a:xfrm>
              <a:prstGeom prst="rect">
                <a:avLst/>
              </a:prstGeom>
            </p:spPr>
            <p:txBody>
              <a:bodyPr wrap="square">
                <a:spAutoFit/>
              </a:bodyPr>
              <a:lstStyle/>
              <a:p>
                <a:r>
                  <a:rPr lang="en-GB" sz="1200" dirty="0" smtClean="0">
                    <a:latin typeface="Arial" panose="020B0604020202020204" pitchFamily="34" charset="0"/>
                  </a:rPr>
                  <a:t>Acknowledgement for diagrams: </a:t>
                </a:r>
                <a:r>
                  <a:rPr lang="en-GB" sz="1200" u="sng" dirty="0">
                    <a:solidFill>
                      <a:srgbClr val="9933FF"/>
                    </a:solidFill>
                    <a:latin typeface="Arial" panose="020B0604020202020204" pitchFamily="34" charset="0"/>
                    <a:hlinkClick r:id="rId7"/>
                  </a:rPr>
                  <a:t>http://</a:t>
                </a:r>
                <a:r>
                  <a:rPr lang="en-GB" sz="1200" u="sng" dirty="0" smtClean="0">
                    <a:solidFill>
                      <a:srgbClr val="9933FF"/>
                    </a:solidFill>
                    <a:latin typeface="Arial" panose="020B0604020202020204" pitchFamily="34" charset="0"/>
                    <a:hlinkClick r:id="rId7"/>
                  </a:rPr>
                  <a:t>gdprmentor.com/gdprmindmap</a:t>
                </a:r>
                <a:endParaRPr lang="en-GB" sz="1200" dirty="0"/>
              </a:p>
            </p:txBody>
          </p:sp>
        </p:grpSp>
      </p:grpSp>
      <p:pic>
        <p:nvPicPr>
          <p:cNvPr id="3" name="Picture 2" descr="https://lh6.googleusercontent.com/aPhJWrTuZh8ehQyLqOvTc0s6JHJzclW0XkcHfY-qzoIbciF3cqgx2CjEmtmpYFhhgQHppg8ZgVJARZfUsIT7hDd5w4QXRWGUiQB0NnU67Mxx_sChFdmgFp4WOOLpVITn8bK4uVNCiJ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732" y="1188720"/>
            <a:ext cx="7970170" cy="1609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4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2" name="Google Shape;68;p4"/>
          <p:cNvSpPr txBox="1">
            <a:spLocks/>
          </p:cNvSpPr>
          <p:nvPr/>
        </p:nvSpPr>
        <p:spPr>
          <a:xfrm>
            <a:off x="543317" y="160071"/>
            <a:ext cx="11168100" cy="510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a:t>3</a:t>
            </a:r>
            <a:r>
              <a:rPr lang="en-GB" sz="2800" b="1" dirty="0" smtClean="0"/>
              <a:t>. The role of </a:t>
            </a:r>
            <a:r>
              <a:rPr lang="en-GB" sz="2800" b="1" dirty="0" err="1" smtClean="0"/>
              <a:t>anonymisation</a:t>
            </a:r>
            <a:endParaRPr lang="en-GB" sz="2800" b="1" dirty="0"/>
          </a:p>
        </p:txBody>
      </p:sp>
      <p:grpSp>
        <p:nvGrpSpPr>
          <p:cNvPr id="12" name="Group 11"/>
          <p:cNvGrpSpPr/>
          <p:nvPr/>
        </p:nvGrpSpPr>
        <p:grpSpPr>
          <a:xfrm>
            <a:off x="365759" y="516519"/>
            <a:ext cx="9750030" cy="3058380"/>
            <a:chOff x="-112108" y="415371"/>
            <a:chExt cx="9750030" cy="3058380"/>
          </a:xfrm>
        </p:grpSpPr>
        <p:pic>
          <p:nvPicPr>
            <p:cNvPr id="16" name="Picture 15"/>
            <p:cNvPicPr>
              <a:picLocks noChangeAspect="1"/>
            </p:cNvPicPr>
            <p:nvPr/>
          </p:nvPicPr>
          <p:blipFill>
            <a:blip r:embed="rId3"/>
            <a:stretch>
              <a:fillRect/>
            </a:stretch>
          </p:blipFill>
          <p:spPr>
            <a:xfrm>
              <a:off x="6160402" y="415371"/>
              <a:ext cx="3477520" cy="2798120"/>
            </a:xfrm>
            <a:prstGeom prst="rect">
              <a:avLst/>
            </a:prstGeom>
          </p:spPr>
        </p:pic>
        <p:sp>
          <p:nvSpPr>
            <p:cNvPr id="3" name="Rectangle 2"/>
            <p:cNvSpPr/>
            <p:nvPr/>
          </p:nvSpPr>
          <p:spPr>
            <a:xfrm>
              <a:off x="-112108" y="2055414"/>
              <a:ext cx="5724845" cy="1418337"/>
            </a:xfrm>
            <a:prstGeom prst="rect">
              <a:avLst/>
            </a:prstGeom>
          </p:spPr>
          <p:txBody>
            <a:bodyPr wrap="square">
              <a:spAutoFit/>
            </a:bodyPr>
            <a:lstStyle/>
            <a:p>
              <a:pPr fontAlgn="base">
                <a:spcBef>
                  <a:spcPts val="600"/>
                </a:spcBef>
              </a:pPr>
              <a:r>
                <a:rPr lang="en-GB" sz="1800" i="1" dirty="0" smtClean="0">
                  <a:latin typeface="+mn-lt"/>
                </a:rPr>
                <a:t>GDPR Recital 26 ‘Not </a:t>
              </a:r>
              <a:r>
                <a:rPr lang="en-GB" sz="1800" i="1" dirty="0">
                  <a:latin typeface="+mn-lt"/>
                </a:rPr>
                <a:t>Applicable to Anonymous </a:t>
              </a:r>
              <a:r>
                <a:rPr lang="en-GB" sz="1800" i="1" dirty="0" smtClean="0">
                  <a:latin typeface="+mn-lt"/>
                </a:rPr>
                <a:t>Data’</a:t>
              </a:r>
              <a:endParaRPr lang="en-GB" sz="1800" i="1" dirty="0" smtClean="0">
                <a:solidFill>
                  <a:srgbClr val="333333"/>
                </a:solidFill>
                <a:latin typeface="+mn-lt"/>
              </a:endParaRPr>
            </a:p>
            <a:p>
              <a:pPr fontAlgn="base">
                <a:spcAft>
                  <a:spcPts val="500"/>
                </a:spcAft>
              </a:pPr>
              <a:endParaRPr lang="en-GB" sz="1000" dirty="0" smtClean="0"/>
            </a:p>
            <a:p>
              <a:pPr fontAlgn="base">
                <a:spcAft>
                  <a:spcPts val="500"/>
                </a:spcAft>
              </a:pPr>
              <a:r>
                <a:rPr lang="en-GB" sz="1800" dirty="0" smtClean="0"/>
                <a:t>Anonymised </a:t>
              </a:r>
              <a:r>
                <a:rPr lang="en-GB" sz="1800" dirty="0"/>
                <a:t>data: </a:t>
              </a:r>
              <a:r>
                <a:rPr lang="en-GB" sz="1800" dirty="0" smtClean="0"/>
                <a:t>‘by </a:t>
              </a:r>
              <a:r>
                <a:rPr lang="en-GB" sz="1800" dirty="0"/>
                <a:t>taking into account all means reasonably likely to be used, data subjects are no longer </a:t>
              </a:r>
              <a:r>
                <a:rPr lang="en-GB" sz="1800" dirty="0" smtClean="0"/>
                <a:t>identifiable’; </a:t>
              </a:r>
              <a:r>
                <a:rPr lang="en-GB" sz="1800" b="1" dirty="0" smtClean="0"/>
                <a:t>but what does it really mean?</a:t>
              </a:r>
              <a:r>
                <a:rPr lang="en-GB" dirty="0">
                  <a:solidFill>
                    <a:srgbClr val="333333"/>
                  </a:solidFill>
                  <a:latin typeface="inherit"/>
                </a:rPr>
                <a:t> </a:t>
              </a:r>
              <a:endParaRPr lang="en-GB" dirty="0" smtClean="0">
                <a:solidFill>
                  <a:srgbClr val="333333"/>
                </a:solidFill>
                <a:latin typeface="inherit"/>
              </a:endParaRPr>
            </a:p>
          </p:txBody>
        </p:sp>
      </p:grpSp>
      <p:grpSp>
        <p:nvGrpSpPr>
          <p:cNvPr id="2" name="Group 1"/>
          <p:cNvGrpSpPr/>
          <p:nvPr/>
        </p:nvGrpSpPr>
        <p:grpSpPr>
          <a:xfrm>
            <a:off x="6459095" y="3398098"/>
            <a:ext cx="5233440" cy="2784774"/>
            <a:chOff x="6135245" y="3398098"/>
            <a:chExt cx="5233440" cy="2784774"/>
          </a:xfrm>
        </p:grpSpPr>
        <p:pic>
          <p:nvPicPr>
            <p:cNvPr id="6" name="Picture 5"/>
            <p:cNvPicPr>
              <a:picLocks noChangeAspect="1"/>
            </p:cNvPicPr>
            <p:nvPr/>
          </p:nvPicPr>
          <p:blipFill>
            <a:blip r:embed="rId4"/>
            <a:stretch>
              <a:fillRect/>
            </a:stretch>
          </p:blipFill>
          <p:spPr>
            <a:xfrm>
              <a:off x="6135245" y="3781361"/>
              <a:ext cx="2937318" cy="2390840"/>
            </a:xfrm>
            <a:prstGeom prst="rect">
              <a:avLst/>
            </a:prstGeom>
          </p:spPr>
        </p:pic>
        <p:grpSp>
          <p:nvGrpSpPr>
            <p:cNvPr id="9" name="Group 8"/>
            <p:cNvGrpSpPr/>
            <p:nvPr/>
          </p:nvGrpSpPr>
          <p:grpSpPr>
            <a:xfrm>
              <a:off x="9114047" y="3398098"/>
              <a:ext cx="2254638" cy="2784774"/>
              <a:chOff x="4382049" y="3106851"/>
              <a:chExt cx="2254638" cy="2784774"/>
            </a:xfrm>
          </p:grpSpPr>
          <p:pic>
            <p:nvPicPr>
              <p:cNvPr id="5" name="Picture 4"/>
              <p:cNvPicPr>
                <a:picLocks noChangeAspect="1"/>
              </p:cNvPicPr>
              <p:nvPr/>
            </p:nvPicPr>
            <p:blipFill>
              <a:blip r:embed="rId5"/>
              <a:stretch>
                <a:fillRect/>
              </a:stretch>
            </p:blipFill>
            <p:spPr>
              <a:xfrm>
                <a:off x="4727147" y="5204613"/>
                <a:ext cx="1694630" cy="687012"/>
              </a:xfrm>
              <a:prstGeom prst="rect">
                <a:avLst/>
              </a:prstGeom>
            </p:spPr>
          </p:pic>
          <p:pic>
            <p:nvPicPr>
              <p:cNvPr id="7" name="Picture 6"/>
              <p:cNvPicPr>
                <a:picLocks noChangeAspect="1"/>
              </p:cNvPicPr>
              <p:nvPr/>
            </p:nvPicPr>
            <p:blipFill>
              <a:blip r:embed="rId6"/>
              <a:stretch>
                <a:fillRect/>
              </a:stretch>
            </p:blipFill>
            <p:spPr>
              <a:xfrm>
                <a:off x="4382049" y="3106851"/>
                <a:ext cx="1114486" cy="1519060"/>
              </a:xfrm>
              <a:prstGeom prst="rect">
                <a:avLst/>
              </a:prstGeom>
            </p:spPr>
          </p:pic>
          <p:pic>
            <p:nvPicPr>
              <p:cNvPr id="8" name="Picture 7"/>
              <p:cNvPicPr>
                <a:picLocks noChangeAspect="1"/>
              </p:cNvPicPr>
              <p:nvPr/>
            </p:nvPicPr>
            <p:blipFill>
              <a:blip r:embed="rId7"/>
              <a:stretch>
                <a:fillRect/>
              </a:stretch>
            </p:blipFill>
            <p:spPr>
              <a:xfrm>
                <a:off x="5545101" y="3722344"/>
                <a:ext cx="1091586" cy="1419825"/>
              </a:xfrm>
              <a:prstGeom prst="rect">
                <a:avLst/>
              </a:prstGeom>
            </p:spPr>
          </p:pic>
        </p:grpSp>
      </p:grpSp>
      <p:sp>
        <p:nvSpPr>
          <p:cNvPr id="10" name="Rectangle 9"/>
          <p:cNvSpPr/>
          <p:nvPr/>
        </p:nvSpPr>
        <p:spPr>
          <a:xfrm>
            <a:off x="365758" y="841053"/>
            <a:ext cx="6519135" cy="923330"/>
          </a:xfrm>
          <a:prstGeom prst="rect">
            <a:avLst/>
          </a:prstGeom>
        </p:spPr>
        <p:txBody>
          <a:bodyPr wrap="square">
            <a:spAutoFit/>
          </a:bodyPr>
          <a:lstStyle/>
          <a:p>
            <a:pPr fontAlgn="base"/>
            <a:r>
              <a:rPr lang="en-GB" sz="1800" i="1" dirty="0" err="1" smtClean="0">
                <a:latin typeface="+mn-lt"/>
              </a:rPr>
              <a:t>Anonymisation</a:t>
            </a:r>
            <a:r>
              <a:rPr lang="en-GB" sz="1800" dirty="0" smtClean="0">
                <a:latin typeface="+mn-lt"/>
              </a:rPr>
              <a:t> – no single aligned definition, terminology, interpretation or philosophy across the world. One reason is varying data privacy laws across jurisdictions/sectors.</a:t>
            </a:r>
            <a:endParaRPr lang="en-GB" sz="1800" dirty="0">
              <a:latin typeface="+mn-lt"/>
            </a:endParaRPr>
          </a:p>
        </p:txBody>
      </p:sp>
      <p:grpSp>
        <p:nvGrpSpPr>
          <p:cNvPr id="4" name="Group 3"/>
          <p:cNvGrpSpPr/>
          <p:nvPr/>
        </p:nvGrpSpPr>
        <p:grpSpPr>
          <a:xfrm>
            <a:off x="1031416" y="3725060"/>
            <a:ext cx="4681967" cy="2353331"/>
            <a:chOff x="1031416" y="3725060"/>
            <a:chExt cx="4681967" cy="2353331"/>
          </a:xfrm>
        </p:grpSpPr>
        <p:sp>
          <p:nvSpPr>
            <p:cNvPr id="18" name="Rounded Rectangle 17"/>
            <p:cNvSpPr/>
            <p:nvPr/>
          </p:nvSpPr>
          <p:spPr>
            <a:xfrm>
              <a:off x="1031416" y="3725060"/>
              <a:ext cx="4681967" cy="1342239"/>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lvl="0" fontAlgn="base">
                <a:buSzPts val="1400"/>
              </a:pPr>
              <a:r>
                <a:rPr lang="en-GB" dirty="0" smtClean="0">
                  <a:solidFill>
                    <a:schemeClr val="tx1"/>
                  </a:solidFill>
                </a:rPr>
                <a:t>“… </a:t>
              </a:r>
              <a:r>
                <a:rPr lang="en-GB" dirty="0">
                  <a:solidFill>
                    <a:schemeClr val="tx1"/>
                  </a:solidFill>
                </a:rPr>
                <a:t>account should be taken of all </a:t>
              </a:r>
              <a:r>
                <a:rPr lang="en-GB" b="1" dirty="0">
                  <a:solidFill>
                    <a:schemeClr val="tx1"/>
                  </a:solidFill>
                </a:rPr>
                <a:t>objective factors</a:t>
              </a:r>
              <a:r>
                <a:rPr lang="en-GB" dirty="0">
                  <a:solidFill>
                    <a:schemeClr val="tx1"/>
                  </a:solidFill>
                </a:rPr>
                <a:t>, such as the </a:t>
              </a:r>
              <a:r>
                <a:rPr lang="en-GB" b="1" dirty="0">
                  <a:solidFill>
                    <a:schemeClr val="tx1"/>
                  </a:solidFill>
                </a:rPr>
                <a:t>costs</a:t>
              </a:r>
              <a:r>
                <a:rPr lang="en-GB" dirty="0">
                  <a:solidFill>
                    <a:schemeClr val="tx1"/>
                  </a:solidFill>
                </a:rPr>
                <a:t> of and the amount of </a:t>
              </a:r>
              <a:r>
                <a:rPr lang="en-GB" b="1" dirty="0">
                  <a:solidFill>
                    <a:schemeClr val="tx1"/>
                  </a:solidFill>
                </a:rPr>
                <a:t>time</a:t>
              </a:r>
              <a:r>
                <a:rPr lang="en-GB" dirty="0">
                  <a:solidFill>
                    <a:schemeClr val="tx1"/>
                  </a:solidFill>
                </a:rPr>
                <a:t> required for identification, taking into consideration the available </a:t>
              </a:r>
              <a:r>
                <a:rPr lang="en-GB" b="1" dirty="0">
                  <a:solidFill>
                    <a:schemeClr val="tx1"/>
                  </a:solidFill>
                </a:rPr>
                <a:t>technology</a:t>
              </a:r>
              <a:r>
                <a:rPr lang="en-GB" dirty="0">
                  <a:solidFill>
                    <a:schemeClr val="tx1"/>
                  </a:solidFill>
                </a:rPr>
                <a:t> at the time of the processing and technological </a:t>
              </a:r>
              <a:r>
                <a:rPr lang="en-GB" dirty="0" smtClean="0">
                  <a:solidFill>
                    <a:schemeClr val="tx1"/>
                  </a:solidFill>
                </a:rPr>
                <a:t>developments”</a:t>
              </a:r>
              <a:endParaRPr lang="en-GB" dirty="0">
                <a:solidFill>
                  <a:schemeClr val="tx1"/>
                </a:solidFill>
              </a:endParaRPr>
            </a:p>
          </p:txBody>
        </p:sp>
        <p:sp>
          <p:nvSpPr>
            <p:cNvPr id="19" name="Rounded Rectangle 18"/>
            <p:cNvSpPr/>
            <p:nvPr/>
          </p:nvSpPr>
          <p:spPr>
            <a:xfrm>
              <a:off x="1031416" y="5201442"/>
              <a:ext cx="4064459" cy="876949"/>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1" fontAlgn="base">
                <a:spcAft>
                  <a:spcPts val="500"/>
                </a:spcAft>
              </a:pPr>
              <a:r>
                <a:rPr lang="en-GB" dirty="0">
                  <a:solidFill>
                    <a:schemeClr val="tx1"/>
                  </a:solidFill>
                </a:rPr>
                <a:t>Plus ‘</a:t>
              </a:r>
              <a:r>
                <a:rPr lang="en-GB" dirty="0" err="1" smtClean="0">
                  <a:solidFill>
                    <a:schemeClr val="tx1"/>
                  </a:solidFill>
                </a:rPr>
                <a:t>Breyer</a:t>
              </a:r>
              <a:r>
                <a:rPr lang="en-GB" dirty="0" smtClean="0">
                  <a:solidFill>
                    <a:schemeClr val="tx1"/>
                  </a:solidFill>
                </a:rPr>
                <a:t>’ case </a:t>
              </a:r>
              <a:r>
                <a:rPr lang="en-GB" dirty="0">
                  <a:solidFill>
                    <a:schemeClr val="tx1"/>
                  </a:solidFill>
                </a:rPr>
                <a:t>(Court of Justice of the EU): IP Addresses &amp; Personal Data Definition – established ‘</a:t>
              </a:r>
              <a:r>
                <a:rPr lang="en-GB" b="1" dirty="0">
                  <a:solidFill>
                    <a:schemeClr val="tx1"/>
                  </a:solidFill>
                </a:rPr>
                <a:t>legal means to identify</a:t>
              </a:r>
              <a:r>
                <a:rPr lang="en-GB" dirty="0">
                  <a:solidFill>
                    <a:schemeClr val="tx1"/>
                  </a:solidFill>
                </a:rPr>
                <a:t>’</a:t>
              </a:r>
            </a:p>
          </p:txBody>
        </p:sp>
      </p:grpSp>
    </p:spTree>
    <p:extLst>
      <p:ext uri="{BB962C8B-B14F-4D97-AF65-F5344CB8AC3E}">
        <p14:creationId xmlns:p14="http://schemas.microsoft.com/office/powerpoint/2010/main" val="11071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2" name="Google Shape;68;p4"/>
          <p:cNvSpPr txBox="1">
            <a:spLocks/>
          </p:cNvSpPr>
          <p:nvPr/>
        </p:nvSpPr>
        <p:spPr>
          <a:xfrm>
            <a:off x="543317" y="160071"/>
            <a:ext cx="11168100" cy="510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a:t>3</a:t>
            </a:r>
            <a:r>
              <a:rPr lang="en-GB" sz="2800" b="1" dirty="0" smtClean="0"/>
              <a:t>. The role of anonymization</a:t>
            </a:r>
            <a:endParaRPr lang="en-GB" sz="2800" b="1" dirty="0"/>
          </a:p>
        </p:txBody>
      </p:sp>
      <p:grpSp>
        <p:nvGrpSpPr>
          <p:cNvPr id="11" name="Group 10"/>
          <p:cNvGrpSpPr/>
          <p:nvPr/>
        </p:nvGrpSpPr>
        <p:grpSpPr>
          <a:xfrm>
            <a:off x="329185" y="2861766"/>
            <a:ext cx="11596363" cy="3371886"/>
            <a:chOff x="365758" y="3128122"/>
            <a:chExt cx="11596363" cy="3371886"/>
          </a:xfrm>
        </p:grpSpPr>
        <p:pic>
          <p:nvPicPr>
            <p:cNvPr id="10" name="Shape 55"/>
            <p:cNvPicPr preferRelativeResize="0"/>
            <p:nvPr/>
          </p:nvPicPr>
          <p:blipFill>
            <a:blip r:embed="rId3">
              <a:alphaModFix/>
            </a:blip>
            <a:stretch>
              <a:fillRect/>
            </a:stretch>
          </p:blipFill>
          <p:spPr>
            <a:xfrm>
              <a:off x="9428339" y="3128122"/>
              <a:ext cx="2533782" cy="3371886"/>
            </a:xfrm>
            <a:prstGeom prst="rect">
              <a:avLst/>
            </a:prstGeom>
            <a:noFill/>
            <a:ln>
              <a:noFill/>
            </a:ln>
          </p:spPr>
        </p:pic>
        <p:sp>
          <p:nvSpPr>
            <p:cNvPr id="2" name="Rectangle 1"/>
            <p:cNvSpPr/>
            <p:nvPr/>
          </p:nvSpPr>
          <p:spPr>
            <a:xfrm>
              <a:off x="365758" y="3177189"/>
              <a:ext cx="8454392" cy="646331"/>
            </a:xfrm>
            <a:prstGeom prst="rect">
              <a:avLst/>
            </a:prstGeom>
          </p:spPr>
          <p:txBody>
            <a:bodyPr wrap="square">
              <a:spAutoFit/>
            </a:bodyPr>
            <a:lstStyle/>
            <a:p>
              <a:pPr lvl="0" fontAlgn="base">
                <a:spcAft>
                  <a:spcPts val="500"/>
                </a:spcAft>
                <a:buSzPts val="1400"/>
              </a:pPr>
              <a:r>
                <a:rPr lang="en-GB" sz="1800" i="1" dirty="0">
                  <a:solidFill>
                    <a:schemeClr val="tx1"/>
                  </a:solidFill>
                  <a:latin typeface="+mn-lt"/>
                </a:rPr>
                <a:t>UKAN </a:t>
              </a:r>
              <a:r>
                <a:rPr lang="en-GB" sz="1800" i="1" dirty="0" smtClean="0">
                  <a:solidFill>
                    <a:schemeClr val="tx1"/>
                  </a:solidFill>
                  <a:latin typeface="+mn-lt"/>
                </a:rPr>
                <a:t>ADF - </a:t>
              </a:r>
              <a:r>
                <a:rPr lang="en-GB" sz="1800" dirty="0" err="1" smtClean="0">
                  <a:solidFill>
                    <a:schemeClr val="tx1"/>
                  </a:solidFill>
                  <a:latin typeface="+mn-lt"/>
                </a:rPr>
                <a:t>Anonymisation</a:t>
              </a:r>
              <a:r>
                <a:rPr lang="en-GB" sz="1800" dirty="0" smtClean="0">
                  <a:solidFill>
                    <a:schemeClr val="tx1"/>
                  </a:solidFill>
                  <a:latin typeface="+mn-lt"/>
                </a:rPr>
                <a:t> </a:t>
              </a:r>
              <a:r>
                <a:rPr lang="en-GB" sz="1800" dirty="0">
                  <a:solidFill>
                    <a:schemeClr val="tx1"/>
                  </a:solidFill>
                  <a:latin typeface="+mn-lt"/>
                </a:rPr>
                <a:t>is a heavily context-dependent </a:t>
              </a:r>
              <a:r>
                <a:rPr lang="en-GB" sz="1800" dirty="0" smtClean="0">
                  <a:solidFill>
                    <a:schemeClr val="tx1"/>
                  </a:solidFill>
                  <a:latin typeface="+mn-lt"/>
                </a:rPr>
                <a:t>process. </a:t>
              </a:r>
              <a:br>
                <a:rPr lang="en-GB" sz="1800" dirty="0" smtClean="0">
                  <a:solidFill>
                    <a:schemeClr val="tx1"/>
                  </a:solidFill>
                  <a:latin typeface="+mn-lt"/>
                </a:rPr>
              </a:br>
              <a:r>
                <a:rPr lang="en-GB" sz="1800" dirty="0" smtClean="0">
                  <a:solidFill>
                    <a:schemeClr val="tx1"/>
                  </a:solidFill>
                  <a:latin typeface="+mn-lt"/>
                </a:rPr>
                <a:t>Consider data </a:t>
              </a:r>
              <a:r>
                <a:rPr lang="en-GB" sz="1800" dirty="0">
                  <a:solidFill>
                    <a:schemeClr val="tx1"/>
                  </a:solidFill>
                  <a:latin typeface="+mn-lt"/>
                </a:rPr>
                <a:t>and </a:t>
              </a:r>
              <a:r>
                <a:rPr lang="en-GB" sz="1800" dirty="0" smtClean="0">
                  <a:solidFill>
                    <a:schemeClr val="tx1"/>
                  </a:solidFill>
                  <a:latin typeface="+mn-lt"/>
                </a:rPr>
                <a:t>environment </a:t>
              </a:r>
              <a:r>
                <a:rPr lang="en-GB" sz="1800" dirty="0">
                  <a:solidFill>
                    <a:schemeClr val="tx1"/>
                  </a:solidFill>
                  <a:latin typeface="+mn-lt"/>
                </a:rPr>
                <a:t>as a total system </a:t>
              </a:r>
              <a:r>
                <a:rPr lang="en-GB" sz="1800" dirty="0" smtClean="0">
                  <a:solidFill>
                    <a:schemeClr val="tx1"/>
                  </a:solidFill>
                  <a:latin typeface="+mn-lt"/>
                </a:rPr>
                <a:t>(‘</a:t>
              </a:r>
              <a:r>
                <a:rPr lang="en-GB" sz="1800" b="1" dirty="0" smtClean="0">
                  <a:solidFill>
                    <a:schemeClr val="tx1"/>
                  </a:solidFill>
                  <a:latin typeface="+mn-lt"/>
                </a:rPr>
                <a:t>data situation</a:t>
              </a:r>
              <a:r>
                <a:rPr lang="en-GB" sz="1800" dirty="0" smtClean="0">
                  <a:solidFill>
                    <a:schemeClr val="tx1"/>
                  </a:solidFill>
                  <a:latin typeface="+mn-lt"/>
                </a:rPr>
                <a:t>’).</a:t>
              </a:r>
              <a:endParaRPr lang="en-GB" sz="1800" dirty="0">
                <a:solidFill>
                  <a:schemeClr val="tx1"/>
                </a:solidFill>
                <a:latin typeface="+mn-lt"/>
              </a:endParaRPr>
            </a:p>
          </p:txBody>
        </p:sp>
      </p:grpSp>
      <p:grpSp>
        <p:nvGrpSpPr>
          <p:cNvPr id="8" name="Group 7"/>
          <p:cNvGrpSpPr/>
          <p:nvPr/>
        </p:nvGrpSpPr>
        <p:grpSpPr>
          <a:xfrm>
            <a:off x="365758" y="177016"/>
            <a:ext cx="10755881" cy="2064883"/>
            <a:chOff x="365758" y="177016"/>
            <a:chExt cx="10755881" cy="2064883"/>
          </a:xfrm>
        </p:grpSpPr>
        <p:sp>
          <p:nvSpPr>
            <p:cNvPr id="3" name="Rectangle 2"/>
            <p:cNvSpPr/>
            <p:nvPr/>
          </p:nvSpPr>
          <p:spPr>
            <a:xfrm>
              <a:off x="365758" y="861171"/>
              <a:ext cx="2596517" cy="923330"/>
            </a:xfrm>
            <a:prstGeom prst="rect">
              <a:avLst/>
            </a:prstGeom>
          </p:spPr>
          <p:txBody>
            <a:bodyPr wrap="square">
              <a:spAutoFit/>
            </a:bodyPr>
            <a:lstStyle/>
            <a:p>
              <a:pPr fontAlgn="base"/>
              <a:r>
                <a:rPr lang="en-GB" sz="1800" i="1" dirty="0" err="1" smtClean="0">
                  <a:solidFill>
                    <a:schemeClr val="tx1"/>
                  </a:solidFill>
                  <a:latin typeface="+mn-lt"/>
                </a:rPr>
                <a:t>Anonymisation</a:t>
              </a:r>
              <a:r>
                <a:rPr lang="en-GB" sz="1800" i="1" dirty="0" smtClean="0">
                  <a:solidFill>
                    <a:schemeClr val="tx1"/>
                  </a:solidFill>
                  <a:latin typeface="+mn-lt"/>
                </a:rPr>
                <a:t> common misconceptions:</a:t>
              </a:r>
              <a:endParaRPr lang="en-GB" sz="1800" dirty="0" smtClean="0">
                <a:solidFill>
                  <a:schemeClr val="tx1"/>
                </a:solidFill>
                <a:latin typeface="+mn-lt"/>
              </a:endParaRPr>
            </a:p>
          </p:txBody>
        </p:sp>
        <p:grpSp>
          <p:nvGrpSpPr>
            <p:cNvPr id="6" name="Group 5"/>
            <p:cNvGrpSpPr/>
            <p:nvPr/>
          </p:nvGrpSpPr>
          <p:grpSpPr>
            <a:xfrm>
              <a:off x="2362201" y="177016"/>
              <a:ext cx="8759438" cy="2064883"/>
              <a:chOff x="2362201" y="177016"/>
              <a:chExt cx="8759438" cy="2064883"/>
            </a:xfrm>
          </p:grpSpPr>
          <p:sp>
            <p:nvSpPr>
              <p:cNvPr id="4" name="Cloud Callout 3"/>
              <p:cNvSpPr/>
              <p:nvPr/>
            </p:nvSpPr>
            <p:spPr>
              <a:xfrm>
                <a:off x="2362201" y="622884"/>
                <a:ext cx="2619374" cy="1619015"/>
              </a:xfrm>
              <a:prstGeom prst="cloudCallou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fontAlgn="base">
                  <a:spcAft>
                    <a:spcPts val="500"/>
                  </a:spcAft>
                  <a:buSzPts val="1400"/>
                </a:pPr>
                <a:r>
                  <a:rPr lang="en-GB" dirty="0" smtClean="0">
                    <a:solidFill>
                      <a:schemeClr val="tx1"/>
                    </a:solidFill>
                  </a:rPr>
                  <a:t>“Its </a:t>
                </a:r>
                <a:r>
                  <a:rPr lang="en-GB" dirty="0">
                    <a:solidFill>
                      <a:schemeClr val="tx1"/>
                    </a:solidFill>
                  </a:rPr>
                  <a:t>only about the data and </a:t>
                </a:r>
                <a:r>
                  <a:rPr lang="en-GB" dirty="0" smtClean="0">
                    <a:solidFill>
                      <a:schemeClr val="tx1"/>
                    </a:solidFill>
                  </a:rPr>
                  <a:t>what you </a:t>
                </a:r>
                <a:r>
                  <a:rPr lang="en-GB" dirty="0">
                    <a:solidFill>
                      <a:schemeClr val="tx1"/>
                    </a:solidFill>
                  </a:rPr>
                  <a:t>do to </a:t>
                </a:r>
                <a:r>
                  <a:rPr lang="en-GB" dirty="0" smtClean="0">
                    <a:solidFill>
                      <a:schemeClr val="tx1"/>
                    </a:solidFill>
                  </a:rPr>
                  <a:t>it”</a:t>
                </a:r>
                <a:endParaRPr lang="en-GB" dirty="0">
                  <a:solidFill>
                    <a:schemeClr val="tx1"/>
                  </a:solidFill>
                </a:endParaRPr>
              </a:p>
            </p:txBody>
          </p:sp>
          <p:sp>
            <p:nvSpPr>
              <p:cNvPr id="9" name="Cloud Callout 8"/>
              <p:cNvSpPr/>
              <p:nvPr/>
            </p:nvSpPr>
            <p:spPr>
              <a:xfrm>
                <a:off x="8720059" y="935422"/>
                <a:ext cx="2401580" cy="1291424"/>
              </a:xfrm>
              <a:prstGeom prst="cloudCallou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fontAlgn="base">
                  <a:spcAft>
                    <a:spcPts val="500"/>
                  </a:spcAft>
                  <a:buSzPts val="1400"/>
                </a:pPr>
                <a:r>
                  <a:rPr lang="en-GB" dirty="0" smtClean="0">
                    <a:solidFill>
                      <a:schemeClr val="tx1"/>
                    </a:solidFill>
                  </a:rPr>
                  <a:t>“Need </a:t>
                </a:r>
                <a:r>
                  <a:rPr lang="en-GB" dirty="0">
                    <a:solidFill>
                      <a:schemeClr val="tx1"/>
                    </a:solidFill>
                  </a:rPr>
                  <a:t>to ensure zero risk of </a:t>
                </a:r>
                <a:r>
                  <a:rPr lang="en-GB" dirty="0" smtClean="0">
                    <a:solidFill>
                      <a:schemeClr val="tx1"/>
                    </a:solidFill>
                  </a:rPr>
                  <a:t>re-identification”</a:t>
                </a:r>
                <a:endParaRPr lang="en-GB" dirty="0">
                  <a:solidFill>
                    <a:schemeClr val="tx1"/>
                  </a:solidFill>
                </a:endParaRPr>
              </a:p>
            </p:txBody>
          </p:sp>
          <p:sp>
            <p:nvSpPr>
              <p:cNvPr id="12" name="Cloud Callout 11"/>
              <p:cNvSpPr/>
              <p:nvPr/>
            </p:nvSpPr>
            <p:spPr>
              <a:xfrm>
                <a:off x="5482591" y="177016"/>
                <a:ext cx="2922270" cy="1672962"/>
              </a:xfrm>
              <a:prstGeom prst="cloud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fontAlgn="base">
                  <a:spcAft>
                    <a:spcPts val="500"/>
                  </a:spcAft>
                  <a:buSzPts val="1400"/>
                </a:pPr>
                <a:r>
                  <a:rPr lang="en-GB" dirty="0" smtClean="0">
                    <a:solidFill>
                      <a:schemeClr val="tx1"/>
                    </a:solidFill>
                  </a:rPr>
                  <a:t>“Uniqueness </a:t>
                </a:r>
                <a:r>
                  <a:rPr lang="en-GB" dirty="0">
                    <a:solidFill>
                      <a:schemeClr val="tx1"/>
                    </a:solidFill>
                  </a:rPr>
                  <a:t>of records within </a:t>
                </a:r>
                <a:r>
                  <a:rPr lang="en-GB" dirty="0" smtClean="0">
                    <a:solidFill>
                      <a:schemeClr val="tx1"/>
                    </a:solidFill>
                  </a:rPr>
                  <a:t>CTs means anon </a:t>
                </a:r>
                <a:r>
                  <a:rPr lang="en-GB" dirty="0">
                    <a:solidFill>
                      <a:schemeClr val="tx1"/>
                    </a:solidFill>
                  </a:rPr>
                  <a:t>is never </a:t>
                </a:r>
                <a:r>
                  <a:rPr lang="en-GB" dirty="0" smtClean="0">
                    <a:solidFill>
                      <a:schemeClr val="tx1"/>
                    </a:solidFill>
                  </a:rPr>
                  <a:t>achievable” </a:t>
                </a:r>
                <a:endParaRPr lang="en-GB" dirty="0">
                  <a:solidFill>
                    <a:schemeClr val="tx1"/>
                  </a:solidFill>
                </a:endParaRPr>
              </a:p>
            </p:txBody>
          </p:sp>
        </p:grpSp>
      </p:grpSp>
      <p:grpSp>
        <p:nvGrpSpPr>
          <p:cNvPr id="7" name="Group 6"/>
          <p:cNvGrpSpPr/>
          <p:nvPr/>
        </p:nvGrpSpPr>
        <p:grpSpPr>
          <a:xfrm>
            <a:off x="254512" y="3732307"/>
            <a:ext cx="8465546" cy="2840874"/>
            <a:chOff x="254512" y="3732307"/>
            <a:chExt cx="8465546" cy="2840874"/>
          </a:xfrm>
        </p:grpSpPr>
        <p:sp>
          <p:nvSpPr>
            <p:cNvPr id="13" name="Rectangle 12"/>
            <p:cNvSpPr/>
            <p:nvPr/>
          </p:nvSpPr>
          <p:spPr>
            <a:xfrm>
              <a:off x="254512" y="3732307"/>
              <a:ext cx="1907663" cy="369332"/>
            </a:xfrm>
            <a:prstGeom prst="rect">
              <a:avLst/>
            </a:prstGeom>
          </p:spPr>
          <p:txBody>
            <a:bodyPr wrap="square">
              <a:spAutoFit/>
            </a:bodyPr>
            <a:lstStyle/>
            <a:p>
              <a:pPr marL="88900" lvl="0">
                <a:buClr>
                  <a:schemeClr val="dk1"/>
                </a:buClr>
                <a:buSzPts val="1100"/>
              </a:pPr>
              <a:r>
                <a:rPr lang="en-GB" sz="1800" i="1" dirty="0" smtClean="0">
                  <a:solidFill>
                    <a:schemeClr val="dk1"/>
                  </a:solidFill>
                </a:rPr>
                <a:t>Five principles:</a:t>
              </a:r>
              <a:endParaRPr lang="en-GB" sz="1800" i="1" dirty="0">
                <a:solidFill>
                  <a:schemeClr val="dk1"/>
                </a:solidFill>
              </a:endParaRPr>
            </a:p>
          </p:txBody>
        </p:sp>
        <p:sp>
          <p:nvSpPr>
            <p:cNvPr id="5" name="Rounded Rectangle 4"/>
            <p:cNvSpPr/>
            <p:nvPr/>
          </p:nvSpPr>
          <p:spPr>
            <a:xfrm>
              <a:off x="448066" y="4215378"/>
              <a:ext cx="2514209" cy="1103932"/>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lvl="0" fontAlgn="base">
                <a:buSzPts val="1400"/>
              </a:pPr>
              <a:r>
                <a:rPr lang="en-GB" dirty="0" smtClean="0">
                  <a:solidFill>
                    <a:schemeClr val="tx1"/>
                  </a:solidFill>
                </a:rPr>
                <a:t>1. You </a:t>
              </a:r>
              <a:r>
                <a:rPr lang="en-GB" dirty="0">
                  <a:solidFill>
                    <a:schemeClr val="tx1"/>
                  </a:solidFill>
                </a:rPr>
                <a:t>cannot decide whether data are safe to share/release or not by looking at the data alone</a:t>
              </a:r>
            </a:p>
          </p:txBody>
        </p:sp>
        <p:sp>
          <p:nvSpPr>
            <p:cNvPr id="14" name="Rounded Rectangle 13"/>
            <p:cNvSpPr/>
            <p:nvPr/>
          </p:nvSpPr>
          <p:spPr>
            <a:xfrm>
              <a:off x="2850236" y="4133217"/>
              <a:ext cx="2219130" cy="655522"/>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fontAlgn="base">
                <a:buSzPts val="1400"/>
              </a:pPr>
              <a:r>
                <a:rPr lang="en-GB" dirty="0" smtClean="0">
                  <a:solidFill>
                    <a:schemeClr val="tx1"/>
                  </a:solidFill>
                </a:rPr>
                <a:t>2. </a:t>
              </a:r>
              <a:r>
                <a:rPr lang="en-GB" dirty="0">
                  <a:solidFill>
                    <a:schemeClr val="tx1"/>
                  </a:solidFill>
                </a:rPr>
                <a:t>But you still need to look at the </a:t>
              </a:r>
              <a:r>
                <a:rPr lang="en-GB" dirty="0" smtClean="0">
                  <a:solidFill>
                    <a:schemeClr val="tx1"/>
                  </a:solidFill>
                </a:rPr>
                <a:t>data</a:t>
              </a:r>
              <a:endParaRPr lang="en-GB" dirty="0">
                <a:solidFill>
                  <a:schemeClr val="tx1"/>
                </a:solidFill>
              </a:endParaRPr>
            </a:p>
          </p:txBody>
        </p:sp>
        <p:sp>
          <p:nvSpPr>
            <p:cNvPr id="15" name="Rounded Rectangle 14"/>
            <p:cNvSpPr/>
            <p:nvPr/>
          </p:nvSpPr>
          <p:spPr>
            <a:xfrm>
              <a:off x="3099023" y="4788739"/>
              <a:ext cx="2844578" cy="1103932"/>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lvl="0" fontAlgn="base">
                <a:buSzPts val="1400"/>
              </a:pPr>
              <a:r>
                <a:rPr lang="en-GB" dirty="0" smtClean="0">
                  <a:solidFill>
                    <a:schemeClr val="tx1"/>
                  </a:solidFill>
                </a:rPr>
                <a:t>3. </a:t>
              </a:r>
              <a:r>
                <a:rPr lang="en-GB" dirty="0" err="1">
                  <a:solidFill>
                    <a:schemeClr val="tx1"/>
                  </a:solidFill>
                </a:rPr>
                <a:t>Anonymisation</a:t>
              </a:r>
              <a:r>
                <a:rPr lang="en-GB" dirty="0">
                  <a:solidFill>
                    <a:schemeClr val="tx1"/>
                  </a:solidFill>
                </a:rPr>
                <a:t> is a process to produce safe data but it only makes sense if what you are producing is safe useful data</a:t>
              </a:r>
            </a:p>
          </p:txBody>
        </p:sp>
        <p:sp>
          <p:nvSpPr>
            <p:cNvPr id="16" name="Rounded Rectangle 15"/>
            <p:cNvSpPr/>
            <p:nvPr/>
          </p:nvSpPr>
          <p:spPr>
            <a:xfrm>
              <a:off x="5677555" y="4103064"/>
              <a:ext cx="2632709" cy="932067"/>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lvl="0" fontAlgn="base">
                <a:buSzPts val="1400"/>
              </a:pPr>
              <a:r>
                <a:rPr lang="en-GB" dirty="0">
                  <a:solidFill>
                    <a:schemeClr val="tx1"/>
                  </a:solidFill>
                </a:rPr>
                <a:t>4</a:t>
              </a:r>
              <a:r>
                <a:rPr lang="en-GB" dirty="0" smtClean="0">
                  <a:solidFill>
                    <a:schemeClr val="tx1"/>
                  </a:solidFill>
                </a:rPr>
                <a:t>. </a:t>
              </a:r>
              <a:r>
                <a:rPr lang="en-GB" dirty="0">
                  <a:solidFill>
                    <a:schemeClr val="tx1"/>
                  </a:solidFill>
                </a:rPr>
                <a:t>Zero risk is not a realistic possibility if you are to produce useful data</a:t>
              </a:r>
            </a:p>
          </p:txBody>
        </p:sp>
        <p:sp>
          <p:nvSpPr>
            <p:cNvPr id="17" name="Rounded Rectangle 16"/>
            <p:cNvSpPr/>
            <p:nvPr/>
          </p:nvSpPr>
          <p:spPr>
            <a:xfrm>
              <a:off x="5937127" y="5314102"/>
              <a:ext cx="2782931" cy="1259079"/>
            </a:xfrm>
            <a:prstGeom prst="round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lvl="0" fontAlgn="base">
                <a:buSzPts val="1400"/>
              </a:pPr>
              <a:r>
                <a:rPr lang="en-GB" dirty="0" smtClean="0">
                  <a:solidFill>
                    <a:schemeClr val="tx1"/>
                  </a:solidFill>
                </a:rPr>
                <a:t>5. </a:t>
              </a:r>
              <a:r>
                <a:rPr lang="en-GB" dirty="0">
                  <a:solidFill>
                    <a:schemeClr val="tx1"/>
                  </a:solidFill>
                </a:rPr>
                <a:t>The measures you put in place to manage risk should be proportional to the risk and its likely impact</a:t>
              </a:r>
            </a:p>
          </p:txBody>
        </p:sp>
      </p:grpSp>
    </p:spTree>
    <p:extLst>
      <p:ext uri="{BB962C8B-B14F-4D97-AF65-F5344CB8AC3E}">
        <p14:creationId xmlns:p14="http://schemas.microsoft.com/office/powerpoint/2010/main" val="15032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2" name="Google Shape;68;p4"/>
          <p:cNvSpPr txBox="1">
            <a:spLocks/>
          </p:cNvSpPr>
          <p:nvPr/>
        </p:nvSpPr>
        <p:spPr>
          <a:xfrm>
            <a:off x="543317" y="160071"/>
            <a:ext cx="11168100" cy="510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b="1" dirty="0" smtClean="0"/>
              <a:t>4. Putting it all together - the challenges</a:t>
            </a:r>
            <a:endParaRPr lang="en-GB" sz="2800" b="1" dirty="0"/>
          </a:p>
        </p:txBody>
      </p:sp>
      <p:grpSp>
        <p:nvGrpSpPr>
          <p:cNvPr id="2" name="Group 1"/>
          <p:cNvGrpSpPr/>
          <p:nvPr/>
        </p:nvGrpSpPr>
        <p:grpSpPr>
          <a:xfrm>
            <a:off x="982091" y="2085975"/>
            <a:ext cx="11892675" cy="4302184"/>
            <a:chOff x="982091" y="2085975"/>
            <a:chExt cx="11892675" cy="4302184"/>
          </a:xfrm>
        </p:grpSpPr>
        <p:graphicFrame>
          <p:nvGraphicFramePr>
            <p:cNvPr id="3" name="Diagram 2"/>
            <p:cNvGraphicFramePr/>
            <p:nvPr>
              <p:extLst>
                <p:ext uri="{D42A27DB-BD31-4B8C-83A1-F6EECF244321}">
                  <p14:modId xmlns:p14="http://schemas.microsoft.com/office/powerpoint/2010/main" val="716388542"/>
                </p:ext>
              </p:extLst>
            </p:nvPr>
          </p:nvGraphicFramePr>
          <p:xfrm>
            <a:off x="6600825" y="2085975"/>
            <a:ext cx="6273941" cy="4302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982091" y="3387712"/>
              <a:ext cx="6904609" cy="2862322"/>
            </a:xfrm>
            <a:prstGeom prst="rect">
              <a:avLst/>
            </a:prstGeom>
          </p:spPr>
          <p:txBody>
            <a:bodyPr wrap="square">
              <a:spAutoFit/>
            </a:bodyPr>
            <a:lstStyle/>
            <a:p>
              <a:pPr marL="342900" indent="-342900" fontAlgn="base">
                <a:buAutoNum type="arabicParenR"/>
              </a:pPr>
              <a:r>
                <a:rPr lang="en-GB" sz="1800" b="1" dirty="0" smtClean="0">
                  <a:latin typeface="+mn-lt"/>
                </a:rPr>
                <a:t>Use personal data</a:t>
              </a:r>
            </a:p>
            <a:p>
              <a:pPr fontAlgn="base"/>
              <a:endParaRPr lang="en-GB" sz="1800" dirty="0" smtClean="0">
                <a:latin typeface="+mn-lt"/>
              </a:endParaRPr>
            </a:p>
            <a:p>
              <a:pPr marL="285750" indent="-285750" fontAlgn="base">
                <a:buFont typeface="Arial" panose="020B0604020202020204" pitchFamily="34" charset="0"/>
                <a:buChar char="•"/>
              </a:pPr>
              <a:r>
                <a:rPr lang="en-GB" sz="1800" dirty="0" smtClean="0">
                  <a:solidFill>
                    <a:schemeClr val="tx1"/>
                  </a:solidFill>
                  <a:latin typeface="+mn-lt"/>
                </a:rPr>
                <a:t>Purpose of re-use is key</a:t>
              </a:r>
            </a:p>
            <a:p>
              <a:pPr marL="285750" indent="-285750" fontAlgn="base">
                <a:buFont typeface="Arial" panose="020B0604020202020204" pitchFamily="34" charset="0"/>
                <a:buChar char="•"/>
              </a:pPr>
              <a:r>
                <a:rPr lang="en-GB" sz="1800" dirty="0" smtClean="0">
                  <a:solidFill>
                    <a:schemeClr val="tx1"/>
                  </a:solidFill>
                  <a:latin typeface="+mn-lt"/>
                </a:rPr>
                <a:t>Definitions</a:t>
              </a:r>
              <a:r>
                <a:rPr lang="en-GB" sz="1800" dirty="0" smtClean="0">
                  <a:latin typeface="+mn-lt"/>
                </a:rPr>
                <a:t> e.g. </a:t>
              </a:r>
              <a:r>
                <a:rPr lang="en-GB" sz="1800" dirty="0" smtClean="0">
                  <a:solidFill>
                    <a:schemeClr val="tx1"/>
                  </a:solidFill>
                  <a:latin typeface="+mn-lt"/>
                </a:rPr>
                <a:t>primary/secondary </a:t>
              </a:r>
              <a:r>
                <a:rPr lang="en-GB" sz="1800" dirty="0">
                  <a:solidFill>
                    <a:schemeClr val="tx1"/>
                  </a:solidFill>
                  <a:latin typeface="+mn-lt"/>
                </a:rPr>
                <a:t>use</a:t>
              </a:r>
              <a:r>
                <a:rPr lang="en-GB" sz="1800" dirty="0" smtClean="0">
                  <a:solidFill>
                    <a:schemeClr val="tx1"/>
                  </a:solidFill>
                  <a:latin typeface="+mn-lt"/>
                </a:rPr>
                <a:t>, </a:t>
              </a:r>
              <a:r>
                <a:rPr lang="en-GB" sz="1800" dirty="0">
                  <a:solidFill>
                    <a:schemeClr val="tx1"/>
                  </a:solidFill>
                  <a:latin typeface="+mn-lt"/>
                </a:rPr>
                <a:t>compatible </a:t>
              </a:r>
              <a:r>
                <a:rPr lang="en-GB" sz="1800" dirty="0" smtClean="0">
                  <a:solidFill>
                    <a:schemeClr val="tx1"/>
                  </a:solidFill>
                  <a:latin typeface="+mn-lt"/>
                </a:rPr>
                <a:t>use, scientific research</a:t>
              </a:r>
              <a:endParaRPr lang="en-GB" sz="1800" dirty="0">
                <a:solidFill>
                  <a:schemeClr val="tx1"/>
                </a:solidFill>
                <a:latin typeface="+mn-lt"/>
              </a:endParaRPr>
            </a:p>
            <a:p>
              <a:pPr marL="285750" indent="-285750" fontAlgn="base">
                <a:buFont typeface="Arial" panose="020B0604020202020204" pitchFamily="34" charset="0"/>
                <a:buChar char="•"/>
              </a:pPr>
              <a:r>
                <a:rPr lang="en-GB" sz="1800" dirty="0">
                  <a:solidFill>
                    <a:schemeClr val="tx1"/>
                  </a:solidFill>
                  <a:latin typeface="+mn-lt"/>
                </a:rPr>
                <a:t>Role of ICF </a:t>
              </a:r>
              <a:r>
                <a:rPr lang="en-GB" sz="1800" dirty="0" smtClean="0">
                  <a:solidFill>
                    <a:schemeClr val="tx1"/>
                  </a:solidFill>
                  <a:latin typeface="+mn-lt"/>
                </a:rPr>
                <a:t>&amp; data re-use</a:t>
              </a:r>
              <a:r>
                <a:rPr lang="en-GB" sz="1800" dirty="0">
                  <a:solidFill>
                    <a:schemeClr val="tx1"/>
                  </a:solidFill>
                </a:rPr>
                <a:t> language</a:t>
              </a:r>
              <a:endParaRPr lang="en-GB" sz="1800" dirty="0">
                <a:solidFill>
                  <a:schemeClr val="tx1"/>
                </a:solidFill>
                <a:latin typeface="+mn-lt"/>
              </a:endParaRPr>
            </a:p>
            <a:p>
              <a:pPr marL="285750" indent="-285750" fontAlgn="base">
                <a:buFont typeface="Arial" panose="020B0604020202020204" pitchFamily="34" charset="0"/>
                <a:buChar char="•"/>
              </a:pPr>
              <a:r>
                <a:rPr lang="en-GB" sz="1800" dirty="0">
                  <a:solidFill>
                    <a:schemeClr val="tx1"/>
                  </a:solidFill>
                  <a:latin typeface="+mn-lt"/>
                </a:rPr>
                <a:t>Legal </a:t>
              </a:r>
              <a:r>
                <a:rPr lang="en-GB" sz="1800" dirty="0" smtClean="0">
                  <a:solidFill>
                    <a:schemeClr val="tx1"/>
                  </a:solidFill>
                  <a:latin typeface="+mn-lt"/>
                </a:rPr>
                <a:t>basis (see definitions)</a:t>
              </a:r>
              <a:endParaRPr lang="en-GB" sz="1800" dirty="0">
                <a:solidFill>
                  <a:schemeClr val="tx1"/>
                </a:solidFill>
                <a:latin typeface="+mn-lt"/>
              </a:endParaRPr>
            </a:p>
            <a:p>
              <a:pPr marL="285750" indent="-285750" fontAlgn="base">
                <a:buFont typeface="Arial" panose="020B0604020202020204" pitchFamily="34" charset="0"/>
                <a:buChar char="•"/>
              </a:pPr>
              <a:r>
                <a:rPr lang="en-GB" sz="1800" dirty="0" smtClean="0">
                  <a:solidFill>
                    <a:schemeClr val="tx1"/>
                  </a:solidFill>
                  <a:latin typeface="+mn-lt"/>
                </a:rPr>
                <a:t>Match </a:t>
              </a:r>
              <a:r>
                <a:rPr lang="en-GB" sz="1800" dirty="0">
                  <a:solidFill>
                    <a:schemeClr val="tx1"/>
                  </a:solidFill>
                  <a:latin typeface="+mn-lt"/>
                </a:rPr>
                <a:t>planned re-use </a:t>
              </a:r>
              <a:r>
                <a:rPr lang="en-GB" sz="1800" dirty="0" smtClean="0">
                  <a:solidFill>
                    <a:schemeClr val="tx1"/>
                  </a:solidFill>
                  <a:latin typeface="+mn-lt"/>
                </a:rPr>
                <a:t>vs</a:t>
              </a:r>
              <a:r>
                <a:rPr lang="en-GB" sz="1800" dirty="0">
                  <a:solidFill>
                    <a:schemeClr val="tx1"/>
                  </a:solidFill>
                  <a:latin typeface="+mn-lt"/>
                </a:rPr>
                <a:t>. </a:t>
              </a:r>
              <a:r>
                <a:rPr lang="en-GB" sz="1800" dirty="0" smtClean="0">
                  <a:solidFill>
                    <a:schemeClr val="tx1"/>
                  </a:solidFill>
                  <a:latin typeface="+mn-lt"/>
                </a:rPr>
                <a:t>protocol objectives/ICF language</a:t>
              </a:r>
            </a:p>
            <a:p>
              <a:pPr marL="285750" indent="-285750" fontAlgn="base">
                <a:buFont typeface="Arial" panose="020B0604020202020204" pitchFamily="34" charset="0"/>
                <a:buChar char="•"/>
              </a:pPr>
              <a:r>
                <a:rPr lang="en-GB" sz="1800" dirty="0" smtClean="0">
                  <a:solidFill>
                    <a:schemeClr val="tx1"/>
                  </a:solidFill>
                  <a:latin typeface="+mn-lt"/>
                </a:rPr>
                <a:t>Who decides</a:t>
              </a:r>
              <a:endParaRPr lang="en-GB" sz="1800" dirty="0">
                <a:solidFill>
                  <a:schemeClr val="tx1"/>
                </a:solidFill>
                <a:latin typeface="+mn-lt"/>
              </a:endParaRPr>
            </a:p>
            <a:p>
              <a:pPr marL="285750" indent="-285750" fontAlgn="base">
                <a:buFont typeface="Arial" panose="020B0604020202020204" pitchFamily="34" charset="0"/>
                <a:buChar char="•"/>
              </a:pPr>
              <a:endParaRPr lang="en-GB" sz="1800" dirty="0" smtClean="0">
                <a:solidFill>
                  <a:srgbClr val="333333"/>
                </a:solidFill>
                <a:latin typeface="+mn-lt"/>
              </a:endParaRPr>
            </a:p>
          </p:txBody>
        </p:sp>
      </p:grpSp>
      <p:sp>
        <p:nvSpPr>
          <p:cNvPr id="6" name="Rectangle 5"/>
          <p:cNvSpPr/>
          <p:nvPr/>
        </p:nvSpPr>
        <p:spPr>
          <a:xfrm>
            <a:off x="365758" y="1169864"/>
            <a:ext cx="7187567" cy="1754326"/>
          </a:xfrm>
          <a:prstGeom prst="rect">
            <a:avLst/>
          </a:prstGeom>
          <a:ln>
            <a:solidFill>
              <a:schemeClr val="tx1"/>
            </a:solidFill>
          </a:ln>
        </p:spPr>
        <p:txBody>
          <a:bodyPr wrap="square">
            <a:spAutoFit/>
          </a:bodyPr>
          <a:lstStyle/>
          <a:p>
            <a:pPr fontAlgn="base"/>
            <a:r>
              <a:rPr lang="en-GB" sz="1800" b="1" dirty="0" smtClean="0">
                <a:solidFill>
                  <a:schemeClr val="tx1"/>
                </a:solidFill>
                <a:latin typeface="+mn-lt"/>
              </a:rPr>
              <a:t>Aim: </a:t>
            </a:r>
            <a:r>
              <a:rPr lang="en-GB" sz="1800" dirty="0" smtClean="0">
                <a:solidFill>
                  <a:schemeClr val="tx1"/>
                </a:solidFill>
                <a:latin typeface="+mn-lt"/>
              </a:rPr>
              <a:t>use of clinical trial data for internal secondary re-use purposes, </a:t>
            </a:r>
            <a:br>
              <a:rPr lang="en-GB" sz="1800" dirty="0" smtClean="0">
                <a:solidFill>
                  <a:schemeClr val="tx1"/>
                </a:solidFill>
                <a:latin typeface="+mn-lt"/>
              </a:rPr>
            </a:br>
            <a:r>
              <a:rPr lang="en-GB" sz="1800" dirty="0" smtClean="0">
                <a:solidFill>
                  <a:schemeClr val="tx1"/>
                </a:solidFill>
                <a:latin typeface="+mn-lt"/>
              </a:rPr>
              <a:t>in line with data privacy and ethical constraints</a:t>
            </a:r>
          </a:p>
          <a:p>
            <a:pPr fontAlgn="base"/>
            <a:endParaRPr lang="en-GB" sz="1800" dirty="0">
              <a:solidFill>
                <a:schemeClr val="tx1"/>
              </a:solidFill>
              <a:latin typeface="+mn-lt"/>
            </a:endParaRPr>
          </a:p>
          <a:p>
            <a:pPr fontAlgn="base"/>
            <a:r>
              <a:rPr lang="en-GB" sz="1800" b="1" dirty="0" smtClean="0">
                <a:solidFill>
                  <a:schemeClr val="tx1"/>
                </a:solidFill>
                <a:latin typeface="+mn-lt"/>
              </a:rPr>
              <a:t>Possible solutions:</a:t>
            </a:r>
          </a:p>
          <a:p>
            <a:pPr marL="342900" indent="-342900" fontAlgn="base">
              <a:buFont typeface="+mj-lt"/>
              <a:buAutoNum type="arabicParenR"/>
            </a:pPr>
            <a:r>
              <a:rPr lang="en-GB" sz="1800" dirty="0" smtClean="0">
                <a:solidFill>
                  <a:schemeClr val="tx1"/>
                </a:solidFill>
                <a:latin typeface="+mn-lt"/>
              </a:rPr>
              <a:t>Use personal data</a:t>
            </a:r>
          </a:p>
          <a:p>
            <a:pPr marL="342900" indent="-342900" fontAlgn="base">
              <a:buFont typeface="+mj-lt"/>
              <a:buAutoNum type="arabicParenR"/>
            </a:pPr>
            <a:r>
              <a:rPr lang="en-GB" sz="1800" dirty="0" smtClean="0">
                <a:solidFill>
                  <a:schemeClr val="bg1">
                    <a:lumMod val="65000"/>
                  </a:schemeClr>
                </a:solidFill>
                <a:latin typeface="+mn-lt"/>
              </a:rPr>
              <a:t>Create and use anonymised data</a:t>
            </a:r>
          </a:p>
        </p:txBody>
      </p:sp>
    </p:spTree>
    <p:extLst>
      <p:ext uri="{BB962C8B-B14F-4D97-AF65-F5344CB8AC3E}">
        <p14:creationId xmlns:p14="http://schemas.microsoft.com/office/powerpoint/2010/main" val="304115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che">
  <a:themeElements>
    <a:clrScheme name="New Roche">
      <a:dk1>
        <a:srgbClr val="000000"/>
      </a:dk1>
      <a:lt1>
        <a:srgbClr val="FFFFFF"/>
      </a:lt1>
      <a:dk2>
        <a:srgbClr val="B1B3B3"/>
      </a:dk2>
      <a:lt2>
        <a:srgbClr val="ED8B00"/>
      </a:lt2>
      <a:accent1>
        <a:srgbClr val="ED8B00"/>
      </a:accent1>
      <a:accent2>
        <a:srgbClr val="A05EB5"/>
      </a:accent2>
      <a:accent3>
        <a:srgbClr val="FFC72C"/>
      </a:accent3>
      <a:accent4>
        <a:srgbClr val="A05EB5"/>
      </a:accent4>
      <a:accent5>
        <a:srgbClr val="00965E"/>
      </a:accent5>
      <a:accent6>
        <a:srgbClr val="0066CC"/>
      </a:accent6>
      <a:hlink>
        <a:srgbClr val="0066CC"/>
      </a:hlink>
      <a:folHlink>
        <a:srgbClr val="E400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1537561737c6c199f21688d8b9d05c8a">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27efaf916ae934cecb8e93847d2609bc"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0B055B-BABE-44D3-BF3F-03EDF7B9A1A3}"/>
</file>

<file path=customXml/itemProps2.xml><?xml version="1.0" encoding="utf-8"?>
<ds:datastoreItem xmlns:ds="http://schemas.openxmlformats.org/officeDocument/2006/customXml" ds:itemID="{5B2D5BA9-4E51-4D23-A2B7-4AA297BD7A7C}"/>
</file>

<file path=customXml/itemProps3.xml><?xml version="1.0" encoding="utf-8"?>
<ds:datastoreItem xmlns:ds="http://schemas.openxmlformats.org/officeDocument/2006/customXml" ds:itemID="{3541AAE3-7817-4E16-B07D-E60DFD8BB6E8}"/>
</file>

<file path=docProps/app.xml><?xml version="1.0" encoding="utf-8"?>
<Properties xmlns="http://schemas.openxmlformats.org/officeDocument/2006/extended-properties" xmlns:vt="http://schemas.openxmlformats.org/officeDocument/2006/docPropsVTypes">
  <TotalTime>0</TotalTime>
  <Words>2000</Words>
  <Application>Microsoft Office PowerPoint</Application>
  <PresentationFormat>Widescreen</PresentationFormat>
  <Paragraphs>181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inherit</vt:lpstr>
      <vt:lpstr>Arial</vt:lpstr>
      <vt:lpstr>Calibri</vt:lpstr>
      <vt:lpstr>Courier New</vt:lpstr>
      <vt:lpstr>Roche</vt:lpstr>
      <vt:lpstr>Internal clinical trial data re-use …or what’s data privacy got to do with it? </vt:lpstr>
      <vt:lpstr>PowerPoint Presentation</vt:lpstr>
      <vt:lpstr>1. Background including Roche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Bauer, Renee {CCC.~Basel}</dc:creator>
  <cp:lastModifiedBy>Tucker, Katherine {MDBI~Welwyn}</cp:lastModifiedBy>
  <cp:revision>120</cp:revision>
  <cp:lastPrinted>2020-05-27T17:03:26Z</cp:lastPrinted>
  <dcterms:created xsi:type="dcterms:W3CDTF">2002-05-06T07:33:01Z</dcterms:created>
  <dcterms:modified xsi:type="dcterms:W3CDTF">2020-05-29T09:36:20Z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