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4"/>
  </p:notesMasterIdLst>
  <p:handoutMasterIdLst>
    <p:handoutMasterId r:id="rId25"/>
  </p:handoutMasterIdLst>
  <p:sldIdLst>
    <p:sldId id="256" r:id="rId3"/>
    <p:sldId id="258" r:id="rId4"/>
    <p:sldId id="267" r:id="rId5"/>
    <p:sldId id="265" r:id="rId6"/>
    <p:sldId id="266" r:id="rId7"/>
    <p:sldId id="268" r:id="rId8"/>
    <p:sldId id="276" r:id="rId9"/>
    <p:sldId id="277" r:id="rId10"/>
    <p:sldId id="269" r:id="rId11"/>
    <p:sldId id="270" r:id="rId12"/>
    <p:sldId id="271" r:id="rId13"/>
    <p:sldId id="272" r:id="rId14"/>
    <p:sldId id="273" r:id="rId15"/>
    <p:sldId id="278" r:id="rId16"/>
    <p:sldId id="280" r:id="rId17"/>
    <p:sldId id="282" r:id="rId18"/>
    <p:sldId id="281" r:id="rId19"/>
    <p:sldId id="283" r:id="rId20"/>
    <p:sldId id="279" r:id="rId21"/>
    <p:sldId id="274"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9D9D"/>
    <a:srgbClr val="003E74"/>
    <a:srgbClr val="0085CA"/>
    <a:srgbClr val="002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109" d="100"/>
          <a:sy n="109" d="100"/>
        </p:scale>
        <p:origin x="-25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0EE2D-335A-3546-9D75-E17F32E16FE9}" type="datetime3">
              <a:rPr lang="en-GB" smtClean="0">
                <a:solidFill>
                  <a:srgbClr val="003E74"/>
                </a:solidFill>
              </a:rPr>
              <a:t>13 May, 2020</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003E74"/>
                </a:solidFill>
              </a:defRPr>
            </a:lvl1pPr>
          </a:lstStyle>
          <a:p>
            <a:fld id="{8D35C32B-10D1-1447-A35B-280119DE9D12}" type="datetime3">
              <a:rPr lang="en-GB" smtClean="0"/>
              <a:pPr/>
              <a:t>13 May, 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sldNum="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87766" y="992496"/>
            <a:ext cx="4017582" cy="3400160"/>
          </a:xfrm>
          <a:prstGeom prst="rect">
            <a:avLst/>
          </a:prstGeom>
          <a:solidFill>
            <a:srgbClr val="FFFFFF"/>
          </a:solidFill>
          <a:ln w="9525">
            <a:solidFill>
              <a:srgbClr val="000000"/>
            </a:solidFill>
            <a:miter lim="800000"/>
            <a:headEnd/>
            <a:tailEnd/>
          </a:ln>
          <a:effectLst/>
        </p:spPr>
        <p:txBody>
          <a:bodyPr wrap="none" lIns="85707" tIns="42853" rIns="85707" bIns="42853" anchor="ctr"/>
          <a:lstStyle/>
          <a:p>
            <a:endParaRPr lang="en-GB"/>
          </a:p>
        </p:txBody>
      </p:sp>
      <p:sp>
        <p:nvSpPr>
          <p:cNvPr id="4098" name="Text Box 2"/>
          <p:cNvSpPr txBox="1">
            <a:spLocks noGrp="1" noChangeArrowheads="1"/>
          </p:cNvSpPr>
          <p:nvPr>
            <p:ph type="body"/>
          </p:nvPr>
        </p:nvSpPr>
        <p:spPr bwMode="auto">
          <a:xfrm>
            <a:off x="1036662" y="4721402"/>
            <a:ext cx="4726729" cy="3772738"/>
          </a:xfrm>
          <a:prstGeom prst="rect">
            <a:avLst/>
          </a:prstGeom>
          <a:noFill/>
          <a:ln>
            <a:round/>
            <a:headEnd/>
            <a:tailEnd/>
          </a:ln>
        </p:spPr>
        <p:txBody>
          <a:bodyPr lIns="0" tIns="0" rIns="0" bIns="0"/>
          <a:lstStyle/>
          <a:p>
            <a:pPr marL="80350" indent="-80350" eaLnBrk="1">
              <a:lnSpc>
                <a:spcPct val="93000"/>
              </a:lnSpc>
              <a:spcBef>
                <a:spcPct val="0"/>
              </a:spcBef>
              <a:buSzPct val="45000"/>
              <a:tabLst>
                <a:tab pos="678511" algn="l"/>
                <a:tab pos="1357023" algn="l"/>
                <a:tab pos="2035534" algn="l"/>
                <a:tab pos="2714046" algn="l"/>
                <a:tab pos="3392557" algn="l"/>
                <a:tab pos="4071069" algn="l"/>
                <a:tab pos="4749580" algn="l"/>
              </a:tabLst>
            </a:pPr>
            <a:r>
              <a:rPr lang="en-GB" dirty="0">
                <a:latin typeface="Arial" charset="0"/>
                <a:ea typeface="msgothic" charset="0"/>
                <a:cs typeface="msgothic" charset="0"/>
              </a:rPr>
              <a:t>Forest plot of the effectiveness of </a:t>
            </a:r>
            <a:r>
              <a:rPr lang="en-GB" dirty="0" err="1">
                <a:latin typeface="Arial" charset="0"/>
                <a:ea typeface="msgothic" charset="0"/>
                <a:cs typeface="msgothic" charset="0"/>
              </a:rPr>
              <a:t>dexamethasone</a:t>
            </a:r>
            <a:r>
              <a:rPr lang="en-GB" dirty="0">
                <a:latin typeface="Arial" charset="0"/>
                <a:ea typeface="msgothic" charset="0"/>
                <a:cs typeface="msgothic" charset="0"/>
              </a:rPr>
              <a:t> in preventing the recurrence of acute severe migraine headache in adults compared with placebo</a:t>
            </a:r>
          </a:p>
        </p:txBody>
      </p:sp>
    </p:spTree>
    <p:extLst>
      <p:ext uri="{BB962C8B-B14F-4D97-AF65-F5344CB8AC3E}">
        <p14:creationId xmlns:p14="http://schemas.microsoft.com/office/powerpoint/2010/main" val="371775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87766" y="992496"/>
            <a:ext cx="4017582" cy="3400160"/>
          </a:xfrm>
          <a:prstGeom prst="rect">
            <a:avLst/>
          </a:prstGeom>
          <a:solidFill>
            <a:srgbClr val="FFFFFF"/>
          </a:solidFill>
          <a:ln w="9525">
            <a:solidFill>
              <a:srgbClr val="000000"/>
            </a:solidFill>
            <a:miter lim="800000"/>
            <a:headEnd/>
            <a:tailEnd/>
          </a:ln>
          <a:effectLst/>
        </p:spPr>
        <p:txBody>
          <a:bodyPr wrap="none" lIns="85707" tIns="42853" rIns="85707" bIns="42853" anchor="ctr"/>
          <a:lstStyle/>
          <a:p>
            <a:endParaRPr lang="en-GB"/>
          </a:p>
        </p:txBody>
      </p:sp>
      <p:sp>
        <p:nvSpPr>
          <p:cNvPr id="4098" name="Text Box 2"/>
          <p:cNvSpPr txBox="1">
            <a:spLocks noGrp="1" noChangeArrowheads="1"/>
          </p:cNvSpPr>
          <p:nvPr>
            <p:ph type="body"/>
          </p:nvPr>
        </p:nvSpPr>
        <p:spPr bwMode="auto">
          <a:xfrm>
            <a:off x="1036662" y="4721402"/>
            <a:ext cx="4726729" cy="3772738"/>
          </a:xfrm>
          <a:prstGeom prst="rect">
            <a:avLst/>
          </a:prstGeom>
          <a:noFill/>
          <a:ln>
            <a:round/>
            <a:headEnd/>
            <a:tailEnd/>
          </a:ln>
        </p:spPr>
        <p:txBody>
          <a:bodyPr lIns="0" tIns="0" rIns="0" bIns="0"/>
          <a:lstStyle/>
          <a:p>
            <a:pPr marL="80350" indent="-80350" eaLnBrk="1">
              <a:lnSpc>
                <a:spcPct val="93000"/>
              </a:lnSpc>
              <a:spcBef>
                <a:spcPct val="0"/>
              </a:spcBef>
              <a:buSzPct val="45000"/>
              <a:tabLst>
                <a:tab pos="678511" algn="l"/>
                <a:tab pos="1357023" algn="l"/>
                <a:tab pos="2035534" algn="l"/>
                <a:tab pos="2714046" algn="l"/>
                <a:tab pos="3392557" algn="l"/>
                <a:tab pos="4071069" algn="l"/>
                <a:tab pos="4749580" algn="l"/>
              </a:tabLst>
            </a:pPr>
            <a:r>
              <a:rPr lang="en-GB" dirty="0">
                <a:latin typeface="Arial" charset="0"/>
                <a:ea typeface="msgothic" charset="0"/>
                <a:cs typeface="msgothic" charset="0"/>
              </a:rPr>
              <a:t>Fig 5 Comparison of fixed and random effects meta-analytical estimates of the effect of intravenous magnesium on mortality after myocardial infarction</a:t>
            </a:r>
          </a:p>
        </p:txBody>
      </p:sp>
    </p:spTree>
    <p:extLst>
      <p:ext uri="{BB962C8B-B14F-4D97-AF65-F5344CB8AC3E}">
        <p14:creationId xmlns:p14="http://schemas.microsoft.com/office/powerpoint/2010/main" val="47267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EE8FCC-ADA7-4EC4-8E58-D13F891ACD19}" type="slidenum">
              <a:rPr kumimoji="0" lang="en-US"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1129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p:spPr>
        <p:txBody>
          <a:bodyPr/>
          <a:lstStyle/>
          <a:p>
            <a:endParaRPr lang="af-ZA"/>
          </a:p>
        </p:txBody>
      </p:sp>
    </p:spTree>
    <p:extLst>
      <p:ext uri="{BB962C8B-B14F-4D97-AF65-F5344CB8AC3E}">
        <p14:creationId xmlns:p14="http://schemas.microsoft.com/office/powerpoint/2010/main" val="281908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42832"/>
            <a:ext cx="6400800" cy="604513"/>
          </a:xfr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3" name="Title 12"/>
          <p:cNvSpPr>
            <a:spLocks noGrp="1"/>
          </p:cNvSpPr>
          <p:nvPr>
            <p:ph type="title"/>
          </p:nvPr>
        </p:nvSpPr>
        <p:spPr>
          <a:xfrm>
            <a:off x="457200" y="2096689"/>
            <a:ext cx="8229600" cy="1143000"/>
          </a:xfrm>
        </p:spPr>
        <p:txBody>
          <a:bodyPr/>
          <a:lstStyle>
            <a:lvl1pPr algn="l">
              <a:defRPr sz="5000" b="0">
                <a:solidFill>
                  <a:srgbClr val="003E74"/>
                </a:solidFill>
              </a:defRPr>
            </a:lvl1pPr>
          </a:lstStyle>
          <a:p>
            <a:r>
              <a:rPr lang="en-GB" dirty="0"/>
              <a:t>Click to edit Master title style</a:t>
            </a:r>
            <a:endParaRPr lang="en-US" dirty="0"/>
          </a:p>
        </p:txBody>
      </p:sp>
      <p:sp>
        <p:nvSpPr>
          <p:cNvPr id="7" name="Text Placeholder 3"/>
          <p:cNvSpPr txBox="1">
            <a:spLocks/>
          </p:cNvSpPr>
          <p:nvPr userDrawn="1"/>
        </p:nvSpPr>
        <p:spPr>
          <a:xfrm>
            <a:off x="6340639" y="800593"/>
            <a:ext cx="2346162" cy="257244"/>
          </a:xfrm>
          <a:prstGeom prst="rect">
            <a:avLst/>
          </a:prstGeom>
        </p:spPr>
        <p:txBody>
          <a:bodyPr lIns="0" tIns="0" rIns="0" bIns="0"/>
          <a:lstStyle>
            <a:lvl1pPr marL="0" indent="0" algn="r" defTabSz="457200" rtl="0" eaLnBrk="1" latinLnBrk="0" hangingPunct="1">
              <a:spcBef>
                <a:spcPct val="20000"/>
              </a:spcBef>
              <a:buClr>
                <a:srgbClr val="003E74"/>
              </a:buClr>
              <a:buFont typeface="Arial"/>
              <a:buNone/>
              <a:defRPr sz="1200" b="0" kern="1200" baseline="0">
                <a:solidFill>
                  <a:srgbClr val="003E74"/>
                </a:solidFill>
                <a:latin typeface="Arial"/>
                <a:ea typeface="+mn-ea"/>
                <a:cs typeface="Arial"/>
              </a:defRPr>
            </a:lvl1pPr>
            <a:lvl2pPr marL="742950" indent="-285750" algn="l" defTabSz="457200" rtl="0" eaLnBrk="1" latinLnBrk="0" hangingPunct="1">
              <a:spcBef>
                <a:spcPct val="20000"/>
              </a:spcBef>
              <a:buClr>
                <a:srgbClr val="003E74"/>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ext Placeholder 9"/>
          <p:cNvSpPr>
            <a:spLocks noGrp="1"/>
          </p:cNvSpPr>
          <p:nvPr>
            <p:ph type="body" sz="quarter" idx="11" hasCustomPrompt="1"/>
          </p:nvPr>
        </p:nvSpPr>
        <p:spPr>
          <a:xfrm>
            <a:off x="457200" y="5273580"/>
            <a:ext cx="6400800" cy="339811"/>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8"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718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09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flipV="1">
            <a:off x="325438" y="4103540"/>
            <a:ext cx="8455025" cy="0"/>
          </a:xfrm>
          <a:prstGeom prst="line">
            <a:avLst/>
          </a:prstGeom>
          <a:noFill/>
          <a:ln w="12700">
            <a:solidFill>
              <a:srgbClr val="0059B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Rectangle 9"/>
          <p:cNvSpPr>
            <a:spLocks noChangeArrowheads="1"/>
          </p:cNvSpPr>
          <p:nvPr/>
        </p:nvSpPr>
        <p:spPr bwMode="auto">
          <a:xfrm>
            <a:off x="0" y="6732588"/>
            <a:ext cx="9144000" cy="125412"/>
          </a:xfrm>
          <a:prstGeom prst="rect">
            <a:avLst/>
          </a:prstGeom>
          <a:solidFill>
            <a:srgbClr val="0059BD"/>
          </a:solidFill>
          <a:ln>
            <a:noFill/>
          </a:ln>
          <a:effectLst/>
        </p:spPr>
        <p:txBody>
          <a:bodyPr wrap="none" lIns="0" tIns="0" rIns="0" bIns="0" anchor="ctr">
            <a:spAutoFit/>
          </a:bodyP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lnSpc>
                <a:spcPct val="100000"/>
              </a:lnSpc>
              <a:defRPr/>
            </a:pPr>
            <a:endParaRPr lang="en-US" altLang="en-US" sz="1800">
              <a:solidFill>
                <a:srgbClr val="000000"/>
              </a:solidFill>
            </a:endParaRPr>
          </a:p>
        </p:txBody>
      </p:sp>
      <p:grpSp>
        <p:nvGrpSpPr>
          <p:cNvPr id="6" name="Group 26"/>
          <p:cNvGrpSpPr>
            <a:grpSpLocks/>
          </p:cNvGrpSpPr>
          <p:nvPr/>
        </p:nvGrpSpPr>
        <p:grpSpPr bwMode="auto">
          <a:xfrm>
            <a:off x="0" y="-31750"/>
            <a:ext cx="9144000" cy="2898775"/>
            <a:chOff x="0" y="0"/>
            <a:chExt cx="5760" cy="1826"/>
          </a:xfrm>
        </p:grpSpPr>
        <p:sp>
          <p:nvSpPr>
            <p:cNvPr id="7" name="Rectangle 25"/>
            <p:cNvSpPr>
              <a:spLocks noChangeArrowheads="1"/>
            </p:cNvSpPr>
            <p:nvPr userDrawn="1"/>
          </p:nvSpPr>
          <p:spPr bwMode="auto">
            <a:xfrm>
              <a:off x="0" y="888"/>
              <a:ext cx="5760" cy="296"/>
            </a:xfrm>
            <a:prstGeom prst="rect">
              <a:avLst/>
            </a:prstGeom>
            <a:solidFill>
              <a:srgbClr val="DEF3F7"/>
            </a:solidFill>
            <a:ln>
              <a:noFill/>
            </a:ln>
            <a:effectLst/>
          </p:spPr>
          <p:txBody>
            <a:bodyPr wrap="none" lIns="0" tIns="0" rIns="0" bIns="0" anchor="ct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lnSpc>
                  <a:spcPct val="100000"/>
                </a:lnSpc>
                <a:defRPr/>
              </a:pPr>
              <a:endParaRPr lang="en-US" altLang="en-US" sz="1800">
                <a:solidFill>
                  <a:srgbClr val="000000"/>
                </a:solidFill>
              </a:endParaRPr>
            </a:p>
          </p:txBody>
        </p:sp>
        <p:sp>
          <p:nvSpPr>
            <p:cNvPr id="8" name="Rectangle 23"/>
            <p:cNvSpPr>
              <a:spLocks noChangeArrowheads="1"/>
            </p:cNvSpPr>
            <p:nvPr userDrawn="1"/>
          </p:nvSpPr>
          <p:spPr bwMode="auto">
            <a:xfrm>
              <a:off x="0" y="0"/>
              <a:ext cx="5760" cy="1016"/>
            </a:xfrm>
            <a:prstGeom prst="rect">
              <a:avLst/>
            </a:prstGeom>
            <a:gradFill rotWithShape="1">
              <a:gsLst>
                <a:gs pos="0">
                  <a:srgbClr val="7BC342"/>
                </a:gs>
                <a:gs pos="100000">
                  <a:srgbClr val="DEF3F7"/>
                </a:gs>
              </a:gsLst>
              <a:lin ang="5400000" scaled="1"/>
            </a:gradFill>
            <a:ln>
              <a:noFill/>
            </a:ln>
            <a:effectLst/>
          </p:spPr>
          <p:txBody>
            <a:bodyPr wrap="none" lIns="0" tIns="0" rIns="0" bIns="0" anchor="ct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lnSpc>
                  <a:spcPct val="100000"/>
                </a:lnSpc>
                <a:defRPr/>
              </a:pPr>
              <a:endParaRPr lang="en-US" altLang="en-US" sz="1800">
                <a:solidFill>
                  <a:srgbClr val="000000"/>
                </a:solidFill>
              </a:endParaRPr>
            </a:p>
          </p:txBody>
        </p:sp>
        <p:pic>
          <p:nvPicPr>
            <p:cNvPr id="9" name="Picture 22"/>
            <p:cNvPicPr>
              <a:picLocks noChangeAspect="1" noChangeArrowheads="1"/>
            </p:cNvPicPr>
            <p:nvPr/>
          </p:nvPicPr>
          <p:blipFill>
            <a:blip r:embed="rId2">
              <a:extLst>
                <a:ext uri="{28A0092B-C50C-407E-A947-70E740481C1C}">
                  <a14:useLocalDpi xmlns:a14="http://schemas.microsoft.com/office/drawing/2010/main" val="0"/>
                </a:ext>
              </a:extLst>
            </a:blip>
            <a:srcRect r="12596"/>
            <a:stretch>
              <a:fillRect/>
            </a:stretch>
          </p:blipFill>
          <p:spPr bwMode="auto">
            <a:xfrm>
              <a:off x="0" y="1166"/>
              <a:ext cx="5760"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p:cNvSpPr>
              <a:spLocks noChangeArrowheads="1"/>
            </p:cNvSpPr>
            <p:nvPr/>
          </p:nvSpPr>
          <p:spPr bwMode="auto">
            <a:xfrm>
              <a:off x="0" y="1742"/>
              <a:ext cx="5760" cy="84"/>
            </a:xfrm>
            <a:prstGeom prst="rect">
              <a:avLst/>
            </a:prstGeom>
            <a:solidFill>
              <a:srgbClr val="7BC342"/>
            </a:solidFill>
            <a:ln>
              <a:noFill/>
            </a:ln>
            <a:effectLst/>
          </p:spPr>
          <p:txBody>
            <a:bodyPr wrap="none" lIns="0" tIns="0" rIns="0" bIns="0" anchor="ct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lnSpc>
                  <a:spcPct val="100000"/>
                </a:lnSpc>
                <a:defRPr/>
              </a:pPr>
              <a:endParaRPr lang="en-US" altLang="en-US" sz="1800">
                <a:solidFill>
                  <a:srgbClr val="000000"/>
                </a:solidFill>
              </a:endParaRPr>
            </a:p>
          </p:txBody>
        </p:sp>
      </p:grpSp>
      <p:sp>
        <p:nvSpPr>
          <p:cNvPr id="5123" name="Rectangle 3"/>
          <p:cNvSpPr>
            <a:spLocks noGrp="1" noChangeArrowheads="1"/>
          </p:cNvSpPr>
          <p:nvPr>
            <p:ph type="ctrTitle"/>
          </p:nvPr>
        </p:nvSpPr>
        <p:spPr>
          <a:xfrm>
            <a:off x="308174" y="2805708"/>
            <a:ext cx="8455025" cy="1283213"/>
          </a:xfrm>
        </p:spPr>
        <p:txBody>
          <a:bodyPr anchor="b"/>
          <a:lstStyle>
            <a:lvl1pPr>
              <a:lnSpc>
                <a:spcPct val="100000"/>
              </a:lnSpc>
              <a:defRPr sz="3600"/>
            </a:lvl1pPr>
          </a:lstStyle>
          <a:p>
            <a:pPr lvl="0"/>
            <a:r>
              <a:rPr lang="en-US" noProof="0" dirty="0"/>
              <a:t>Click to edit Master title style</a:t>
            </a:r>
          </a:p>
        </p:txBody>
      </p:sp>
      <p:sp>
        <p:nvSpPr>
          <p:cNvPr id="5124" name="Rectangle 4"/>
          <p:cNvSpPr>
            <a:spLocks noGrp="1" noChangeArrowheads="1"/>
          </p:cNvSpPr>
          <p:nvPr>
            <p:ph type="subTitle" idx="1"/>
          </p:nvPr>
        </p:nvSpPr>
        <p:spPr>
          <a:xfrm>
            <a:off x="357188" y="5301208"/>
            <a:ext cx="8455025" cy="385763"/>
          </a:xfrm>
        </p:spPr>
        <p:txBody>
          <a:bodyPr anchor="ctr"/>
          <a:lstStyle>
            <a:lvl1pPr marL="0" indent="0">
              <a:buFontTx/>
              <a:buNone/>
              <a:defRPr sz="2800"/>
            </a:lvl1pPr>
          </a:lstStyle>
          <a:p>
            <a:pPr lvl="0"/>
            <a:r>
              <a:rPr lang="en-US" noProof="0"/>
              <a:t>Click to edit Master subtitle style</a:t>
            </a:r>
          </a:p>
        </p:txBody>
      </p:sp>
    </p:spTree>
    <p:extLst>
      <p:ext uri="{BB962C8B-B14F-4D97-AF65-F5344CB8AC3E}">
        <p14:creationId xmlns:p14="http://schemas.microsoft.com/office/powerpoint/2010/main" val="206590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491537" cy="784225"/>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000074"/>
                </a:solidFill>
              </a:defRPr>
            </a:lvl1pPr>
            <a:lvl2pPr>
              <a:defRPr>
                <a:solidFill>
                  <a:srgbClr val="000074"/>
                </a:solidFill>
              </a:defRPr>
            </a:lvl2pPr>
            <a:lvl3pPr>
              <a:defRPr>
                <a:solidFill>
                  <a:srgbClr val="000074"/>
                </a:solidFill>
              </a:defRPr>
            </a:lvl3pPr>
            <a:lvl4pPr>
              <a:defRPr>
                <a:solidFill>
                  <a:srgbClr val="000074"/>
                </a:solidFill>
              </a:defRPr>
            </a:lvl4pPr>
            <a:lvl5pPr>
              <a:defRPr>
                <a:solidFill>
                  <a:srgbClr val="0000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6"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22835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6"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3960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5438" y="1995488"/>
            <a:ext cx="4168775" cy="4367212"/>
          </a:xfrm>
        </p:spPr>
        <p:txBody>
          <a:bodyPr/>
          <a:lstStyle>
            <a:lvl1pPr>
              <a:defRPr sz="2800">
                <a:solidFill>
                  <a:srgbClr val="000074"/>
                </a:solidFill>
              </a:defRPr>
            </a:lvl1pPr>
            <a:lvl2pPr>
              <a:defRPr sz="2400">
                <a:solidFill>
                  <a:srgbClr val="000074"/>
                </a:solidFill>
              </a:defRPr>
            </a:lvl2pPr>
            <a:lvl3pPr>
              <a:defRPr sz="2000">
                <a:solidFill>
                  <a:srgbClr val="000074"/>
                </a:solidFill>
              </a:defRPr>
            </a:lvl3pPr>
            <a:lvl4pPr>
              <a:defRPr sz="1800">
                <a:solidFill>
                  <a:srgbClr val="000074"/>
                </a:solidFill>
              </a:defRPr>
            </a:lvl4pPr>
            <a:lvl5pPr>
              <a:defRPr sz="1800">
                <a:solidFill>
                  <a:srgbClr val="00007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6613" y="1995488"/>
            <a:ext cx="4170362" cy="4367212"/>
          </a:xfrm>
        </p:spPr>
        <p:txBody>
          <a:bodyPr/>
          <a:lstStyle>
            <a:lvl1pPr>
              <a:defRPr sz="2800">
                <a:solidFill>
                  <a:srgbClr val="000074"/>
                </a:solidFill>
              </a:defRPr>
            </a:lvl1pPr>
            <a:lvl2pPr>
              <a:defRPr sz="2400">
                <a:solidFill>
                  <a:srgbClr val="000074"/>
                </a:solidFill>
              </a:defRPr>
            </a:lvl2pPr>
            <a:lvl3pPr>
              <a:defRPr sz="2000">
                <a:solidFill>
                  <a:srgbClr val="000074"/>
                </a:solidFill>
              </a:defRPr>
            </a:lvl3pPr>
            <a:lvl4pPr>
              <a:defRPr sz="1800">
                <a:solidFill>
                  <a:srgbClr val="000074"/>
                </a:solidFill>
              </a:defRPr>
            </a:lvl4pPr>
            <a:lvl5pPr>
              <a:defRPr sz="1800">
                <a:solidFill>
                  <a:srgbClr val="00007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7"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0026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9"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68651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5"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32507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4"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03834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7"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408053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7"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61712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45089"/>
            <a:ext cx="3601176" cy="797761"/>
          </a:xfr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545982"/>
            <a:ext cx="3601176" cy="2153335"/>
          </a:xfrm>
        </p:spPr>
        <p:txBody>
          <a:bodyPr/>
          <a:lstStyle>
            <a:lvl1pPr>
              <a:defRPr sz="5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5522041"/>
            <a:ext cx="3601176" cy="339811"/>
          </a:xfrm>
        </p:spPr>
        <p:txBody>
          <a:bodyPr/>
          <a:lstStyle>
            <a:lvl1pPr marL="0" indent="0" algn="l">
              <a:buNone/>
              <a:defRPr sz="1200" baseline="0">
                <a:solidFill>
                  <a:srgbClr val="9D9D9D"/>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546225"/>
            <a:ext cx="3930650" cy="4316413"/>
          </a:xfrm>
        </p:spPr>
        <p:txBody>
          <a:bodyPr/>
          <a:lstStyle>
            <a:lvl1pPr>
              <a:buClr>
                <a:srgbClr val="0085CA"/>
              </a:buClr>
              <a:defRPr/>
            </a:lvl1pPr>
          </a:lstStyle>
          <a:p>
            <a:endParaRPr lang="en-US" dirty="0"/>
          </a:p>
        </p:txBody>
      </p:sp>
      <p:sp>
        <p:nvSpPr>
          <p:cNvPr id="9"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372030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6"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75944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938213"/>
            <a:ext cx="2122487" cy="54244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5438" y="938213"/>
            <a:ext cx="6216650" cy="5424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6"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26949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438" y="938213"/>
            <a:ext cx="8491537" cy="7842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5438" y="1995488"/>
            <a:ext cx="4168775" cy="43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95488"/>
            <a:ext cx="4170362" cy="4367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fld id="{23BC4CBC-2251-49B4-B304-8243152DA9F1}" type="slidenum">
              <a:rPr lang="en-US" altLang="en-US" smtClean="0"/>
              <a:pPr/>
              <a:t>‹#›</a:t>
            </a:fld>
            <a:endParaRPr lang="en-US" altLang="en-US"/>
          </a:p>
        </p:txBody>
      </p:sp>
      <p:pic>
        <p:nvPicPr>
          <p:cNvPr id="7"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667"/>
          <a:stretch>
            <a:fillRect/>
          </a:stretch>
        </p:blipFill>
        <p:spPr bwMode="auto">
          <a:xfrm>
            <a:off x="1" y="6473299"/>
            <a:ext cx="943324"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0150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Line 5"/>
          <p:cNvSpPr>
            <a:spLocks noChangeShapeType="1"/>
          </p:cNvSpPr>
          <p:nvPr/>
        </p:nvSpPr>
        <p:spPr bwMode="auto">
          <a:xfrm flipV="1">
            <a:off x="325438" y="3171825"/>
            <a:ext cx="8455025" cy="0"/>
          </a:xfrm>
          <a:prstGeom prst="line">
            <a:avLst/>
          </a:prstGeom>
          <a:noFill/>
          <a:ln w="12700">
            <a:solidFill>
              <a:srgbClr val="0059B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Rectangle 9"/>
          <p:cNvSpPr>
            <a:spLocks noChangeArrowheads="1"/>
          </p:cNvSpPr>
          <p:nvPr/>
        </p:nvSpPr>
        <p:spPr bwMode="auto">
          <a:xfrm>
            <a:off x="0" y="6732588"/>
            <a:ext cx="9144000" cy="125412"/>
          </a:xfrm>
          <a:prstGeom prst="rect">
            <a:avLst/>
          </a:prstGeom>
          <a:solidFill>
            <a:srgbClr val="0059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defRPr/>
            </a:pPr>
            <a:endParaRPr lang="en-US" altLang="en-US"/>
          </a:p>
        </p:txBody>
      </p:sp>
      <p:sp>
        <p:nvSpPr>
          <p:cNvPr id="7" name="Rectangle 21"/>
          <p:cNvSpPr>
            <a:spLocks noChangeArrowheads="1"/>
          </p:cNvSpPr>
          <p:nvPr/>
        </p:nvSpPr>
        <p:spPr bwMode="auto">
          <a:xfrm>
            <a:off x="0" y="809625"/>
            <a:ext cx="9144000" cy="133350"/>
          </a:xfrm>
          <a:prstGeom prst="rect">
            <a:avLst/>
          </a:prstGeom>
          <a:solidFill>
            <a:srgbClr val="7BC34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defRPr/>
            </a:pPr>
            <a:endParaRPr lang="en-US" altLang="en-US"/>
          </a:p>
        </p:txBody>
      </p:sp>
      <p:pic>
        <p:nvPicPr>
          <p:cNvPr id="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5438" y="1290638"/>
            <a:ext cx="8455025" cy="1666875"/>
          </a:xfrm>
          <a:extLst>
            <a:ext uri="{91240B29-F687-4F45-9708-019B960494DF}">
              <a14:hiddenLine xmlns:a14="http://schemas.microsoft.com/office/drawing/2010/main" w="12700">
                <a:solidFill>
                  <a:srgbClr val="003399"/>
                </a:solidFill>
                <a:miter lim="800000"/>
                <a:headEnd/>
                <a:tailEnd/>
              </a14:hiddenLine>
            </a:ext>
          </a:extLst>
        </p:spPr>
        <p:txBody>
          <a:bodyPr anchor="b"/>
          <a:lstStyle>
            <a:lvl1pPr>
              <a:lnSpc>
                <a:spcPct val="100000"/>
              </a:lnSpc>
              <a:defRPr sz="3600"/>
            </a:lvl1pPr>
          </a:lstStyle>
          <a:p>
            <a:pPr lvl="0"/>
            <a:r>
              <a:rPr lang="en-US" noProof="0"/>
              <a:t>Click to edit Master title style</a:t>
            </a:r>
          </a:p>
        </p:txBody>
      </p:sp>
      <p:sp>
        <p:nvSpPr>
          <p:cNvPr id="5124" name="Rectangle 4"/>
          <p:cNvSpPr>
            <a:spLocks noGrp="1" noChangeArrowheads="1"/>
          </p:cNvSpPr>
          <p:nvPr>
            <p:ph type="subTitle" idx="1"/>
          </p:nvPr>
        </p:nvSpPr>
        <p:spPr>
          <a:xfrm>
            <a:off x="325438" y="3429000"/>
            <a:ext cx="8455025" cy="385763"/>
          </a:xfrm>
        </p:spPr>
        <p:txBody>
          <a:bodyPr/>
          <a:lstStyle>
            <a:lvl1pPr>
              <a:lnSpc>
                <a:spcPct val="100000"/>
              </a:lnSpc>
              <a:spcAft>
                <a:spcPct val="0"/>
              </a:spcAft>
              <a:defRPr sz="2800"/>
            </a:lvl1pPr>
          </a:lstStyle>
          <a:p>
            <a:pPr lvl="0"/>
            <a:r>
              <a:rPr lang="en-US" noProof="0"/>
              <a:t>Click to edit Master subtitle style</a:t>
            </a:r>
          </a:p>
        </p:txBody>
      </p:sp>
      <p:sp>
        <p:nvSpPr>
          <p:cNvPr id="3" name="Text Placeholder 2"/>
          <p:cNvSpPr>
            <a:spLocks noGrp="1"/>
          </p:cNvSpPr>
          <p:nvPr>
            <p:ph type="body" sz="quarter" idx="10"/>
          </p:nvPr>
        </p:nvSpPr>
        <p:spPr>
          <a:xfrm>
            <a:off x="325438" y="5589388"/>
            <a:ext cx="6766842" cy="935956"/>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1309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buClr>
                <a:srgbClr val="0085CA"/>
              </a:buClr>
              <a:defRPr/>
            </a:lvl1pPr>
            <a:lvl2pPr>
              <a:buClr>
                <a:srgbClr val="0085CA"/>
              </a:buClr>
              <a:defRPr/>
            </a:lvl2pPr>
            <a:lvl3pPr>
              <a:buClr>
                <a:srgbClr val="0085CA"/>
              </a:buClr>
              <a:defRPr sz="1200"/>
            </a:lvl3pPr>
            <a:lvl4pPr>
              <a:buClr>
                <a:srgbClr val="0085CA"/>
              </a:buClr>
              <a:defRPr sz="1200"/>
            </a:lvl4pPr>
            <a:lvl5pPr>
              <a:buClr>
                <a:srgbClr val="0085CA"/>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56925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199" y="2346581"/>
            <a:ext cx="395087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9"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4735923" y="2346581"/>
            <a:ext cx="3950878"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3"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262275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p:cNvSpPr>
            <a:spLocks noGrp="1"/>
          </p:cNvSpPr>
          <p:nvPr>
            <p:ph type="title"/>
          </p:nvPr>
        </p:nvSpPr>
        <p:spPr>
          <a:xfrm>
            <a:off x="457200" y="1487908"/>
            <a:ext cx="8229600" cy="507556"/>
          </a:xfrm>
        </p:spPr>
        <p:txBody>
          <a:bodyPr/>
          <a:lstStyle>
            <a:lvl1pPr>
              <a:defRPr sz="2800"/>
            </a:lvl1pPr>
          </a:lstStyle>
          <a:p>
            <a:r>
              <a:rPr lang="en-GB" dirty="0"/>
              <a:t>Click to edit Master title style</a:t>
            </a:r>
            <a:endParaRPr lang="en-US" dirty="0"/>
          </a:p>
        </p:txBody>
      </p:sp>
      <p:sp>
        <p:nvSpPr>
          <p:cNvPr id="5"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6" name="Content Placeholder 2"/>
          <p:cNvSpPr>
            <a:spLocks noGrp="1"/>
          </p:cNvSpPr>
          <p:nvPr>
            <p:ph idx="12" hasCustomPrompt="1"/>
          </p:nvPr>
        </p:nvSpPr>
        <p:spPr>
          <a:xfrm>
            <a:off x="4735923" y="2346581"/>
            <a:ext cx="3950878" cy="2797494"/>
          </a:xfr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3" y="5346526"/>
            <a:ext cx="3951287" cy="644160"/>
          </a:xfr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85CA"/>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9" name="Text Placeholder 3"/>
          <p:cNvSpPr>
            <a:spLocks noGrp="1"/>
          </p:cNvSpPr>
          <p:nvPr>
            <p:ph type="body" sz="quarter" idx="15"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p:spPr>
        <p:txBody>
          <a:bodyPr/>
          <a:lstStyle>
            <a:lvl1pPr>
              <a:buClr>
                <a:srgbClr val="0085CA"/>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p:cNvSpPr>
            <a:spLocks noGrp="1"/>
          </p:cNvSpPr>
          <p:nvPr>
            <p:ph type="title"/>
          </p:nvPr>
        </p:nvSpPr>
        <p:spPr>
          <a:xfrm>
            <a:off x="457200" y="1487908"/>
            <a:ext cx="8229600" cy="507556"/>
          </a:xfrm>
        </p:spPr>
        <p:txBody>
          <a:bodyPr/>
          <a:lstStyle>
            <a:lvl1pPr>
              <a:defRPr sz="2800"/>
            </a:lvl1pPr>
          </a:lstStyle>
          <a:p>
            <a:r>
              <a:rPr lang="en-GB" dirty="0"/>
              <a:t>Click to edit Master title style</a:t>
            </a:r>
            <a:endParaRPr lang="en-US" dirty="0"/>
          </a:p>
        </p:txBody>
      </p:sp>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Picture Placeholder 8"/>
          <p:cNvSpPr>
            <a:spLocks noGrp="1"/>
          </p:cNvSpPr>
          <p:nvPr>
            <p:ph type="pic" sz="quarter" idx="13"/>
          </p:nvPr>
        </p:nvSpPr>
        <p:spPr>
          <a:xfrm>
            <a:off x="4735513" y="2346581"/>
            <a:ext cx="3951287" cy="2788292"/>
          </a:xfrm>
        </p:spPr>
        <p:txBody>
          <a:bodyPr/>
          <a:lstStyle>
            <a:lvl1pPr>
              <a:buClr>
                <a:srgbClr val="0085CA"/>
              </a:buClr>
              <a:defRPr/>
            </a:lvl1pPr>
          </a:lstStyle>
          <a:p>
            <a:endParaRPr lang="en-US" dirty="0"/>
          </a:p>
        </p:txBody>
      </p:sp>
      <p:sp>
        <p:nvSpPr>
          <p:cNvPr id="13" name="Text Placeholder 12"/>
          <p:cNvSpPr>
            <a:spLocks noGrp="1"/>
          </p:cNvSpPr>
          <p:nvPr>
            <p:ph type="body" sz="quarter" idx="14" hasCustomPrompt="1"/>
          </p:nvPr>
        </p:nvSpPr>
        <p:spPr>
          <a:xfrm>
            <a:off x="4735513" y="5420143"/>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Picture Placeholder 8"/>
          <p:cNvSpPr>
            <a:spLocks noGrp="1"/>
          </p:cNvSpPr>
          <p:nvPr>
            <p:ph type="pic" sz="quarter" idx="13"/>
          </p:nvPr>
        </p:nvSpPr>
        <p:spPr>
          <a:xfrm>
            <a:off x="457199" y="1487908"/>
            <a:ext cx="8229601" cy="3646965"/>
          </a:xfrm>
        </p:spPr>
        <p:txBody>
          <a:bodyPr/>
          <a:lstStyle>
            <a:lvl1pPr>
              <a:buClr>
                <a:srgbClr val="0085CA"/>
              </a:buClr>
              <a:defRPr/>
            </a:lvl1pPr>
          </a:lstStyle>
          <a:p>
            <a:endParaRPr lang="en-US" dirty="0"/>
          </a:p>
        </p:txBody>
      </p:sp>
      <p:sp>
        <p:nvSpPr>
          <p:cNvPr id="8" name="Text Placeholder 12"/>
          <p:cNvSpPr>
            <a:spLocks noGrp="1"/>
          </p:cNvSpPr>
          <p:nvPr>
            <p:ph type="body" sz="quarter" idx="14" hasCustomPrompt="1"/>
          </p:nvPr>
        </p:nvSpPr>
        <p:spPr>
          <a:xfrm>
            <a:off x="457199" y="5420143"/>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Picture Placeholder 8"/>
          <p:cNvSpPr>
            <a:spLocks noGrp="1"/>
          </p:cNvSpPr>
          <p:nvPr>
            <p:ph type="pic" sz="quarter" idx="13"/>
          </p:nvPr>
        </p:nvSpPr>
        <p:spPr>
          <a:xfrm>
            <a:off x="457199" y="1487908"/>
            <a:ext cx="3951287" cy="3646965"/>
          </a:xfrm>
        </p:spPr>
        <p:txBody>
          <a:bodyPr/>
          <a:lstStyle>
            <a:lvl1pPr>
              <a:buClr>
                <a:srgbClr val="0085CA"/>
              </a:buClr>
              <a:defRPr/>
            </a:lvl1pPr>
          </a:lstStyle>
          <a:p>
            <a:endParaRPr lang="en-US" dirty="0"/>
          </a:p>
        </p:txBody>
      </p:sp>
      <p:sp>
        <p:nvSpPr>
          <p:cNvPr id="6" name="Text Placeholder 12"/>
          <p:cNvSpPr>
            <a:spLocks noGrp="1"/>
          </p:cNvSpPr>
          <p:nvPr>
            <p:ph type="body" sz="quarter" idx="14" hasCustomPrompt="1"/>
          </p:nvPr>
        </p:nvSpPr>
        <p:spPr>
          <a:xfrm>
            <a:off x="457199" y="5420143"/>
            <a:ext cx="3951287" cy="570541"/>
          </a:xfrm>
        </p:spPr>
        <p:txBody>
          <a:bodyPr/>
          <a:lstStyle>
            <a:lvl1pPr marL="0" indent="0">
              <a:buNone/>
              <a:defRPr sz="1000">
                <a:solidFill>
                  <a:srgbClr val="9D9D9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3" y="1487908"/>
            <a:ext cx="3951287" cy="2395455"/>
          </a:xfrm>
        </p:spPr>
        <p:txBody>
          <a:bodyPr/>
          <a:lstStyle>
            <a:lvl1pPr>
              <a:buClr>
                <a:srgbClr val="0085CA"/>
              </a:buClr>
              <a:defRPr/>
            </a:lvl1pPr>
          </a:lstStyle>
          <a:p>
            <a:endParaRPr lang="en-US" dirty="0"/>
          </a:p>
        </p:txBody>
      </p:sp>
      <p:sp>
        <p:nvSpPr>
          <p:cNvPr id="9" name="Picture Placeholder 8"/>
          <p:cNvSpPr>
            <a:spLocks noGrp="1"/>
          </p:cNvSpPr>
          <p:nvPr>
            <p:ph type="pic" sz="quarter" idx="16"/>
          </p:nvPr>
        </p:nvSpPr>
        <p:spPr>
          <a:xfrm>
            <a:off x="4735513" y="4214645"/>
            <a:ext cx="3951287" cy="1776040"/>
          </a:xfrm>
        </p:spPr>
        <p:txBody>
          <a:bodyPr/>
          <a:lstStyle>
            <a:lvl1pPr>
              <a:buClr>
                <a:srgbClr val="0085CA"/>
              </a:buClr>
              <a:defRPr/>
            </a:lvl1pPr>
          </a:lstStyle>
          <a:p>
            <a:endParaRPr lang="en-US" dirty="0"/>
          </a:p>
        </p:txBody>
      </p:sp>
      <p:sp>
        <p:nvSpPr>
          <p:cNvPr id="10"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Text Placeholder 3"/>
          <p:cNvSpPr>
            <a:spLocks noGrp="1"/>
          </p:cNvSpPr>
          <p:nvPr>
            <p:ph type="body" sz="quarter" idx="12" hasCustomPrompt="1"/>
          </p:nvPr>
        </p:nvSpPr>
        <p:spPr>
          <a:xfrm>
            <a:off x="7095256" y="791391"/>
            <a:ext cx="1591545" cy="257175"/>
          </a:xfrm>
        </p:spPr>
        <p:txBody>
          <a:bodyPr/>
          <a:lstStyle>
            <a:lvl1pPr marL="0" indent="0" algn="r">
              <a:buNone/>
              <a:defRPr sz="1200">
                <a:solidFill>
                  <a:srgbClr val="003E74"/>
                </a:solidFill>
              </a:defRPr>
            </a:lvl1pPr>
          </a:lstStyle>
          <a:p>
            <a:pPr lvl="0"/>
            <a:r>
              <a:rPr lang="en-US" dirty="0"/>
              <a:t>Click to add the date</a:t>
            </a:r>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llege_Powerpoint_Background.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2346581"/>
            <a:ext cx="8229600" cy="364410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p:cNvSpPr>
            <a:spLocks noGrp="1"/>
          </p:cNvSpPr>
          <p:nvPr>
            <p:ph type="title"/>
          </p:nvPr>
        </p:nvSpPr>
        <p:spPr>
          <a:xfrm>
            <a:off x="457200" y="1487908"/>
            <a:ext cx="8229600" cy="507556"/>
          </a:xfrm>
          <a:prstGeom prst="rect">
            <a:avLst/>
          </a:prstGeom>
        </p:spPr>
        <p:txBody>
          <a:bodyPr vert="horz" lIns="0" tIns="45720" rIns="0" bIns="0" rtlCol="0" anchor="ctr">
            <a:noAutofit/>
          </a:bodyPr>
          <a:lstStyle/>
          <a:p>
            <a:r>
              <a:rPr lang="en-GB" dirty="0"/>
              <a:t>Click to edit Master title style</a:t>
            </a:r>
            <a:endParaRPr lang="en-US" dirty="0"/>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60" r:id="rId5"/>
    <p:sldLayoutId id="2147483657" r:id="rId6"/>
    <p:sldLayoutId id="2147483658" r:id="rId7"/>
    <p:sldLayoutId id="2147483659" r:id="rId8"/>
    <p:sldLayoutId id="2147483655" r:id="rId9"/>
    <p:sldLayoutId id="2147483661" r:id="rId10"/>
  </p:sldLayoutIdLst>
  <p:hf hdr="0"/>
  <p:txStyles>
    <p:titleStyle>
      <a:lvl1pPr algn="l" defTabSz="457200" rtl="0" eaLnBrk="1" latinLnBrk="0" hangingPunct="1">
        <a:spcBef>
          <a:spcPct val="0"/>
        </a:spcBef>
        <a:buNone/>
        <a:defRPr sz="2800" b="1" kern="1200">
          <a:solidFill>
            <a:srgbClr val="0085CA"/>
          </a:solidFill>
          <a:latin typeface="Arial"/>
          <a:ea typeface="+mj-ea"/>
          <a:cs typeface="Arial"/>
        </a:defRPr>
      </a:lvl1pPr>
    </p:titleStyle>
    <p:bodyStyle>
      <a:lvl1pPr marL="342900" indent="-34290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85CA"/>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85CA"/>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25438" y="1724557"/>
            <a:ext cx="8491537"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GB" altLang="en-US"/>
              <a:t>…</a:t>
            </a:r>
            <a:endParaRPr lang="en-US" altLang="en-US"/>
          </a:p>
        </p:txBody>
      </p:sp>
      <p:sp>
        <p:nvSpPr>
          <p:cNvPr id="4100" name="Rectangle 4"/>
          <p:cNvSpPr>
            <a:spLocks noGrp="1" noChangeArrowheads="1"/>
          </p:cNvSpPr>
          <p:nvPr>
            <p:ph type="ftr" sz="quarter" idx="3"/>
          </p:nvPr>
        </p:nvSpPr>
        <p:spPr bwMode="auto">
          <a:xfrm>
            <a:off x="325438" y="6369050"/>
            <a:ext cx="8056562" cy="255588"/>
          </a:xfrm>
          <a:prstGeom prst="rect">
            <a:avLst/>
          </a:prstGeom>
          <a:noFill/>
          <a:ln>
            <a:noFill/>
          </a:ln>
          <a:effectLst/>
        </p:spPr>
        <p:txBody>
          <a:bodyPr vert="horz" wrap="square" lIns="0" tIns="0" rIns="0" bIns="0" numCol="1" anchor="b" anchorCtr="0" compatLnSpc="1">
            <a:prstTxWarp prst="textNoShape">
              <a:avLst/>
            </a:prstTxWarp>
          </a:bodyPr>
          <a:lstStyle>
            <a:lvl1pPr>
              <a:lnSpc>
                <a:spcPts val="1300"/>
              </a:lnSpc>
              <a:defRPr sz="1100">
                <a:solidFill>
                  <a:srgbClr val="6D6F71"/>
                </a:solidFill>
                <a:cs typeface="Arial" charset="0"/>
              </a:defRPr>
            </a:lvl1pPr>
          </a:lstStyle>
          <a:p>
            <a:pPr>
              <a:defRPr/>
            </a:pPr>
            <a:endParaRPr lang="en-GB"/>
          </a:p>
        </p:txBody>
      </p:sp>
      <p:sp>
        <p:nvSpPr>
          <p:cNvPr id="4101" name="Rectangle 5"/>
          <p:cNvSpPr>
            <a:spLocks noGrp="1" noChangeArrowheads="1"/>
          </p:cNvSpPr>
          <p:nvPr>
            <p:ph type="sldNum" sz="quarter" idx="4"/>
          </p:nvPr>
        </p:nvSpPr>
        <p:spPr bwMode="auto">
          <a:xfrm>
            <a:off x="8472488" y="6384925"/>
            <a:ext cx="307975" cy="239713"/>
          </a:xfrm>
          <a:prstGeom prst="rect">
            <a:avLst/>
          </a:prstGeom>
          <a:noFill/>
          <a:ln>
            <a:noFill/>
          </a:ln>
          <a:effectLst/>
        </p:spPr>
        <p:txBody>
          <a:bodyPr vert="horz" wrap="square" lIns="0" tIns="0" rIns="0" bIns="0" numCol="1" anchor="b" anchorCtr="0" compatLnSpc="1">
            <a:prstTxWarp prst="textNoShape">
              <a:avLst/>
            </a:prstTxWarp>
          </a:bodyPr>
          <a:lstStyle>
            <a:lvl1pPr algn="r">
              <a:lnSpc>
                <a:spcPct val="100000"/>
              </a:lnSpc>
              <a:defRPr sz="1100">
                <a:solidFill>
                  <a:srgbClr val="0070C0"/>
                </a:solidFill>
              </a:defRPr>
            </a:lvl1pPr>
          </a:lstStyle>
          <a:p>
            <a:fld id="{23BC4CBC-2251-49B4-B304-8243152DA9F1}" type="slidenum">
              <a:rPr lang="en-US" altLang="en-US" smtClean="0"/>
              <a:pPr/>
              <a:t>‹#›</a:t>
            </a:fld>
            <a:endParaRPr lang="en-US" altLang="en-US"/>
          </a:p>
        </p:txBody>
      </p:sp>
      <p:sp>
        <p:nvSpPr>
          <p:cNvPr id="2053" name="Rectangle 7"/>
          <p:cNvSpPr>
            <a:spLocks noChangeArrowheads="1"/>
          </p:cNvSpPr>
          <p:nvPr/>
        </p:nvSpPr>
        <p:spPr bwMode="auto">
          <a:xfrm>
            <a:off x="5734050" y="0"/>
            <a:ext cx="679450" cy="457200"/>
          </a:xfrm>
          <a:prstGeom prst="rect">
            <a:avLst/>
          </a:prstGeom>
          <a:noFill/>
          <a:ln>
            <a:noFill/>
          </a:ln>
          <a:effectLst/>
        </p:spPr>
        <p:txBody>
          <a:bodyPr wrap="none" lIns="0" tIns="0" rIns="0" bIns="0" anchor="ctr">
            <a:spAutoFit/>
          </a:bodyP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lnSpc>
                <a:spcPct val="100000"/>
              </a:lnSpc>
              <a:defRPr/>
            </a:pPr>
            <a:endParaRPr lang="en-US" altLang="en-US" sz="1800">
              <a:solidFill>
                <a:srgbClr val="000000"/>
              </a:solidFill>
            </a:endParaRPr>
          </a:p>
        </p:txBody>
      </p:sp>
      <p:sp>
        <p:nvSpPr>
          <p:cNvPr id="2054" name="Rectangle 9"/>
          <p:cNvSpPr>
            <a:spLocks noChangeArrowheads="1"/>
          </p:cNvSpPr>
          <p:nvPr/>
        </p:nvSpPr>
        <p:spPr bwMode="auto">
          <a:xfrm>
            <a:off x="0" y="6732588"/>
            <a:ext cx="9144000" cy="125412"/>
          </a:xfrm>
          <a:prstGeom prst="rect">
            <a:avLst/>
          </a:prstGeom>
          <a:solidFill>
            <a:srgbClr val="0059BD"/>
          </a:solidFill>
          <a:ln>
            <a:noFill/>
          </a:ln>
          <a:effectLst/>
        </p:spPr>
        <p:txBody>
          <a:bodyPr wrap="none" lIns="0" tIns="0" rIns="0" bIns="0" anchor="ctr">
            <a:spAutoFit/>
          </a:bodyPr>
          <a:lstStyle>
            <a:lvl1pPr eaLnBrk="0" hangingPunct="0">
              <a:defRPr sz="1300">
                <a:solidFill>
                  <a:srgbClr val="003399"/>
                </a:solidFill>
                <a:latin typeface="Verdana" pitchFamily="34" charset="0"/>
                <a:cs typeface="Arial" charset="0"/>
              </a:defRPr>
            </a:lvl1pPr>
            <a:lvl2pPr marL="742950" indent="-285750" eaLnBrk="0" hangingPunct="0">
              <a:defRPr sz="1300">
                <a:solidFill>
                  <a:srgbClr val="003399"/>
                </a:solidFill>
                <a:latin typeface="Verdana" pitchFamily="34" charset="0"/>
                <a:cs typeface="Arial" charset="0"/>
              </a:defRPr>
            </a:lvl2pPr>
            <a:lvl3pPr marL="1143000" indent="-228600" eaLnBrk="0" hangingPunct="0">
              <a:defRPr sz="1300">
                <a:solidFill>
                  <a:srgbClr val="003399"/>
                </a:solidFill>
                <a:latin typeface="Verdana" pitchFamily="34" charset="0"/>
                <a:cs typeface="Arial" charset="0"/>
              </a:defRPr>
            </a:lvl3pPr>
            <a:lvl4pPr marL="1600200" indent="-228600" eaLnBrk="0" hangingPunct="0">
              <a:defRPr sz="1300">
                <a:solidFill>
                  <a:srgbClr val="003399"/>
                </a:solidFill>
                <a:latin typeface="Verdana" pitchFamily="34" charset="0"/>
                <a:cs typeface="Arial" charset="0"/>
              </a:defRPr>
            </a:lvl4pPr>
            <a:lvl5pPr marL="2057400" indent="-228600" eaLnBrk="0" hangingPunct="0">
              <a:defRPr sz="1300">
                <a:solidFill>
                  <a:srgbClr val="003399"/>
                </a:solidFill>
                <a:latin typeface="Verdana" pitchFamily="34" charset="0"/>
                <a:cs typeface="Arial" charset="0"/>
              </a:defRPr>
            </a:lvl5pPr>
            <a:lvl6pPr marL="25146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6pPr>
            <a:lvl7pPr marL="29718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7pPr>
            <a:lvl8pPr marL="34290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8pPr>
            <a:lvl9pPr marL="3886200" indent="-228600" eaLnBrk="0" fontAlgn="base" hangingPunct="0">
              <a:lnSpc>
                <a:spcPts val="1600"/>
              </a:lnSpc>
              <a:spcBef>
                <a:spcPct val="0"/>
              </a:spcBef>
              <a:spcAft>
                <a:spcPct val="0"/>
              </a:spcAft>
              <a:defRPr sz="1300">
                <a:solidFill>
                  <a:srgbClr val="003399"/>
                </a:solidFill>
                <a:latin typeface="Verdana" pitchFamily="34" charset="0"/>
                <a:cs typeface="Arial" charset="0"/>
              </a:defRPr>
            </a:lvl9pPr>
          </a:lstStyle>
          <a:p>
            <a:pPr eaLnBrk="1" hangingPunct="1">
              <a:lnSpc>
                <a:spcPct val="100000"/>
              </a:lnSpc>
              <a:defRPr/>
            </a:pPr>
            <a:endParaRPr lang="en-US" altLang="en-US" sz="1800">
              <a:solidFill>
                <a:srgbClr val="000000"/>
              </a:solidFill>
            </a:endParaRPr>
          </a:p>
        </p:txBody>
      </p:sp>
      <p:sp>
        <p:nvSpPr>
          <p:cNvPr id="2055" name="Rectangle 14"/>
          <p:cNvSpPr>
            <a:spLocks noGrp="1" noChangeArrowheads="1"/>
          </p:cNvSpPr>
          <p:nvPr>
            <p:ph type="title"/>
          </p:nvPr>
        </p:nvSpPr>
        <p:spPr bwMode="auto">
          <a:xfrm>
            <a:off x="325438" y="667282"/>
            <a:ext cx="84915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056" name="Line 6"/>
          <p:cNvSpPr>
            <a:spLocks noChangeShapeType="1"/>
          </p:cNvSpPr>
          <p:nvPr/>
        </p:nvSpPr>
        <p:spPr bwMode="auto">
          <a:xfrm>
            <a:off x="325438" y="1478494"/>
            <a:ext cx="8455025"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56104991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1" fontAlgn="base" hangingPunct="1">
        <a:lnSpc>
          <a:spcPts val="3600"/>
        </a:lnSpc>
        <a:spcBef>
          <a:spcPct val="0"/>
        </a:spcBef>
        <a:spcAft>
          <a:spcPct val="0"/>
        </a:spcAft>
        <a:defRPr sz="2800" b="1">
          <a:solidFill>
            <a:srgbClr val="0059BD"/>
          </a:solidFill>
          <a:latin typeface="+mj-lt"/>
          <a:ea typeface="+mj-ea"/>
          <a:cs typeface="+mj-cs"/>
        </a:defRPr>
      </a:lvl1pPr>
      <a:lvl2pPr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2pPr>
      <a:lvl3pPr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3pPr>
      <a:lvl4pPr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4pPr>
      <a:lvl5pPr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5pPr>
      <a:lvl6pPr marL="457200"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6pPr>
      <a:lvl7pPr marL="914400"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7pPr>
      <a:lvl8pPr marL="1371600"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8pPr>
      <a:lvl9pPr marL="1828800" algn="l" rtl="0" eaLnBrk="1" fontAlgn="base" hangingPunct="1">
        <a:lnSpc>
          <a:spcPts val="3600"/>
        </a:lnSpc>
        <a:spcBef>
          <a:spcPct val="0"/>
        </a:spcBef>
        <a:spcAft>
          <a:spcPct val="0"/>
        </a:spcAft>
        <a:defRPr sz="2800" b="1">
          <a:solidFill>
            <a:srgbClr val="0059BD"/>
          </a:solidFill>
          <a:latin typeface="Verdana" pitchFamily="34" charset="0"/>
          <a:cs typeface="Arial" charset="0"/>
        </a:defRPr>
      </a:lvl9pPr>
    </p:titleStyle>
    <p:bodyStyle>
      <a:lvl1pPr marL="357188" indent="-357188" algn="l" defTabSz="8067675" rtl="0" eaLnBrk="1" fontAlgn="base" hangingPunct="1">
        <a:spcBef>
          <a:spcPct val="30000"/>
        </a:spcBef>
        <a:spcAft>
          <a:spcPct val="0"/>
        </a:spcAft>
        <a:buClr>
          <a:srgbClr val="0059BD"/>
        </a:buClr>
        <a:buChar char="•"/>
        <a:defRPr sz="2400">
          <a:solidFill>
            <a:srgbClr val="000074"/>
          </a:solidFill>
          <a:latin typeface="+mn-lt"/>
          <a:ea typeface="+mn-ea"/>
          <a:cs typeface="+mn-cs"/>
        </a:defRPr>
      </a:lvl1pPr>
      <a:lvl2pPr marL="630238" indent="-271463" algn="l" defTabSz="8067675" rtl="0" eaLnBrk="1" fontAlgn="base" hangingPunct="1">
        <a:spcBef>
          <a:spcPct val="30000"/>
        </a:spcBef>
        <a:spcAft>
          <a:spcPct val="0"/>
        </a:spcAft>
        <a:buClr>
          <a:srgbClr val="0059BD"/>
        </a:buClr>
        <a:buFont typeface="Verdana" panose="020B0604030504040204" pitchFamily="34" charset="0"/>
        <a:buChar char="–"/>
        <a:defRPr sz="2200">
          <a:solidFill>
            <a:srgbClr val="000074"/>
          </a:solidFill>
          <a:latin typeface="+mn-lt"/>
          <a:cs typeface="+mn-cs"/>
        </a:defRPr>
      </a:lvl2pPr>
      <a:lvl3pPr marL="903288" indent="-271463" algn="l" defTabSz="8067675" rtl="0" eaLnBrk="1" fontAlgn="base" hangingPunct="1">
        <a:spcBef>
          <a:spcPct val="30000"/>
        </a:spcBef>
        <a:spcAft>
          <a:spcPct val="0"/>
        </a:spcAft>
        <a:buClr>
          <a:srgbClr val="0059BD"/>
        </a:buClr>
        <a:buFont typeface="Wingdings" panose="05000000000000000000" pitchFamily="2" charset="2"/>
        <a:buChar char="w"/>
        <a:defRPr sz="2000">
          <a:solidFill>
            <a:srgbClr val="000074"/>
          </a:solidFill>
          <a:latin typeface="+mn-lt"/>
          <a:cs typeface="+mn-cs"/>
        </a:defRPr>
      </a:lvl3pPr>
      <a:lvl4pPr marL="1187450" indent="-282575" algn="l" defTabSz="8067675" rtl="0" eaLnBrk="1" fontAlgn="base" hangingPunct="1">
        <a:spcBef>
          <a:spcPct val="30000"/>
        </a:spcBef>
        <a:spcAft>
          <a:spcPct val="0"/>
        </a:spcAft>
        <a:buClr>
          <a:srgbClr val="0059BD"/>
        </a:buClr>
        <a:buFont typeface="Wingdings" panose="05000000000000000000" pitchFamily="2" charset="2"/>
        <a:buChar char="§"/>
        <a:defRPr>
          <a:solidFill>
            <a:srgbClr val="000074"/>
          </a:solidFill>
          <a:latin typeface="+mn-lt"/>
          <a:cs typeface="+mn-cs"/>
        </a:defRPr>
      </a:lvl4pPr>
      <a:lvl5pPr marL="2795588" indent="-369888" algn="l" defTabSz="8067675" rtl="0" eaLnBrk="1" fontAlgn="base" hangingPunct="1">
        <a:lnSpc>
          <a:spcPts val="2200"/>
        </a:lnSpc>
        <a:spcBef>
          <a:spcPct val="0"/>
        </a:spcBef>
        <a:spcAft>
          <a:spcPts val="600"/>
        </a:spcAft>
        <a:buFont typeface="Verdana" panose="020B0604030504040204" pitchFamily="34" charset="0"/>
        <a:buChar char="–"/>
        <a:defRPr sz="2000">
          <a:solidFill>
            <a:schemeClr val="tx1"/>
          </a:solidFill>
          <a:latin typeface="+mn-lt"/>
          <a:cs typeface="+mn-cs"/>
        </a:defRPr>
      </a:lvl5pPr>
      <a:lvl6pPr marL="32527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6pPr>
      <a:lvl7pPr marL="37099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7pPr>
      <a:lvl8pPr marL="41671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8pPr>
      <a:lvl9pPr marL="46243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onlinelibrary.wiley.com/doi/10.1002/pds.3636/abstract"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protectbenefitrisk.eu/"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hyperlink" Target="https://rss.onlinelibrary.wiley.com/toc/17409713/2016/13/3" TargetMode="External"/><Relationship Id="rId18" Type="http://schemas.openxmlformats.org/officeDocument/2006/relationships/image" Target="../media/image25.gif"/><Relationship Id="rId3" Type="http://schemas.openxmlformats.org/officeDocument/2006/relationships/image" Target="../media/image17.gif"/><Relationship Id="rId7" Type="http://schemas.openxmlformats.org/officeDocument/2006/relationships/hyperlink" Target="https://rss.onlinelibrary.wiley.com/toc/17409713/2017/14/5" TargetMode="External"/><Relationship Id="rId12" Type="http://schemas.openxmlformats.org/officeDocument/2006/relationships/image" Target="../media/image22.gif"/><Relationship Id="rId17" Type="http://schemas.openxmlformats.org/officeDocument/2006/relationships/hyperlink" Target="https://rss.onlinelibrary.wiley.com/toc/17409713/2019/16/1" TargetMode="External"/><Relationship Id="rId2" Type="http://schemas.openxmlformats.org/officeDocument/2006/relationships/hyperlink" Target="https://rss.onlinelibrary.wiley.com/toc/17409713/2019/16/5" TargetMode="External"/><Relationship Id="rId16"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19.gif"/><Relationship Id="rId11" Type="http://schemas.openxmlformats.org/officeDocument/2006/relationships/hyperlink" Target="https://rss.onlinelibrary.wiley.com/toc/17409713/2016/13/2" TargetMode="External"/><Relationship Id="rId5" Type="http://schemas.openxmlformats.org/officeDocument/2006/relationships/image" Target="../media/image18.gif"/><Relationship Id="rId15" Type="http://schemas.openxmlformats.org/officeDocument/2006/relationships/hyperlink" Target="https://rss.onlinelibrary.wiley.com/toc/17409713/2015/12/3" TargetMode="External"/><Relationship Id="rId10" Type="http://schemas.openxmlformats.org/officeDocument/2006/relationships/image" Target="../media/image21.jpeg"/><Relationship Id="rId19" Type="http://schemas.openxmlformats.org/officeDocument/2006/relationships/image" Target="../media/image26.gif"/><Relationship Id="rId4" Type="http://schemas.openxmlformats.org/officeDocument/2006/relationships/hyperlink" Target="https://rss.onlinelibrary.wiley.com/toc/17409713/2019/16/3" TargetMode="External"/><Relationship Id="rId9" Type="http://schemas.openxmlformats.org/officeDocument/2006/relationships/hyperlink" Target="https://rss.onlinelibrary.wiley.com/toc/17409713/2016/13/6" TargetMode="External"/><Relationship Id="rId1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02767"/>
            <a:ext cx="6400800" cy="604513"/>
          </a:xfrm>
        </p:spPr>
        <p:txBody>
          <a:bodyPr/>
          <a:lstStyle/>
          <a:p>
            <a:r>
              <a:rPr lang="en-US" dirty="0"/>
              <a:t>Professor Deborah Ashby</a:t>
            </a:r>
            <a:br>
              <a:rPr lang="en-US" dirty="0"/>
            </a:br>
            <a:r>
              <a:rPr lang="en-US" sz="2400" dirty="0"/>
              <a:t>Director, School of Public Health, </a:t>
            </a:r>
          </a:p>
          <a:p>
            <a:r>
              <a:rPr lang="en-US" sz="2400" dirty="0"/>
              <a:t>Imperial College London</a:t>
            </a:r>
          </a:p>
          <a:p>
            <a:r>
              <a:rPr lang="en-US" sz="2400" dirty="0"/>
              <a:t>President, Royal Statistical Society</a:t>
            </a:r>
          </a:p>
        </p:txBody>
      </p:sp>
      <p:sp>
        <p:nvSpPr>
          <p:cNvPr id="3" name="Title 2"/>
          <p:cNvSpPr>
            <a:spLocks noGrp="1"/>
          </p:cNvSpPr>
          <p:nvPr>
            <p:ph type="title"/>
          </p:nvPr>
        </p:nvSpPr>
        <p:spPr/>
        <p:txBody>
          <a:bodyPr/>
          <a:lstStyle/>
          <a:p>
            <a:r>
              <a:rPr lang="en-GB" sz="3600" b="1" dirty="0"/>
              <a:t>Retire Statistical Significance (!) (?) – How Do We Know What We Know?</a:t>
            </a:r>
            <a:endParaRPr lang="en-US" sz="3600" b="1" dirty="0"/>
          </a:p>
        </p:txBody>
      </p:sp>
      <p:sp>
        <p:nvSpPr>
          <p:cNvPr id="4" name="Text Placeholder 3"/>
          <p:cNvSpPr>
            <a:spLocks noGrp="1"/>
          </p:cNvSpPr>
          <p:nvPr>
            <p:ph type="body" sz="quarter" idx="11"/>
          </p:nvPr>
        </p:nvSpPr>
        <p:spPr>
          <a:xfrm>
            <a:off x="457200" y="5547946"/>
            <a:ext cx="6400800" cy="518746"/>
          </a:xfrm>
        </p:spPr>
        <p:txBody>
          <a:bodyPr/>
          <a:lstStyle/>
          <a:p>
            <a:r>
              <a:rPr lang="en-US" dirty="0"/>
              <a:t>PSI Conference 2020</a:t>
            </a:r>
          </a:p>
          <a:p>
            <a:r>
              <a:rPr lang="en-US" dirty="0"/>
              <a:t>10</a:t>
            </a:r>
            <a:r>
              <a:rPr lang="en-US" baseline="30000" dirty="0"/>
              <a:t>th</a:t>
            </a:r>
            <a:r>
              <a:rPr lang="en-US" dirty="0"/>
              <a:t> June 2020</a:t>
            </a:r>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95432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Should we retire statistical significance?</a:t>
            </a:r>
          </a:p>
        </p:txBody>
      </p:sp>
      <p:sp>
        <p:nvSpPr>
          <p:cNvPr id="3" name="Content Placeholder 2"/>
          <p:cNvSpPr>
            <a:spLocks noGrp="1"/>
          </p:cNvSpPr>
          <p:nvPr>
            <p:ph idx="1"/>
          </p:nvPr>
        </p:nvSpPr>
        <p:spPr/>
        <p:txBody>
          <a:bodyPr/>
          <a:lstStyle/>
          <a:p>
            <a:pPr marL="0" indent="0">
              <a:buNone/>
            </a:pPr>
            <a:r>
              <a:rPr lang="en-GB" b="1" dirty="0"/>
              <a:t>Nature</a:t>
            </a:r>
          </a:p>
          <a:p>
            <a:pPr marL="0" indent="0">
              <a:buNone/>
            </a:pPr>
            <a:r>
              <a:rPr lang="en-GB" i="1" dirty="0"/>
              <a:t>Comment</a:t>
            </a:r>
          </a:p>
          <a:p>
            <a:pPr marL="0" indent="0">
              <a:buNone/>
            </a:pPr>
            <a:r>
              <a:rPr lang="en-GB" dirty="0"/>
              <a:t>20 March 2019</a:t>
            </a:r>
          </a:p>
          <a:p>
            <a:pPr marL="0" indent="0">
              <a:buNone/>
            </a:pPr>
            <a:endParaRPr lang="en-GB" dirty="0"/>
          </a:p>
          <a:p>
            <a:pPr marL="0" indent="0">
              <a:buNone/>
            </a:pPr>
            <a:r>
              <a:rPr lang="en-GB" sz="3200" dirty="0"/>
              <a:t>Scientists rise up against statistical significance</a:t>
            </a:r>
          </a:p>
          <a:p>
            <a:pPr marL="0" indent="0">
              <a:buNone/>
            </a:pPr>
            <a:endParaRPr lang="en-GB" dirty="0"/>
          </a:p>
          <a:p>
            <a:pPr marL="0" indent="0">
              <a:buNone/>
            </a:pPr>
            <a:r>
              <a:rPr lang="en-GB" dirty="0" err="1"/>
              <a:t>Valentic</a:t>
            </a:r>
            <a:r>
              <a:rPr lang="en-GB" dirty="0"/>
              <a:t> </a:t>
            </a:r>
            <a:r>
              <a:rPr lang="en-GB" dirty="0" err="1"/>
              <a:t>Armhein</a:t>
            </a:r>
            <a:r>
              <a:rPr lang="en-GB" dirty="0"/>
              <a:t>, Sander Greenland, </a:t>
            </a:r>
            <a:r>
              <a:rPr lang="en-GB" dirty="0" err="1"/>
              <a:t>Blakce</a:t>
            </a:r>
            <a:r>
              <a:rPr lang="en-GB" dirty="0"/>
              <a:t> </a:t>
            </a:r>
            <a:r>
              <a:rPr lang="en-GB" dirty="0" err="1"/>
              <a:t>McShance</a:t>
            </a:r>
            <a:r>
              <a:rPr lang="en-GB" dirty="0"/>
              <a:t> and more than 800 signatories call of an end to hyped claims and the dismissal of possibly crucial effects.</a:t>
            </a: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99427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RSS comments</a:t>
            </a:r>
          </a:p>
        </p:txBody>
      </p:sp>
      <p:sp>
        <p:nvSpPr>
          <p:cNvPr id="3" name="Content Placeholder 2"/>
          <p:cNvSpPr>
            <a:spLocks noGrp="1"/>
          </p:cNvSpPr>
          <p:nvPr>
            <p:ph idx="1"/>
          </p:nvPr>
        </p:nvSpPr>
        <p:spPr/>
        <p:txBody>
          <a:bodyPr/>
          <a:lstStyle/>
          <a:p>
            <a:r>
              <a:rPr lang="en-GB" dirty="0"/>
              <a:t>Deborah Ashby, RSS President</a:t>
            </a:r>
          </a:p>
          <a:p>
            <a:pPr marL="446088" indent="0">
              <a:buNone/>
            </a:pPr>
            <a:r>
              <a:rPr lang="en-GB" dirty="0"/>
              <a:t>“I understand the desire for a ‘simple’ rule of thumb – but a naïve interpretation of p-values can lead to seriously wrong conclusions such as whether medicines are effective of not. This is well understood by many but misused by many more. I’ve signed to help draw attention to the dangers of this outdated practice and promote the wider use of better alternatives.”</a:t>
            </a:r>
          </a:p>
          <a:p>
            <a:pPr marL="536575" indent="0">
              <a:buNone/>
            </a:pPr>
            <a:endParaRPr lang="en-GB" dirty="0"/>
          </a:p>
          <a:p>
            <a:pPr marL="355600" indent="-285750"/>
            <a:r>
              <a:rPr lang="en-GB" dirty="0"/>
              <a:t>David </a:t>
            </a:r>
            <a:r>
              <a:rPr lang="en-GB" dirty="0" err="1"/>
              <a:t>Spiegelhalter</a:t>
            </a:r>
            <a:r>
              <a:rPr lang="en-GB" dirty="0"/>
              <a:t>, RSS Past-President</a:t>
            </a:r>
          </a:p>
          <a:p>
            <a:pPr marL="469900" lvl="1" indent="0">
              <a:buNone/>
            </a:pPr>
            <a:r>
              <a:rPr lang="en-GB" dirty="0"/>
              <a:t>“I like p-values, but feel they are delicate things and should not be crudely split into “significant” and “not-significant”. I signed this article because I am fed up with researchers claiming a discovery when p&lt;0.05, and claiming there is no effect when p&gt;0.05.”</a:t>
            </a:r>
          </a:p>
          <a:p>
            <a:pPr marL="536575" indent="0">
              <a:buNone/>
            </a:pP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36692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RSS comments continued</a:t>
            </a:r>
          </a:p>
        </p:txBody>
      </p:sp>
      <p:sp>
        <p:nvSpPr>
          <p:cNvPr id="3" name="Content Placeholder 2"/>
          <p:cNvSpPr>
            <a:spLocks noGrp="1"/>
          </p:cNvSpPr>
          <p:nvPr>
            <p:ph idx="1"/>
          </p:nvPr>
        </p:nvSpPr>
        <p:spPr/>
        <p:txBody>
          <a:bodyPr/>
          <a:lstStyle/>
          <a:p>
            <a:r>
              <a:rPr lang="en-GB" dirty="0"/>
              <a:t>Guy </a:t>
            </a:r>
            <a:r>
              <a:rPr lang="en-GB" dirty="0" err="1"/>
              <a:t>Nason</a:t>
            </a:r>
            <a:r>
              <a:rPr lang="en-GB" dirty="0"/>
              <a:t>, RSS Vice-President for academic affairs</a:t>
            </a:r>
          </a:p>
          <a:p>
            <a:pPr marL="446088" indent="0">
              <a:buNone/>
            </a:pPr>
            <a:r>
              <a:rPr lang="en-GB" dirty="0"/>
              <a:t>“I signed the article because I agree with it! I am often surprised by how the outcomes of statistical methods are used to communicate results with unwarranted definiteness, based on assumptions, sometimes hidden, for which there is also usually considerable uncertainty. I particularly liked the article’s idea to talk about results’ compatibility with the data.”</a:t>
            </a:r>
          </a:p>
          <a:p>
            <a:pPr marL="536575" indent="0">
              <a:buNone/>
            </a:pPr>
            <a:endParaRPr lang="en-GB" dirty="0"/>
          </a:p>
          <a:p>
            <a:pPr marL="355600" indent="-285750"/>
            <a:r>
              <a:rPr lang="en-GB" dirty="0"/>
              <a:t>Stephen </a:t>
            </a:r>
            <a:r>
              <a:rPr lang="en-GB" dirty="0" err="1"/>
              <a:t>Senn</a:t>
            </a:r>
            <a:r>
              <a:rPr lang="en-GB" dirty="0"/>
              <a:t>, former RSS Council Member</a:t>
            </a:r>
          </a:p>
          <a:p>
            <a:pPr marL="469900" lvl="1" indent="0">
              <a:buNone/>
            </a:pPr>
            <a:r>
              <a:rPr lang="en-GB" dirty="0"/>
              <a:t>“Information is rarely dichotomous but decisions often are. Significance versus non-significance as a qualitative absolute distinction is ridiculous. As a threshold for action it may sometimes be justified but the appropriate standard will differ according to context.”</a:t>
            </a:r>
          </a:p>
          <a:p>
            <a:pPr marL="536575" indent="0">
              <a:buNone/>
            </a:pP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8437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making</a:t>
            </a:r>
          </a:p>
        </p:txBody>
      </p:sp>
      <p:sp>
        <p:nvSpPr>
          <p:cNvPr id="3" name="Content Placeholder 2"/>
          <p:cNvSpPr>
            <a:spLocks noGrp="1"/>
          </p:cNvSpPr>
          <p:nvPr>
            <p:ph idx="1"/>
          </p:nvPr>
        </p:nvSpPr>
        <p:spPr/>
        <p:txBody>
          <a:bodyPr/>
          <a:lstStyle/>
          <a:p>
            <a:r>
              <a:rPr lang="en-GB" dirty="0"/>
              <a:t>Proper approaches to decision making exist if we need to formalise it</a:t>
            </a:r>
          </a:p>
          <a:p>
            <a:r>
              <a:rPr lang="en-US" altLang="en-US" dirty="0">
                <a:solidFill>
                  <a:srgbClr val="000000"/>
                </a:solidFill>
              </a:rPr>
              <a:t>Decision-making under uncertainty closely allied with Bayesian statistics for decades, especially in health applications e.g. </a:t>
            </a:r>
            <a:r>
              <a:rPr lang="en-US" altLang="en-US" dirty="0" err="1">
                <a:solidFill>
                  <a:srgbClr val="000000"/>
                </a:solidFill>
              </a:rPr>
              <a:t>Raiffa</a:t>
            </a:r>
            <a:r>
              <a:rPr lang="en-US" altLang="en-US" dirty="0">
                <a:solidFill>
                  <a:srgbClr val="000000"/>
                </a:solidFill>
              </a:rPr>
              <a:t>, </a:t>
            </a:r>
            <a:r>
              <a:rPr lang="en-US" altLang="en-US" dirty="0" err="1">
                <a:solidFill>
                  <a:srgbClr val="000000"/>
                </a:solidFill>
              </a:rPr>
              <a:t>Schlaiffer</a:t>
            </a:r>
            <a:r>
              <a:rPr lang="en-US" altLang="en-US" dirty="0">
                <a:solidFill>
                  <a:srgbClr val="000000"/>
                </a:solidFill>
              </a:rPr>
              <a:t>, Cornfield, Lindley, Smith AFM, Smith J, Spiegelhalter, Berry, </a:t>
            </a:r>
            <a:r>
              <a:rPr lang="en-US" altLang="en-US" dirty="0" err="1">
                <a:solidFill>
                  <a:srgbClr val="000000"/>
                </a:solidFill>
              </a:rPr>
              <a:t>Parmigiani</a:t>
            </a:r>
            <a:r>
              <a:rPr lang="en-US" altLang="en-US" dirty="0">
                <a:solidFill>
                  <a:srgbClr val="000000"/>
                </a:solidFill>
              </a:rPr>
              <a:t> – see Ashby, </a:t>
            </a:r>
            <a:r>
              <a:rPr lang="en-US" altLang="en-US" dirty="0" err="1">
                <a:solidFill>
                  <a:srgbClr val="000000"/>
                </a:solidFill>
              </a:rPr>
              <a:t>SiM</a:t>
            </a:r>
            <a:r>
              <a:rPr lang="en-US" altLang="en-US" dirty="0">
                <a:solidFill>
                  <a:srgbClr val="000000"/>
                </a:solidFill>
              </a:rPr>
              <a:t>, 2006 for key references</a:t>
            </a:r>
          </a:p>
          <a:p>
            <a:r>
              <a:rPr lang="en-GB" altLang="en-US" dirty="0"/>
              <a:t>Extend uncertainty analysis in a probabilistic model</a:t>
            </a:r>
          </a:p>
          <a:p>
            <a:r>
              <a:rPr lang="en-GB" altLang="en-US" dirty="0"/>
              <a:t>Landscape for decisions through entire distributions</a:t>
            </a:r>
          </a:p>
          <a:p>
            <a:r>
              <a:rPr lang="en-US" altLang="en-US" dirty="0">
                <a:solidFill>
                  <a:srgbClr val="000000"/>
                </a:solidFill>
              </a:rPr>
              <a:t>Growing applications but there is still resistance</a:t>
            </a:r>
          </a:p>
          <a:p>
            <a:endParaRPr lang="en-GB" dirty="0"/>
          </a:p>
          <a:p>
            <a:endParaRPr lang="en-GB" dirty="0"/>
          </a:p>
          <a:p>
            <a:endParaRPr lang="en-GB" dirty="0"/>
          </a:p>
          <a:p>
            <a:pPr marL="0" indent="0">
              <a:buNone/>
            </a:pPr>
            <a:endParaRPr lang="en-GB" i="1" dirty="0">
              <a:solidFill>
                <a:srgbClr val="FF0000"/>
              </a:solidFill>
            </a:endParaRP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8047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a:t>The licensing challenge</a:t>
            </a:r>
          </a:p>
        </p:txBody>
      </p:sp>
      <p:sp>
        <p:nvSpPr>
          <p:cNvPr id="10243" name="Content Placeholder 2"/>
          <p:cNvSpPr>
            <a:spLocks noGrp="1"/>
          </p:cNvSpPr>
          <p:nvPr>
            <p:ph idx="1"/>
          </p:nvPr>
        </p:nvSpPr>
        <p:spPr/>
        <p:txBody>
          <a:bodyPr/>
          <a:lstStyle/>
          <a:p>
            <a:r>
              <a:rPr lang="en-US" altLang="en-US" sz="2200" dirty="0"/>
              <a:t>The task of regulators (e.g. EMA, FDA) is to make a good and defensible decisions on which medicines should receive a license for which indications, based on the available evidence of risks and benefits</a:t>
            </a:r>
          </a:p>
          <a:p>
            <a:r>
              <a:rPr lang="en-US" altLang="en-US" sz="2200" dirty="0"/>
              <a:t>It is increasingly important to be able to justify and explain these decisions to patients and other stakeholders.</a:t>
            </a:r>
          </a:p>
          <a:p>
            <a:r>
              <a:rPr lang="en-US" altLang="en-US" sz="2200" dirty="0"/>
              <a:t>Can more formal approaches of decision-making, and especially more modern methods of graphical display help regulators do these better? </a:t>
            </a:r>
          </a:p>
        </p:txBody>
      </p:sp>
    </p:spTree>
    <p:extLst>
      <p:ext uri="{BB962C8B-B14F-4D97-AF65-F5344CB8AC3E}">
        <p14:creationId xmlns:p14="http://schemas.microsoft.com/office/powerpoint/2010/main" val="296978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3"/>
          <a:stretch>
            <a:fillRect/>
          </a:stretch>
        </p:blipFill>
        <p:spPr>
          <a:xfrm>
            <a:off x="69296" y="1399242"/>
            <a:ext cx="9000000" cy="4489285"/>
          </a:xfrm>
          <a:prstGeom prst="rect">
            <a:avLst/>
          </a:prstGeom>
        </p:spPr>
      </p:pic>
      <p:grpSp>
        <p:nvGrpSpPr>
          <p:cNvPr id="228" name="Group 227"/>
          <p:cNvGrpSpPr/>
          <p:nvPr/>
        </p:nvGrpSpPr>
        <p:grpSpPr>
          <a:xfrm>
            <a:off x="91787" y="2090551"/>
            <a:ext cx="8961090" cy="3667015"/>
            <a:chOff x="91787" y="2423056"/>
            <a:chExt cx="8961090" cy="3667015"/>
          </a:xfrm>
        </p:grpSpPr>
        <p:sp>
          <p:nvSpPr>
            <p:cNvPr id="229" name="Rectangle 228"/>
            <p:cNvSpPr>
              <a:spLocks noChangeArrowheads="1"/>
            </p:cNvSpPr>
            <p:nvPr/>
          </p:nvSpPr>
          <p:spPr bwMode="auto">
            <a:xfrm>
              <a:off x="91787" y="3478401"/>
              <a:ext cx="1265205" cy="2611670"/>
            </a:xfrm>
            <a:prstGeom prst="rect">
              <a:avLst/>
            </a:prstGeom>
            <a:blipFill dpi="0" rotWithShape="1">
              <a:blip r:embed="rId4">
                <a:alphaModFix amt="20000"/>
              </a:blip>
              <a:srcRect/>
              <a:tile tx="0" ty="0" sx="100000" sy="100000" flip="none" algn="tl"/>
            </a:blipFill>
            <a:ln>
              <a:noFill/>
            </a:ln>
          </p:spPr>
          <p:txBody>
            <a:bodyPr anchor="b"/>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Non –quantitative</a:t>
              </a:r>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0" name="AutoShape 5"/>
            <p:cNvSpPr>
              <a:spLocks noChangeArrowheads="1"/>
            </p:cNvSpPr>
            <p:nvPr/>
          </p:nvSpPr>
          <p:spPr bwMode="auto">
            <a:xfrm>
              <a:off x="634403" y="2432757"/>
              <a:ext cx="1317022" cy="6890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Benefit-risk assessment framework</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1" name="AutoShape 6"/>
            <p:cNvSpPr>
              <a:spLocks noChangeArrowheads="1"/>
            </p:cNvSpPr>
            <p:nvPr/>
          </p:nvSpPr>
          <p:spPr bwMode="auto">
            <a:xfrm>
              <a:off x="3932399" y="2432857"/>
              <a:ext cx="1314522" cy="6889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Metric indices for B-R assessment</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2" name="AutoShape 9"/>
            <p:cNvSpPr>
              <a:spLocks noChangeArrowheads="1"/>
            </p:cNvSpPr>
            <p:nvPr/>
          </p:nvSpPr>
          <p:spPr bwMode="auto">
            <a:xfrm>
              <a:off x="2695086" y="3896055"/>
              <a:ext cx="1224619" cy="1837849"/>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NNT</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NNH</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AE-NNT</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RV-NNH</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Impact numbers</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MCE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RV-MCE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MAR</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NEAR</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3" name="AutoShape 8"/>
            <p:cNvSpPr>
              <a:spLocks noChangeArrowheads="1"/>
            </p:cNvSpPr>
            <p:nvPr/>
          </p:nvSpPr>
          <p:spPr bwMode="auto">
            <a:xfrm>
              <a:off x="6531619" y="2432357"/>
              <a:ext cx="1102919" cy="6890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Estimation techniques</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4" name="AutoShape 10"/>
            <p:cNvSpPr>
              <a:spLocks noChangeArrowheads="1"/>
            </p:cNvSpPr>
            <p:nvPr/>
          </p:nvSpPr>
          <p:spPr bwMode="auto">
            <a:xfrm>
              <a:off x="4022101" y="3894755"/>
              <a:ext cx="1152019" cy="91642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QALY</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DALY</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HALE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Q-TWiST</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5" name="AutoShape 14"/>
            <p:cNvSpPr>
              <a:spLocks noChangeArrowheads="1"/>
            </p:cNvSpPr>
            <p:nvPr/>
          </p:nvSpPr>
          <p:spPr bwMode="auto">
            <a:xfrm>
              <a:off x="5272921" y="3894755"/>
              <a:ext cx="1151919" cy="140169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UT-NNT</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INHB</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BRR</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GBR</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Principle of 3</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TURBO</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Beckmann</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6" name="AutoShape 15"/>
            <p:cNvSpPr>
              <a:spLocks noChangeArrowheads="1"/>
            </p:cNvSpPr>
            <p:nvPr/>
          </p:nvSpPr>
          <p:spPr bwMode="auto">
            <a:xfrm>
              <a:off x="1420916" y="3894755"/>
              <a:ext cx="1152019" cy="180584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BLRA</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NCB</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Decision tree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MDP</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MCDA</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SMAA</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SBRAM</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CUI</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DI</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7" name="Rectangle 18"/>
            <p:cNvSpPr>
              <a:spLocks noChangeArrowheads="1"/>
            </p:cNvSpPr>
            <p:nvPr/>
          </p:nvSpPr>
          <p:spPr bwMode="auto">
            <a:xfrm>
              <a:off x="5257121" y="3498701"/>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Trade-off indices</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8" name="AutoShape 16"/>
            <p:cNvSpPr>
              <a:spLocks noChangeArrowheads="1"/>
            </p:cNvSpPr>
            <p:nvPr/>
          </p:nvSpPr>
          <p:spPr bwMode="auto">
            <a:xfrm>
              <a:off x="128095" y="3894755"/>
              <a:ext cx="1152019" cy="1608018"/>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PROACT-URL</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ASF</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BRAT</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FDA BRF</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CMR-CASS</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COBRA</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SABRE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UMBRA</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OMERACT 3x3</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39" name="Rectangle 55"/>
            <p:cNvSpPr>
              <a:spLocks noChangeArrowheads="1"/>
            </p:cNvSpPr>
            <p:nvPr/>
          </p:nvSpPr>
          <p:spPr bwMode="auto">
            <a:xfrm>
              <a:off x="119495" y="3498701"/>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Descriptive framework</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0" name="Rectangle 56"/>
            <p:cNvSpPr>
              <a:spLocks noChangeArrowheads="1"/>
            </p:cNvSpPr>
            <p:nvPr/>
          </p:nvSpPr>
          <p:spPr bwMode="auto">
            <a:xfrm>
              <a:off x="1420916" y="3498701"/>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Quantitative framework</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1" name="Rectangle 57"/>
            <p:cNvSpPr>
              <a:spLocks noChangeArrowheads="1"/>
            </p:cNvSpPr>
            <p:nvPr/>
          </p:nvSpPr>
          <p:spPr bwMode="auto">
            <a:xfrm>
              <a:off x="2739180" y="3498701"/>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Threshold indices</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2" name="Rectangle 58"/>
            <p:cNvSpPr>
              <a:spLocks noChangeArrowheads="1"/>
            </p:cNvSpPr>
            <p:nvPr/>
          </p:nvSpPr>
          <p:spPr bwMode="auto">
            <a:xfrm>
              <a:off x="4013400" y="3498701"/>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Health indices</a:t>
              </a:r>
              <a:endParaRPr kumimoji="0" lang="en-US" altLang="en-US" sz="18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43" name="AutoShape 23"/>
            <p:cNvSpPr>
              <a:spLocks noChangeArrowheads="1"/>
            </p:cNvSpPr>
            <p:nvPr/>
          </p:nvSpPr>
          <p:spPr bwMode="auto">
            <a:xfrm>
              <a:off x="7750348" y="3893355"/>
              <a:ext cx="1302529" cy="180724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SPM</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CV</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CA</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DCE</a:t>
              </a:r>
            </a:p>
            <a:p>
              <a:pPr marL="0" marR="0" lvl="0" indent="0" algn="ctr" defTabSz="457200" rtl="0" eaLnBrk="0" fontAlgn="auto" latinLnBrk="0" hangingPunct="0">
                <a:lnSpc>
                  <a:spcPct val="100000"/>
                </a:lnSpc>
                <a:spcBef>
                  <a:spcPts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0"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-----o-----</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0"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AHP</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0"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Swing-weighting</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0"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MACBETH</a:t>
              </a:r>
            </a:p>
            <a:p>
              <a:pPr marL="0" marR="0" lvl="0" indent="0" algn="l" defTabSz="457200" rtl="0" eaLnBrk="0" fontAlgn="auto" latinLnBrk="0" hangingPunct="0">
                <a:lnSpc>
                  <a:spcPct val="100000"/>
                </a:lnSpc>
                <a:spcBef>
                  <a:spcPts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44" name="AutoShape 24"/>
            <p:cNvSpPr>
              <a:spLocks noChangeArrowheads="1"/>
            </p:cNvSpPr>
            <p:nvPr/>
          </p:nvSpPr>
          <p:spPr bwMode="auto">
            <a:xfrm>
              <a:off x="6512320" y="3894755"/>
              <a:ext cx="1152019" cy="128937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DAGs</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PSM</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CPM</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ITC</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MTC</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CDS</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245" name="AutoShape 34"/>
            <p:cNvCxnSpPr>
              <a:cxnSpLocks noChangeShapeType="1"/>
            </p:cNvCxnSpPr>
            <p:nvPr/>
          </p:nvCxnSpPr>
          <p:spPr bwMode="auto">
            <a:xfrm rot="5400000">
              <a:off x="805784" y="3011571"/>
              <a:ext cx="376851" cy="597410"/>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46" name="AutoShape 35"/>
            <p:cNvCxnSpPr>
              <a:cxnSpLocks noChangeShapeType="1"/>
            </p:cNvCxnSpPr>
            <p:nvPr/>
          </p:nvCxnSpPr>
          <p:spPr bwMode="auto">
            <a:xfrm flipH="1">
              <a:off x="4589410" y="3121850"/>
              <a:ext cx="300" cy="376851"/>
            </a:xfrm>
            <a:prstGeom prst="straightConnector1">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47" name="AutoShape 36"/>
            <p:cNvCxnSpPr>
              <a:cxnSpLocks noChangeShapeType="1"/>
            </p:cNvCxnSpPr>
            <p:nvPr/>
          </p:nvCxnSpPr>
          <p:spPr bwMode="auto">
            <a:xfrm rot="16200000" flipH="1">
              <a:off x="1456495" y="2958270"/>
              <a:ext cx="376851" cy="704012"/>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48" name="AutoShape 37"/>
            <p:cNvCxnSpPr>
              <a:cxnSpLocks noChangeShapeType="1"/>
            </p:cNvCxnSpPr>
            <p:nvPr/>
          </p:nvCxnSpPr>
          <p:spPr bwMode="auto">
            <a:xfrm rot="16200000" flipH="1">
              <a:off x="5022994" y="2688566"/>
              <a:ext cx="376851" cy="1243420"/>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49" name="AutoShape 38"/>
            <p:cNvCxnSpPr>
              <a:cxnSpLocks noChangeShapeType="1"/>
            </p:cNvCxnSpPr>
            <p:nvPr/>
          </p:nvCxnSpPr>
          <p:spPr bwMode="auto">
            <a:xfrm rot="5400000">
              <a:off x="3764074" y="2672965"/>
              <a:ext cx="376851" cy="1274521"/>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50" name="AutoShape 40"/>
            <p:cNvCxnSpPr>
              <a:cxnSpLocks noChangeShapeType="1"/>
            </p:cNvCxnSpPr>
            <p:nvPr/>
          </p:nvCxnSpPr>
          <p:spPr bwMode="auto">
            <a:xfrm>
              <a:off x="8394165" y="3112149"/>
              <a:ext cx="2700" cy="781206"/>
            </a:xfrm>
            <a:prstGeom prst="straightConnector1">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51" name="AutoShape 41"/>
            <p:cNvCxnSpPr>
              <a:cxnSpLocks noChangeShapeType="1"/>
            </p:cNvCxnSpPr>
            <p:nvPr/>
          </p:nvCxnSpPr>
          <p:spPr bwMode="auto">
            <a:xfrm>
              <a:off x="7083128" y="3121450"/>
              <a:ext cx="5200" cy="773305"/>
            </a:xfrm>
            <a:prstGeom prst="straightConnector1">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52" name="AutoShape 8"/>
            <p:cNvSpPr>
              <a:spLocks noChangeArrowheads="1"/>
            </p:cNvSpPr>
            <p:nvPr/>
          </p:nvSpPr>
          <p:spPr bwMode="auto">
            <a:xfrm>
              <a:off x="7842856" y="2423056"/>
              <a:ext cx="1102519" cy="6890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Calibri" pitchFamily="34" charset="0"/>
                  <a:cs typeface="Times New Roman" pitchFamily="18" charset="0"/>
                </a:rPr>
                <a:t>Utility survey techniques</a:t>
              </a:r>
              <a:endParaRPr kumimoji="0" lang="en-US" altLang="en-US" sz="1800" b="1" i="0" u="none" strike="noStrike" kern="1200" cap="none" spc="0" normalizeH="0" baseline="0" noProof="0">
                <a:ln>
                  <a:noFill/>
                </a:ln>
                <a:solidFill>
                  <a:srgbClr val="000000"/>
                </a:solidFill>
                <a:effectLst/>
                <a:uLnTx/>
                <a:uFillTx/>
                <a:latin typeface="Arial" charset="0"/>
                <a:ea typeface="Calibri" pitchFamily="34" charset="0"/>
                <a:cs typeface="Times New Roman" pitchFamily="18" charset="0"/>
              </a:endParaRPr>
            </a:p>
          </p:txBody>
        </p:sp>
      </p:grpSp>
      <p:grpSp>
        <p:nvGrpSpPr>
          <p:cNvPr id="27" name="Group 26"/>
          <p:cNvGrpSpPr/>
          <p:nvPr/>
        </p:nvGrpSpPr>
        <p:grpSpPr>
          <a:xfrm>
            <a:off x="91787" y="2090542"/>
            <a:ext cx="8961090" cy="3667015"/>
            <a:chOff x="91787" y="2090542"/>
            <a:chExt cx="8961090" cy="3667015"/>
          </a:xfrm>
        </p:grpSpPr>
        <p:sp>
          <p:nvSpPr>
            <p:cNvPr id="165" name="Rectangle 164"/>
            <p:cNvSpPr>
              <a:spLocks noChangeArrowheads="1"/>
            </p:cNvSpPr>
            <p:nvPr/>
          </p:nvSpPr>
          <p:spPr bwMode="auto">
            <a:xfrm>
              <a:off x="91787" y="3145887"/>
              <a:ext cx="1265205" cy="2611670"/>
            </a:xfrm>
            <a:prstGeom prst="rect">
              <a:avLst/>
            </a:prstGeom>
            <a:blipFill dpi="0" rotWithShape="1">
              <a:blip r:embed="rId4">
                <a:alphaModFix amt="20000"/>
              </a:blip>
              <a:srcRect/>
              <a:tile tx="0" ty="0" sx="100000" sy="100000" flip="none" algn="tl"/>
            </a:blipFill>
            <a:ln>
              <a:noFill/>
            </a:ln>
          </p:spPr>
          <p:txBody>
            <a:bodyPr anchor="b"/>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Non –quantitative</a:t>
              </a:r>
              <a:endParaRPr kumimoji="0" lang="en-US" altLang="en-US" sz="1800" b="1"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7" name="AutoShape 5"/>
            <p:cNvSpPr>
              <a:spLocks noChangeArrowheads="1"/>
            </p:cNvSpPr>
            <p:nvPr/>
          </p:nvSpPr>
          <p:spPr bwMode="auto">
            <a:xfrm>
              <a:off x="634403" y="2100243"/>
              <a:ext cx="1317022" cy="6890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Benefit-risk assessment framework</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8" name="AutoShape 6"/>
            <p:cNvSpPr>
              <a:spLocks noChangeArrowheads="1"/>
            </p:cNvSpPr>
            <p:nvPr/>
          </p:nvSpPr>
          <p:spPr bwMode="auto">
            <a:xfrm>
              <a:off x="3932399" y="2100343"/>
              <a:ext cx="1314522" cy="6889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Metric indices for B-R assessment</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69" name="AutoShape 9"/>
            <p:cNvSpPr>
              <a:spLocks noChangeArrowheads="1"/>
            </p:cNvSpPr>
            <p:nvPr/>
          </p:nvSpPr>
          <p:spPr bwMode="auto">
            <a:xfrm>
              <a:off x="2695086" y="3563541"/>
              <a:ext cx="1224619" cy="1837849"/>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NNT</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NNH</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AE-NNT</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RV-NNH</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Impact numbers</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MCE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RV-MCE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MAR</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NEAR</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0" name="AutoShape 8"/>
            <p:cNvSpPr>
              <a:spLocks noChangeArrowheads="1"/>
            </p:cNvSpPr>
            <p:nvPr/>
          </p:nvSpPr>
          <p:spPr bwMode="auto">
            <a:xfrm>
              <a:off x="6531619" y="2099843"/>
              <a:ext cx="1102919" cy="6890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Estimation techniques</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1" name="AutoShape 10"/>
            <p:cNvSpPr>
              <a:spLocks noChangeArrowheads="1"/>
            </p:cNvSpPr>
            <p:nvPr/>
          </p:nvSpPr>
          <p:spPr bwMode="auto">
            <a:xfrm>
              <a:off x="4022101" y="3562241"/>
              <a:ext cx="1152019" cy="91642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QALY</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DALY</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HALE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Q-TWiST</a:t>
              </a:r>
              <a:endParaRPr kumimoji="0" lang="en-US" altLang="en-US" sz="1800" b="1" i="0" u="none" strike="noStrike" kern="1200" cap="none" spc="0" normalizeH="0" baseline="0" noProof="0">
                <a:ln>
                  <a:noFill/>
                </a:ln>
                <a:solidFill>
                  <a:srgbClr val="FF0000"/>
                </a:solidFill>
                <a:effectLst/>
                <a:uLnTx/>
                <a:uFillTx/>
                <a:latin typeface="Arial" charset="0"/>
                <a:ea typeface="+mn-ea"/>
                <a:cs typeface="Arial" charset="0"/>
              </a:endParaRPr>
            </a:p>
          </p:txBody>
        </p:sp>
        <p:sp>
          <p:nvSpPr>
            <p:cNvPr id="172" name="AutoShape 14"/>
            <p:cNvSpPr>
              <a:spLocks noChangeArrowheads="1"/>
            </p:cNvSpPr>
            <p:nvPr/>
          </p:nvSpPr>
          <p:spPr bwMode="auto">
            <a:xfrm>
              <a:off x="5272921" y="3562241"/>
              <a:ext cx="1151919" cy="1401690"/>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UT-NNT</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INHB</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BRR</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GBR</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Principle of 3</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TURBO</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Beckmann</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3" name="AutoShape 15"/>
            <p:cNvSpPr>
              <a:spLocks noChangeArrowheads="1"/>
            </p:cNvSpPr>
            <p:nvPr/>
          </p:nvSpPr>
          <p:spPr bwMode="auto">
            <a:xfrm>
              <a:off x="1420916" y="3562241"/>
              <a:ext cx="1152019" cy="180584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BLRA</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NCB</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Decision tree</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MDP</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MCDA</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SMAA</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SBRAM</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CUI</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DI</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4" name="Rectangle 18"/>
            <p:cNvSpPr>
              <a:spLocks noChangeArrowheads="1"/>
            </p:cNvSpPr>
            <p:nvPr/>
          </p:nvSpPr>
          <p:spPr bwMode="auto">
            <a:xfrm>
              <a:off x="5257121" y="3166187"/>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Trade-off indices</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5" name="AutoShape 16"/>
            <p:cNvSpPr>
              <a:spLocks noChangeArrowheads="1"/>
            </p:cNvSpPr>
            <p:nvPr/>
          </p:nvSpPr>
          <p:spPr bwMode="auto">
            <a:xfrm>
              <a:off x="128095" y="3562241"/>
              <a:ext cx="1152019" cy="1608018"/>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rPr>
                <a:t>PROACT-URL</a:t>
              </a:r>
              <a:endParaRPr kumimoji="0" lang="en-US" altLang="en-US" sz="1100" b="1"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ASF</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rPr>
                <a:t>BRAT</a:t>
              </a:r>
              <a:endParaRPr kumimoji="0" lang="en-US" altLang="en-US" sz="1100" b="1"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FDA BRF</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CMR-CASS</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COBRA</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SABRE</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UMBRA</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OMERACT 3x3</a:t>
              </a: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76" name="Rectangle 55"/>
            <p:cNvSpPr>
              <a:spLocks noChangeArrowheads="1"/>
            </p:cNvSpPr>
            <p:nvPr/>
          </p:nvSpPr>
          <p:spPr bwMode="auto">
            <a:xfrm>
              <a:off x="119495" y="3166187"/>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Descriptive framework</a:t>
              </a: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77" name="Rectangle 56"/>
            <p:cNvSpPr>
              <a:spLocks noChangeArrowheads="1"/>
            </p:cNvSpPr>
            <p:nvPr/>
          </p:nvSpPr>
          <p:spPr bwMode="auto">
            <a:xfrm>
              <a:off x="1420916" y="3166187"/>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Quantitative framework</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8" name="Rectangle 57"/>
            <p:cNvSpPr>
              <a:spLocks noChangeArrowheads="1"/>
            </p:cNvSpPr>
            <p:nvPr/>
          </p:nvSpPr>
          <p:spPr bwMode="auto">
            <a:xfrm>
              <a:off x="2739180" y="3166187"/>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Threshold indices</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79" name="Rectangle 58"/>
            <p:cNvSpPr>
              <a:spLocks noChangeArrowheads="1"/>
            </p:cNvSpPr>
            <p:nvPr/>
          </p:nvSpPr>
          <p:spPr bwMode="auto">
            <a:xfrm>
              <a:off x="4013400" y="3166187"/>
              <a:ext cx="1152019" cy="396054"/>
            </a:xfrm>
            <a:prstGeom prst="rect">
              <a:avLst/>
            </a:prstGeom>
            <a:solidFill>
              <a:srgbClr val="A5A5A5"/>
            </a:solidFill>
            <a:ln w="9525">
              <a:solidFill>
                <a:srgbClr val="000000"/>
              </a:solidFill>
              <a:miter lim="800000"/>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Health indices</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0" name="AutoShape 23"/>
            <p:cNvSpPr>
              <a:spLocks noChangeArrowheads="1"/>
            </p:cNvSpPr>
            <p:nvPr/>
          </p:nvSpPr>
          <p:spPr bwMode="auto">
            <a:xfrm>
              <a:off x="7750348" y="3560841"/>
              <a:ext cx="1302529" cy="180724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SPM</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CV</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CA</a:t>
              </a:r>
              <a:endParaRPr kumimoji="0" lang="en-US" altLang="en-US" sz="1100" b="0"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rPr>
                <a:t>DCE</a:t>
              </a:r>
            </a:p>
            <a:p>
              <a:pPr marL="0" marR="0" lvl="0" indent="0" algn="ctr" defTabSz="457200" rtl="0" eaLnBrk="0" fontAlgn="auto" latinLnBrk="0" hangingPunct="0">
                <a:lnSpc>
                  <a:spcPct val="100000"/>
                </a:lnSpc>
                <a:spcBef>
                  <a:spcPts val="0"/>
                </a:spcBef>
                <a:spcAft>
                  <a:spcPct val="0"/>
                </a:spcAft>
                <a:buClrTx/>
                <a:buSzTx/>
                <a:buFontTx/>
                <a:buNone/>
                <a:tabLst/>
                <a:defRPr/>
              </a:pPr>
              <a:endParaRPr kumimoji="0" lang="en-US" altLang="en-US" sz="1000" b="1" i="0" u="none" strike="noStrike" kern="1200" cap="none" spc="0" normalizeH="0" baseline="0" noProof="0" dirty="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-----o-----</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AHP</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Swing-weighting</a:t>
              </a: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rgbClr val="0085CA">
                      <a:lumMod val="50000"/>
                    </a:srgbClr>
                  </a:solidFill>
                  <a:effectLst/>
                  <a:uLnTx/>
                  <a:uFillTx/>
                  <a:latin typeface="Calibri" pitchFamily="34" charset="0"/>
                  <a:ea typeface="+mn-ea"/>
                  <a:cs typeface="Times New Roman" pitchFamily="18" charset="0"/>
                </a:rPr>
                <a:t>MACBETH</a:t>
              </a:r>
            </a:p>
            <a:p>
              <a:pPr marL="0" marR="0" lvl="0" indent="0" algn="l" defTabSz="457200" rtl="0" eaLnBrk="0" fontAlgn="auto" latinLnBrk="0" hangingPunct="0">
                <a:lnSpc>
                  <a:spcPct val="100000"/>
                </a:lnSpc>
                <a:spcBef>
                  <a:spcPts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1" name="AutoShape 24"/>
            <p:cNvSpPr>
              <a:spLocks noChangeArrowheads="1"/>
            </p:cNvSpPr>
            <p:nvPr/>
          </p:nvSpPr>
          <p:spPr bwMode="auto">
            <a:xfrm>
              <a:off x="6512320" y="3562241"/>
              <a:ext cx="1152019" cy="1289375"/>
            </a:xfrm>
            <a:prstGeom prst="roundRect">
              <a:avLst>
                <a:gd name="adj" fmla="val 16667"/>
              </a:avLst>
            </a:prstGeom>
            <a:solidFill>
              <a:srgbClr val="FFFFFF"/>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DAGs</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PSM</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CPM</a:t>
              </a:r>
              <a:endParaRPr kumimoji="0" lang="en-US" altLang="en-US" sz="11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ITC</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rPr>
                <a:t>MTC</a:t>
              </a:r>
              <a:endParaRPr kumimoji="0" lang="en-US" altLang="en-US" sz="1100" b="1"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a:p>
              <a:pPr marL="0" marR="0" lvl="0" indent="0" algn="ctr" defTabSz="457200" rtl="0" eaLnBrk="0" fontAlgn="auto" latinLnBrk="0" hangingPunct="0">
                <a:lnSpc>
                  <a:spcPct val="100000"/>
                </a:lnSpc>
                <a:spcBef>
                  <a:spcPts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Times New Roman" pitchFamily="18" charset="0"/>
                </a:rPr>
                <a:t>CDS</a:t>
              </a:r>
              <a:endParaRPr kumimoji="0" lang="en-US" alt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cxnSp>
          <p:nvCxnSpPr>
            <p:cNvPr id="185" name="AutoShape 34"/>
            <p:cNvCxnSpPr>
              <a:cxnSpLocks noChangeShapeType="1"/>
            </p:cNvCxnSpPr>
            <p:nvPr/>
          </p:nvCxnSpPr>
          <p:spPr bwMode="auto">
            <a:xfrm rot="5400000">
              <a:off x="805784" y="2679057"/>
              <a:ext cx="376851" cy="597410"/>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6" name="AutoShape 35"/>
            <p:cNvCxnSpPr>
              <a:cxnSpLocks noChangeShapeType="1"/>
            </p:cNvCxnSpPr>
            <p:nvPr/>
          </p:nvCxnSpPr>
          <p:spPr bwMode="auto">
            <a:xfrm flipH="1">
              <a:off x="4589410" y="2789336"/>
              <a:ext cx="300" cy="376851"/>
            </a:xfrm>
            <a:prstGeom prst="straightConnector1">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7" name="AutoShape 36"/>
            <p:cNvCxnSpPr>
              <a:cxnSpLocks noChangeShapeType="1"/>
            </p:cNvCxnSpPr>
            <p:nvPr/>
          </p:nvCxnSpPr>
          <p:spPr bwMode="auto">
            <a:xfrm rot="16200000" flipH="1">
              <a:off x="1456495" y="2625756"/>
              <a:ext cx="376851" cy="704012"/>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8" name="AutoShape 37"/>
            <p:cNvCxnSpPr>
              <a:cxnSpLocks noChangeShapeType="1"/>
            </p:cNvCxnSpPr>
            <p:nvPr/>
          </p:nvCxnSpPr>
          <p:spPr bwMode="auto">
            <a:xfrm rot="16200000" flipH="1">
              <a:off x="5022994" y="2356052"/>
              <a:ext cx="376851" cy="1243420"/>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89" name="AutoShape 38"/>
            <p:cNvCxnSpPr>
              <a:cxnSpLocks noChangeShapeType="1"/>
            </p:cNvCxnSpPr>
            <p:nvPr/>
          </p:nvCxnSpPr>
          <p:spPr bwMode="auto">
            <a:xfrm rot="5400000">
              <a:off x="3764074" y="2340451"/>
              <a:ext cx="376851" cy="1274521"/>
            </a:xfrm>
            <a:prstGeom prst="bentConnector3">
              <a:avLst>
                <a:gd name="adj1" fmla="val 50000"/>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0" name="AutoShape 40"/>
            <p:cNvCxnSpPr>
              <a:cxnSpLocks noChangeShapeType="1"/>
            </p:cNvCxnSpPr>
            <p:nvPr/>
          </p:nvCxnSpPr>
          <p:spPr bwMode="auto">
            <a:xfrm>
              <a:off x="8394165" y="2779635"/>
              <a:ext cx="2700" cy="781206"/>
            </a:xfrm>
            <a:prstGeom prst="straightConnector1">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1" name="AutoShape 41"/>
            <p:cNvCxnSpPr>
              <a:cxnSpLocks noChangeShapeType="1"/>
            </p:cNvCxnSpPr>
            <p:nvPr/>
          </p:nvCxnSpPr>
          <p:spPr bwMode="auto">
            <a:xfrm>
              <a:off x="7083128" y="2788936"/>
              <a:ext cx="5200" cy="773305"/>
            </a:xfrm>
            <a:prstGeom prst="straightConnector1">
              <a:avLst/>
            </a:prstGeom>
            <a:noFill/>
            <a:ln w="1587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94" name="AutoShape 8"/>
            <p:cNvSpPr>
              <a:spLocks noChangeArrowheads="1"/>
            </p:cNvSpPr>
            <p:nvPr/>
          </p:nvSpPr>
          <p:spPr bwMode="auto">
            <a:xfrm>
              <a:off x="7842856" y="2090542"/>
              <a:ext cx="1102519" cy="689094"/>
            </a:xfrm>
            <a:prstGeom prst="roundRect">
              <a:avLst>
                <a:gd name="adj" fmla="val 16667"/>
              </a:avLst>
            </a:prstGeom>
            <a:solidFill>
              <a:srgbClr val="D8D8D8"/>
            </a:solidFill>
            <a:ln w="9525">
              <a:solidFill>
                <a:srgbClr val="000000"/>
              </a:solidFill>
              <a:round/>
              <a:headEnd/>
              <a:tailEnd/>
            </a:ln>
            <a:effectLst>
              <a:outerShdw dist="35921" dir="2700000" algn="ctr" rotWithShape="0">
                <a:srgbClr val="808080"/>
              </a:outerShdw>
            </a:effectLst>
          </p:spPr>
          <p:txBody>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ctr" defTabSz="457200" rtl="0" eaLnBrk="1" fontAlgn="auto" latinLnBrk="0" hangingPunct="1">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Calibri" pitchFamily="34" charset="0"/>
                  <a:ea typeface="Calibri" pitchFamily="34" charset="0"/>
                  <a:cs typeface="Times New Roman" pitchFamily="18" charset="0"/>
                </a:rPr>
                <a:t>Utility survey techniques</a:t>
              </a:r>
              <a:endParaRPr kumimoji="0" lang="en-US" altLang="en-US" sz="1800" b="0" i="0" u="none" strike="noStrike" kern="1200" cap="none" spc="0" normalizeH="0" baseline="0" noProof="0">
                <a:ln>
                  <a:noFill/>
                </a:ln>
                <a:solidFill>
                  <a:srgbClr val="000000"/>
                </a:solidFill>
                <a:effectLst/>
                <a:uLnTx/>
                <a:uFillTx/>
                <a:latin typeface="Arial" charset="0"/>
                <a:ea typeface="Calibri" pitchFamily="34" charset="0"/>
                <a:cs typeface="Times New Roman" pitchFamily="18" charset="0"/>
              </a:endParaRPr>
            </a:p>
          </p:txBody>
        </p:sp>
      </p:grpSp>
      <p:sp>
        <p:nvSpPr>
          <p:cNvPr id="2" name="Title 1"/>
          <p:cNvSpPr>
            <a:spLocks noGrp="1"/>
          </p:cNvSpPr>
          <p:nvPr>
            <p:ph type="title"/>
          </p:nvPr>
        </p:nvSpPr>
        <p:spPr>
          <a:xfrm>
            <a:off x="323528" y="162371"/>
            <a:ext cx="8491537" cy="598206"/>
          </a:xfrm>
        </p:spPr>
        <p:txBody>
          <a:bodyPr>
            <a:normAutofit/>
          </a:bodyPr>
          <a:lstStyle/>
          <a:p>
            <a:pPr algn="ctr"/>
            <a:r>
              <a:rPr lang="en-GB" dirty="0"/>
              <a:t>Methodologies available</a:t>
            </a:r>
          </a:p>
        </p:txBody>
      </p:sp>
      <p:sp>
        <p:nvSpPr>
          <p:cNvPr id="38" name="Rectangle 1"/>
          <p:cNvSpPr>
            <a:spLocks noChangeArrowheads="1"/>
          </p:cNvSpPr>
          <p:nvPr/>
        </p:nvSpPr>
        <p:spPr bwMode="auto">
          <a:xfrm>
            <a:off x="289249" y="5875963"/>
            <a:ext cx="77070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marL="0" marR="0" lvl="0" indent="0" algn="l" defTabSz="457200" rtl="0" eaLnBrk="1" fontAlgn="auto" latinLnBrk="0" hangingPunct="1">
              <a:lnSpc>
                <a:spcPct val="100000"/>
              </a:lnSpc>
              <a:spcBef>
                <a:spcPts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Verdana" pitchFamily="34" charset="0"/>
                <a:ea typeface="+mn-ea"/>
                <a:cs typeface="Arial" charset="0"/>
                <a:hlinkClick r:id="rId5"/>
              </a:rPr>
              <a:t>Mt-Isa </a:t>
            </a:r>
            <a:r>
              <a:rPr kumimoji="0" lang="en-GB" altLang="en-US" sz="1100" b="0" i="1" u="none" strike="noStrike" kern="1200" cap="none" spc="0" normalizeH="0" baseline="0" noProof="0" dirty="0">
                <a:ln>
                  <a:noFill/>
                </a:ln>
                <a:solidFill>
                  <a:srgbClr val="000000"/>
                </a:solidFill>
                <a:effectLst/>
                <a:uLnTx/>
                <a:uFillTx/>
                <a:latin typeface="Verdana" pitchFamily="34" charset="0"/>
                <a:ea typeface="+mn-ea"/>
                <a:cs typeface="Arial" charset="0"/>
                <a:hlinkClick r:id="rId5"/>
              </a:rPr>
              <a:t>et al</a:t>
            </a:r>
            <a:r>
              <a:rPr kumimoji="0" lang="en-GB" altLang="en-US" sz="1100" b="0" i="0" u="none" strike="noStrike" kern="1200" cap="none" spc="0" normalizeH="0" baseline="0" noProof="0" dirty="0">
                <a:ln>
                  <a:noFill/>
                </a:ln>
                <a:solidFill>
                  <a:srgbClr val="000000"/>
                </a:solidFill>
                <a:effectLst/>
                <a:uLnTx/>
                <a:uFillTx/>
                <a:latin typeface="Verdana" pitchFamily="34" charset="0"/>
                <a:ea typeface="+mn-ea"/>
                <a:cs typeface="Arial" charset="0"/>
                <a:hlinkClick r:id="" action="ppaction://noaction"/>
              </a:rPr>
              <a:t>. Balancing benefit and risk of medicines: a systematic review and classification of available methodologies. Pharmacoepidemiology and Drug Safety 2014. DOI: 10.1002/pds.3636.</a:t>
            </a:r>
            <a:endParaRPr kumimoji="0" lang="en-GB" altLang="en-US" sz="11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681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xit" presetSubtype="0" fill="hold" nodeType="clickEffect">
                                  <p:stCondLst>
                                    <p:cond delay="0"/>
                                  </p:stCondLst>
                                  <p:childTnLst>
                                    <p:animEffect transition="out" filter="fade">
                                      <p:cBhvr>
                                        <p:cTn id="10" dur="2000"/>
                                        <p:tgtEl>
                                          <p:spTgt spid="55"/>
                                        </p:tgtEl>
                                      </p:cBhvr>
                                    </p:animEffect>
                                    <p:anim calcmode="lin" valueType="num">
                                      <p:cBhvr>
                                        <p:cTn id="11" dur="2000"/>
                                        <p:tgtEl>
                                          <p:spTgt spid="55"/>
                                        </p:tgtEl>
                                        <p:attrNameLst>
                                          <p:attrName>style.rotation</p:attrName>
                                        </p:attrNameLst>
                                      </p:cBhvr>
                                      <p:tavLst>
                                        <p:tav tm="0">
                                          <p:val>
                                            <p:fltVal val="0"/>
                                          </p:val>
                                        </p:tav>
                                        <p:tav tm="100000">
                                          <p:val>
                                            <p:fltVal val="720"/>
                                          </p:val>
                                        </p:tav>
                                      </p:tavLst>
                                    </p:anim>
                                    <p:anim calcmode="lin" valueType="num">
                                      <p:cBhvr>
                                        <p:cTn id="12" dur="2000"/>
                                        <p:tgtEl>
                                          <p:spTgt spid="55"/>
                                        </p:tgtEl>
                                        <p:attrNameLst>
                                          <p:attrName>ppt_h</p:attrName>
                                        </p:attrNameLst>
                                      </p:cBhvr>
                                      <p:tavLst>
                                        <p:tav tm="0">
                                          <p:val>
                                            <p:strVal val="ppt_h"/>
                                          </p:val>
                                        </p:tav>
                                        <p:tav tm="100000">
                                          <p:val>
                                            <p:fltVal val="0"/>
                                          </p:val>
                                        </p:tav>
                                      </p:tavLst>
                                    </p:anim>
                                    <p:anim calcmode="lin" valueType="num">
                                      <p:cBhvr>
                                        <p:cTn id="13" dur="2000"/>
                                        <p:tgtEl>
                                          <p:spTgt spid="55"/>
                                        </p:tgtEl>
                                        <p:attrNameLst>
                                          <p:attrName>ppt_w</p:attrName>
                                        </p:attrNameLst>
                                      </p:cBhvr>
                                      <p:tavLst>
                                        <p:tav tm="0">
                                          <p:val>
                                            <p:strVal val="ppt_w"/>
                                          </p:val>
                                        </p:tav>
                                        <p:tav tm="100000">
                                          <p:val>
                                            <p:fltVal val="0"/>
                                          </p:val>
                                        </p:tav>
                                      </p:tavLst>
                                    </p:anim>
                                    <p:set>
                                      <p:cBhvr>
                                        <p:cTn id="14" dur="1" fill="hold">
                                          <p:stCondLst>
                                            <p:cond delay="1999"/>
                                          </p:stCondLst>
                                        </p:cTn>
                                        <p:tgtEl>
                                          <p:spTgt spid="55"/>
                                        </p:tgtEl>
                                        <p:attrNameLst>
                                          <p:attrName>style.visibility</p:attrName>
                                        </p:attrNameLst>
                                      </p:cBhvr>
                                      <p:to>
                                        <p:strVal val="hidden"/>
                                      </p:to>
                                    </p:set>
                                  </p:childTnLst>
                                </p:cTn>
                              </p:par>
                              <p:par>
                                <p:cTn id="15" presetID="35" presetClass="entr" presetSubtype="0" fill="hold" nodeType="withEffect">
                                  <p:stCondLst>
                                    <p:cond delay="0"/>
                                  </p:stCondLst>
                                  <p:childTnLst>
                                    <p:set>
                                      <p:cBhvr>
                                        <p:cTn id="16" dur="1" fill="hold">
                                          <p:stCondLst>
                                            <p:cond delay="0"/>
                                          </p:stCondLst>
                                        </p:cTn>
                                        <p:tgtEl>
                                          <p:spTgt spid="228"/>
                                        </p:tgtEl>
                                        <p:attrNameLst>
                                          <p:attrName>style.visibility</p:attrName>
                                        </p:attrNameLst>
                                      </p:cBhvr>
                                      <p:to>
                                        <p:strVal val="visible"/>
                                      </p:to>
                                    </p:set>
                                    <p:animEffect transition="in" filter="fade">
                                      <p:cBhvr>
                                        <p:cTn id="17" dur="2000"/>
                                        <p:tgtEl>
                                          <p:spTgt spid="228"/>
                                        </p:tgtEl>
                                      </p:cBhvr>
                                    </p:animEffect>
                                    <p:anim calcmode="lin" valueType="num">
                                      <p:cBhvr>
                                        <p:cTn id="18" dur="2000" fill="hold"/>
                                        <p:tgtEl>
                                          <p:spTgt spid="228"/>
                                        </p:tgtEl>
                                        <p:attrNameLst>
                                          <p:attrName>style.rotation</p:attrName>
                                        </p:attrNameLst>
                                      </p:cBhvr>
                                      <p:tavLst>
                                        <p:tav tm="0">
                                          <p:val>
                                            <p:fltVal val="720"/>
                                          </p:val>
                                        </p:tav>
                                        <p:tav tm="100000">
                                          <p:val>
                                            <p:fltVal val="0"/>
                                          </p:val>
                                        </p:tav>
                                      </p:tavLst>
                                    </p:anim>
                                    <p:anim calcmode="lin" valueType="num">
                                      <p:cBhvr>
                                        <p:cTn id="19" dur="2000" fill="hold"/>
                                        <p:tgtEl>
                                          <p:spTgt spid="228"/>
                                        </p:tgtEl>
                                        <p:attrNameLst>
                                          <p:attrName>ppt_h</p:attrName>
                                        </p:attrNameLst>
                                      </p:cBhvr>
                                      <p:tavLst>
                                        <p:tav tm="0">
                                          <p:val>
                                            <p:fltVal val="0"/>
                                          </p:val>
                                        </p:tav>
                                        <p:tav tm="100000">
                                          <p:val>
                                            <p:strVal val="#ppt_h"/>
                                          </p:val>
                                        </p:tav>
                                      </p:tavLst>
                                    </p:anim>
                                    <p:anim calcmode="lin" valueType="num">
                                      <p:cBhvr>
                                        <p:cTn id="20" dur="2000" fill="hold"/>
                                        <p:tgtEl>
                                          <p:spTgt spid="228"/>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69DEF1B6-F76E-4276-8E56-9F2F3ACB9A53}" type="slidenum">
              <a:rPr lang="en-GB" smtClean="0"/>
              <a:pPr>
                <a:defRPr/>
              </a:pPr>
              <a:t>16</a:t>
            </a:fld>
            <a:endParaRPr lang="en-GB"/>
          </a:p>
        </p:txBody>
      </p:sp>
      <p:grpSp>
        <p:nvGrpSpPr>
          <p:cNvPr id="34819" name="Group 97"/>
          <p:cNvGrpSpPr>
            <a:grpSpLocks/>
          </p:cNvGrpSpPr>
          <p:nvPr/>
        </p:nvGrpSpPr>
        <p:grpSpPr bwMode="auto">
          <a:xfrm>
            <a:off x="34925" y="1668463"/>
            <a:ext cx="9001125" cy="4592637"/>
            <a:chOff x="35496" y="1669005"/>
            <a:chExt cx="9001000" cy="4591766"/>
          </a:xfrm>
        </p:grpSpPr>
        <p:sp>
          <p:nvSpPr>
            <p:cNvPr id="6" name="Rounded Rectangle 5"/>
            <p:cNvSpPr/>
            <p:nvPr/>
          </p:nvSpPr>
          <p:spPr bwMode="auto">
            <a:xfrm>
              <a:off x="3131078" y="3429208"/>
              <a:ext cx="1657327" cy="287284"/>
            </a:xfrm>
            <a:prstGeom prst="roundRect">
              <a:avLst/>
            </a:prstGeom>
            <a:solidFill>
              <a:schemeClr val="accent2">
                <a:lumMod val="60000"/>
                <a:lumOff val="4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Serious side effects</a:t>
              </a:r>
            </a:p>
          </p:txBody>
        </p:sp>
        <p:sp>
          <p:nvSpPr>
            <p:cNvPr id="7" name="Rounded Rectangle 6"/>
            <p:cNvSpPr/>
            <p:nvPr/>
          </p:nvSpPr>
          <p:spPr bwMode="auto">
            <a:xfrm>
              <a:off x="5220199" y="2791154"/>
              <a:ext cx="3816297" cy="288870"/>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PML</a:t>
              </a:r>
            </a:p>
          </p:txBody>
        </p:sp>
        <p:sp>
          <p:nvSpPr>
            <p:cNvPr id="8" name="Rounded Rectangle 7"/>
            <p:cNvSpPr/>
            <p:nvPr/>
          </p:nvSpPr>
          <p:spPr bwMode="auto">
            <a:xfrm>
              <a:off x="5220199" y="3235570"/>
              <a:ext cx="3816297" cy="288870"/>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Reactivation of serious herpes viral infections </a:t>
              </a:r>
            </a:p>
          </p:txBody>
        </p:sp>
        <p:sp>
          <p:nvSpPr>
            <p:cNvPr id="9" name="Rounded Rectangle 8"/>
            <p:cNvSpPr/>
            <p:nvPr/>
          </p:nvSpPr>
          <p:spPr bwMode="auto">
            <a:xfrm>
              <a:off x="5220199" y="3679986"/>
              <a:ext cx="3816297" cy="287284"/>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Seizures</a:t>
              </a:r>
            </a:p>
          </p:txBody>
        </p:sp>
        <p:sp>
          <p:nvSpPr>
            <p:cNvPr id="10" name="Rounded Rectangle 9"/>
            <p:cNvSpPr/>
            <p:nvPr/>
          </p:nvSpPr>
          <p:spPr bwMode="auto">
            <a:xfrm>
              <a:off x="5220199" y="4124401"/>
              <a:ext cx="3816297" cy="287284"/>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Abortion or congenital abnormalities</a:t>
              </a:r>
            </a:p>
          </p:txBody>
        </p:sp>
        <p:cxnSp>
          <p:nvCxnSpPr>
            <p:cNvPr id="34826" name="Elbow Connector 10"/>
            <p:cNvCxnSpPr>
              <a:cxnSpLocks noChangeShapeType="1"/>
              <a:stCxn id="6" idx="3"/>
              <a:endCxn id="7" idx="1"/>
            </p:cNvCxnSpPr>
            <p:nvPr/>
          </p:nvCxnSpPr>
          <p:spPr bwMode="auto">
            <a:xfrm flipV="1">
              <a:off x="4788024" y="2935871"/>
              <a:ext cx="432048" cy="637129"/>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7" name="Elbow Connector 11"/>
            <p:cNvCxnSpPr>
              <a:cxnSpLocks noChangeShapeType="1"/>
              <a:stCxn id="6" idx="3"/>
              <a:endCxn id="10" idx="1"/>
            </p:cNvCxnSpPr>
            <p:nvPr/>
          </p:nvCxnSpPr>
          <p:spPr bwMode="auto">
            <a:xfrm>
              <a:off x="4788024" y="3573000"/>
              <a:ext cx="432048" cy="695063"/>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8" name="Elbow Connector 12"/>
            <p:cNvCxnSpPr>
              <a:cxnSpLocks noChangeShapeType="1"/>
              <a:stCxn id="6" idx="3"/>
              <a:endCxn id="9" idx="1"/>
            </p:cNvCxnSpPr>
            <p:nvPr/>
          </p:nvCxnSpPr>
          <p:spPr bwMode="auto">
            <a:xfrm>
              <a:off x="4788024" y="3573000"/>
              <a:ext cx="432048" cy="250999"/>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9" name="Elbow Connector 13"/>
            <p:cNvCxnSpPr>
              <a:cxnSpLocks noChangeShapeType="1"/>
              <a:stCxn id="6" idx="3"/>
              <a:endCxn id="8" idx="1"/>
            </p:cNvCxnSpPr>
            <p:nvPr/>
          </p:nvCxnSpPr>
          <p:spPr bwMode="auto">
            <a:xfrm flipV="1">
              <a:off x="4788024" y="3379935"/>
              <a:ext cx="432048" cy="193065"/>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ounded Rectangle 14"/>
            <p:cNvSpPr/>
            <p:nvPr/>
          </p:nvSpPr>
          <p:spPr bwMode="auto">
            <a:xfrm>
              <a:off x="3131078" y="5300516"/>
              <a:ext cx="1657327" cy="288870"/>
            </a:xfrm>
            <a:prstGeom prst="roundRect">
              <a:avLst/>
            </a:prstGeom>
            <a:solidFill>
              <a:schemeClr val="accent2">
                <a:lumMod val="60000"/>
                <a:lumOff val="4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Mild side effects</a:t>
              </a:r>
            </a:p>
          </p:txBody>
        </p:sp>
        <p:sp>
          <p:nvSpPr>
            <p:cNvPr id="16" name="Rounded Rectangle 15"/>
            <p:cNvSpPr/>
            <p:nvPr/>
          </p:nvSpPr>
          <p:spPr bwMode="auto">
            <a:xfrm>
              <a:off x="5220199" y="4640241"/>
              <a:ext cx="3816297" cy="288870"/>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Transaminase elevation</a:t>
              </a:r>
            </a:p>
          </p:txBody>
        </p:sp>
        <p:sp>
          <p:nvSpPr>
            <p:cNvPr id="17" name="Rounded Rectangle 16"/>
            <p:cNvSpPr/>
            <p:nvPr/>
          </p:nvSpPr>
          <p:spPr bwMode="auto">
            <a:xfrm>
              <a:off x="5220199" y="5084657"/>
              <a:ext cx="3816297" cy="287283"/>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Infusion or injection site reactions</a:t>
              </a:r>
            </a:p>
          </p:txBody>
        </p:sp>
        <p:sp>
          <p:nvSpPr>
            <p:cNvPr id="18" name="Rounded Rectangle 17"/>
            <p:cNvSpPr/>
            <p:nvPr/>
          </p:nvSpPr>
          <p:spPr bwMode="auto">
            <a:xfrm>
              <a:off x="5220199" y="5529073"/>
              <a:ext cx="3816297" cy="287283"/>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Hypersensitivity reactions</a:t>
              </a:r>
            </a:p>
          </p:txBody>
        </p:sp>
        <p:sp>
          <p:nvSpPr>
            <p:cNvPr id="19" name="Rounded Rectangle 18"/>
            <p:cNvSpPr/>
            <p:nvPr/>
          </p:nvSpPr>
          <p:spPr bwMode="auto">
            <a:xfrm>
              <a:off x="5220199" y="5973488"/>
              <a:ext cx="3816297" cy="287283"/>
            </a:xfrm>
            <a:prstGeom prst="roundRect">
              <a:avLst/>
            </a:prstGeom>
            <a:solidFill>
              <a:schemeClr val="accent2">
                <a:lumMod val="20000"/>
                <a:lumOff val="80000"/>
              </a:schemeClr>
            </a:solidFill>
            <a:ln>
              <a:solidFill>
                <a:schemeClr val="tx1"/>
              </a:solidFill>
            </a:ln>
            <a:effectLst/>
          </p:spPr>
          <p:txBody>
            <a:bodyPr lIns="0" tIns="0" rIns="0" bIns="0" anchor="ctr"/>
            <a:lstStyle/>
            <a:p>
              <a:pPr algn="ctr" defTabSz="8070374">
                <a:defRPr/>
              </a:pPr>
              <a:r>
                <a:rPr lang="en-GB" sz="1100" b="1" dirty="0">
                  <a:solidFill>
                    <a:sysClr val="windowText" lastClr="000000"/>
                  </a:solidFill>
                  <a:cs typeface="Arial" pitchFamily="34" charset="0"/>
                </a:rPr>
                <a:t>Flu-like reactions</a:t>
              </a:r>
            </a:p>
          </p:txBody>
        </p:sp>
        <p:cxnSp>
          <p:nvCxnSpPr>
            <p:cNvPr id="34835" name="Elbow Connector 19"/>
            <p:cNvCxnSpPr>
              <a:cxnSpLocks noChangeShapeType="1"/>
              <a:stCxn id="15" idx="3"/>
              <a:endCxn id="16" idx="1"/>
            </p:cNvCxnSpPr>
            <p:nvPr/>
          </p:nvCxnSpPr>
          <p:spPr bwMode="auto">
            <a:xfrm flipV="1">
              <a:off x="4788024" y="4784579"/>
              <a:ext cx="432048" cy="660661"/>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6" name="Elbow Connector 20"/>
            <p:cNvCxnSpPr>
              <a:cxnSpLocks noChangeShapeType="1"/>
              <a:stCxn id="15" idx="3"/>
              <a:endCxn id="19" idx="1"/>
            </p:cNvCxnSpPr>
            <p:nvPr/>
          </p:nvCxnSpPr>
          <p:spPr bwMode="auto">
            <a:xfrm>
              <a:off x="4788024" y="5445240"/>
              <a:ext cx="432048" cy="671531"/>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7" name="Elbow Connector 21"/>
            <p:cNvCxnSpPr>
              <a:cxnSpLocks noChangeShapeType="1"/>
              <a:stCxn id="15" idx="3"/>
              <a:endCxn id="18" idx="1"/>
            </p:cNvCxnSpPr>
            <p:nvPr/>
          </p:nvCxnSpPr>
          <p:spPr bwMode="auto">
            <a:xfrm>
              <a:off x="4788024" y="5445240"/>
              <a:ext cx="432048" cy="227467"/>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8" name="Elbow Connector 22"/>
            <p:cNvCxnSpPr>
              <a:cxnSpLocks noChangeShapeType="1"/>
              <a:stCxn id="15" idx="3"/>
              <a:endCxn id="17" idx="1"/>
            </p:cNvCxnSpPr>
            <p:nvPr/>
          </p:nvCxnSpPr>
          <p:spPr bwMode="auto">
            <a:xfrm flipV="1">
              <a:off x="4788024" y="5228643"/>
              <a:ext cx="432048" cy="216597"/>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9" name="Rounded Rectangle 63"/>
            <p:cNvSpPr>
              <a:spLocks noChangeArrowheads="1"/>
            </p:cNvSpPr>
            <p:nvPr/>
          </p:nvSpPr>
          <p:spPr bwMode="auto">
            <a:xfrm>
              <a:off x="1511808" y="1844824"/>
              <a:ext cx="1332000" cy="288000"/>
            </a:xfrm>
            <a:prstGeom prst="roundRect">
              <a:avLst>
                <a:gd name="adj" fmla="val 16667"/>
              </a:avLst>
            </a:prstGeom>
            <a:solidFill>
              <a:srgbClr val="86F846"/>
            </a:solidFill>
            <a:ln w="9525">
              <a:solidFill>
                <a:schemeClr val="tx1"/>
              </a:solidFill>
              <a:round/>
              <a:headEnd/>
              <a:tailEnd/>
            </a:ln>
          </p:spPr>
          <p:txBody>
            <a:bodyPr lIns="0" tIns="0" rIns="0" bIns="0" anchor="ctr"/>
            <a:lstStyle>
              <a:lvl1pPr defTabSz="8069263"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defTabSz="8069263"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defTabSz="8069263"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defTabSz="8069263"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defTabSz="8069263"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algn="ctr" eaLnBrk="1" hangingPunct="1">
                <a:lnSpc>
                  <a:spcPct val="100000"/>
                </a:lnSpc>
                <a:spcAft>
                  <a:spcPct val="0"/>
                </a:spcAft>
                <a:buClrTx/>
                <a:buFontTx/>
                <a:buNone/>
              </a:pPr>
              <a:r>
                <a:rPr lang="en-GB" altLang="en-US" sz="1100" b="1">
                  <a:solidFill>
                    <a:srgbClr val="000000"/>
                  </a:solidFill>
                </a:rPr>
                <a:t>Benefits</a:t>
              </a:r>
            </a:p>
          </p:txBody>
        </p:sp>
        <p:sp>
          <p:nvSpPr>
            <p:cNvPr id="34840" name="Rounded Rectangle 64"/>
            <p:cNvSpPr>
              <a:spLocks noChangeArrowheads="1"/>
            </p:cNvSpPr>
            <p:nvPr/>
          </p:nvSpPr>
          <p:spPr bwMode="auto">
            <a:xfrm>
              <a:off x="5220072" y="1669005"/>
              <a:ext cx="3816424" cy="288000"/>
            </a:xfrm>
            <a:prstGeom prst="roundRect">
              <a:avLst>
                <a:gd name="adj" fmla="val 16667"/>
              </a:avLst>
            </a:prstGeom>
            <a:solidFill>
              <a:srgbClr val="C1F49E"/>
            </a:solidFill>
            <a:ln w="9525">
              <a:solidFill>
                <a:schemeClr val="tx1"/>
              </a:solidFill>
              <a:round/>
              <a:headEnd/>
              <a:tailEnd/>
            </a:ln>
          </p:spPr>
          <p:txBody>
            <a:bodyPr lIns="0" tIns="0" rIns="0" bIns="0" anchor="ctr"/>
            <a:lstStyle>
              <a:lvl1pPr defTabSz="8069263"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defTabSz="8069263"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defTabSz="8069263"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defTabSz="8069263"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defTabSz="8069263"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algn="ctr" eaLnBrk="1" hangingPunct="1">
                <a:lnSpc>
                  <a:spcPct val="100000"/>
                </a:lnSpc>
                <a:spcAft>
                  <a:spcPct val="0"/>
                </a:spcAft>
                <a:buClrTx/>
                <a:buFontTx/>
                <a:buNone/>
              </a:pPr>
              <a:r>
                <a:rPr lang="en-GB" altLang="en-US" sz="1100" b="1">
                  <a:solidFill>
                    <a:srgbClr val="000000"/>
                  </a:solidFill>
                </a:rPr>
                <a:t>Reduction in relapse rate</a:t>
              </a:r>
            </a:p>
          </p:txBody>
        </p:sp>
        <p:sp>
          <p:nvSpPr>
            <p:cNvPr id="34841" name="Rounded Rectangle 65"/>
            <p:cNvSpPr>
              <a:spLocks noChangeArrowheads="1"/>
            </p:cNvSpPr>
            <p:nvPr/>
          </p:nvSpPr>
          <p:spPr bwMode="auto">
            <a:xfrm>
              <a:off x="5220072" y="2060880"/>
              <a:ext cx="3816424" cy="288000"/>
            </a:xfrm>
            <a:prstGeom prst="roundRect">
              <a:avLst>
                <a:gd name="adj" fmla="val 16667"/>
              </a:avLst>
            </a:prstGeom>
            <a:solidFill>
              <a:srgbClr val="C1F49E"/>
            </a:solidFill>
            <a:ln w="9525">
              <a:solidFill>
                <a:schemeClr val="tx1"/>
              </a:solidFill>
              <a:round/>
              <a:headEnd/>
              <a:tailEnd/>
            </a:ln>
          </p:spPr>
          <p:txBody>
            <a:bodyPr lIns="0" tIns="0" rIns="0" bIns="0" anchor="ctr"/>
            <a:lstStyle>
              <a:lvl1pPr defTabSz="8069263"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defTabSz="8069263"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defTabSz="8069263"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defTabSz="8069263"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defTabSz="8069263"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algn="ctr" eaLnBrk="1" hangingPunct="1">
                <a:lnSpc>
                  <a:spcPct val="100000"/>
                </a:lnSpc>
                <a:spcAft>
                  <a:spcPct val="0"/>
                </a:spcAft>
                <a:buClrTx/>
                <a:buFontTx/>
                <a:buNone/>
              </a:pPr>
              <a:r>
                <a:rPr lang="en-GB" altLang="en-US" sz="1100" b="1">
                  <a:solidFill>
                    <a:srgbClr val="000000"/>
                  </a:solidFill>
                </a:rPr>
                <a:t>Slowdown in disability progression</a:t>
              </a:r>
            </a:p>
          </p:txBody>
        </p:sp>
        <p:cxnSp>
          <p:nvCxnSpPr>
            <p:cNvPr id="34842" name="Elbow Connector 68"/>
            <p:cNvCxnSpPr>
              <a:cxnSpLocks noChangeShapeType="1"/>
              <a:stCxn id="34839" idx="3"/>
              <a:endCxn id="34840" idx="1"/>
            </p:cNvCxnSpPr>
            <p:nvPr/>
          </p:nvCxnSpPr>
          <p:spPr bwMode="auto">
            <a:xfrm flipV="1">
              <a:off x="2843808" y="1813005"/>
              <a:ext cx="2376264" cy="175819"/>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3" name="Elbow Connector 71"/>
            <p:cNvCxnSpPr>
              <a:cxnSpLocks noChangeShapeType="1"/>
              <a:stCxn id="34839" idx="3"/>
              <a:endCxn id="34841" idx="1"/>
            </p:cNvCxnSpPr>
            <p:nvPr/>
          </p:nvCxnSpPr>
          <p:spPr bwMode="auto">
            <a:xfrm>
              <a:off x="2843808" y="1988824"/>
              <a:ext cx="2376264" cy="216056"/>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44" name="Rounded Rectangle 74"/>
            <p:cNvSpPr>
              <a:spLocks noChangeArrowheads="1"/>
            </p:cNvSpPr>
            <p:nvPr/>
          </p:nvSpPr>
          <p:spPr bwMode="auto">
            <a:xfrm>
              <a:off x="1511808" y="2647871"/>
              <a:ext cx="1332000" cy="288000"/>
            </a:xfrm>
            <a:prstGeom prst="roundRect">
              <a:avLst>
                <a:gd name="adj" fmla="val 16667"/>
              </a:avLst>
            </a:prstGeom>
            <a:solidFill>
              <a:srgbClr val="85DFFF"/>
            </a:solidFill>
            <a:ln w="9525">
              <a:solidFill>
                <a:schemeClr val="tx1"/>
              </a:solidFill>
              <a:round/>
              <a:headEnd/>
              <a:tailEnd/>
            </a:ln>
          </p:spPr>
          <p:txBody>
            <a:bodyPr lIns="0" tIns="0" rIns="0" bIns="0" anchor="ctr"/>
            <a:lstStyle>
              <a:lvl1pPr defTabSz="8069263"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defTabSz="8069263"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defTabSz="8069263"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defTabSz="8069263"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defTabSz="8069263"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algn="ctr" eaLnBrk="1" hangingPunct="1">
                <a:lnSpc>
                  <a:spcPct val="100000"/>
                </a:lnSpc>
                <a:spcAft>
                  <a:spcPct val="0"/>
                </a:spcAft>
                <a:buClrTx/>
                <a:buFontTx/>
                <a:buNone/>
              </a:pPr>
              <a:r>
                <a:rPr lang="en-GB" altLang="en-US" sz="1100" b="1">
                  <a:solidFill>
                    <a:srgbClr val="000000"/>
                  </a:solidFill>
                </a:rPr>
                <a:t>Administration</a:t>
              </a:r>
            </a:p>
          </p:txBody>
        </p:sp>
        <p:sp>
          <p:nvSpPr>
            <p:cNvPr id="34845" name="Rounded Rectangle 76"/>
            <p:cNvSpPr>
              <a:spLocks noChangeArrowheads="1"/>
            </p:cNvSpPr>
            <p:nvPr/>
          </p:nvSpPr>
          <p:spPr bwMode="auto">
            <a:xfrm>
              <a:off x="1511808" y="4365104"/>
              <a:ext cx="1332000" cy="288000"/>
            </a:xfrm>
            <a:prstGeom prst="roundRect">
              <a:avLst>
                <a:gd name="adj" fmla="val 16667"/>
              </a:avLst>
            </a:prstGeom>
            <a:solidFill>
              <a:srgbClr val="FF8447"/>
            </a:solidFill>
            <a:ln w="9525">
              <a:solidFill>
                <a:schemeClr val="tx1"/>
              </a:solidFill>
              <a:round/>
              <a:headEnd/>
              <a:tailEnd/>
            </a:ln>
          </p:spPr>
          <p:txBody>
            <a:bodyPr lIns="0" tIns="0" rIns="0" bIns="0" anchor="ctr"/>
            <a:lstStyle>
              <a:lvl1pPr defTabSz="8069263" eaLnBrk="0" hangingPunct="0">
                <a:lnSpc>
                  <a:spcPct val="130000"/>
                </a:lnSpc>
                <a:spcAft>
                  <a:spcPts val="1200"/>
                </a:spcAft>
                <a:buClr>
                  <a:srgbClr val="0059BD"/>
                </a:buClr>
                <a:buChar char="•"/>
                <a:defRPr sz="2400">
                  <a:solidFill>
                    <a:schemeClr val="tx1"/>
                  </a:solidFill>
                  <a:latin typeface="Verdana" pitchFamily="34" charset="0"/>
                  <a:cs typeface="Arial" charset="0"/>
                </a:defRPr>
              </a:lvl1pPr>
              <a:lvl2pPr marL="742950" indent="-285750" defTabSz="8069263" eaLnBrk="0" hangingPunct="0">
                <a:lnSpc>
                  <a:spcPct val="120000"/>
                </a:lnSpc>
                <a:spcAft>
                  <a:spcPts val="800"/>
                </a:spcAft>
                <a:buClr>
                  <a:srgbClr val="0059BD"/>
                </a:buClr>
                <a:buFont typeface="Verdana" pitchFamily="34" charset="0"/>
                <a:buChar char="–"/>
                <a:defRPr sz="2200">
                  <a:solidFill>
                    <a:schemeClr val="tx1"/>
                  </a:solidFill>
                  <a:latin typeface="Verdana" pitchFamily="34" charset="0"/>
                  <a:cs typeface="Arial" charset="0"/>
                </a:defRPr>
              </a:lvl2pPr>
              <a:lvl3pPr marL="1143000" indent="-228600" defTabSz="8069263" eaLnBrk="0" hangingPunct="0">
                <a:lnSpc>
                  <a:spcPct val="110000"/>
                </a:lnSpc>
                <a:spcAft>
                  <a:spcPts val="600"/>
                </a:spcAft>
                <a:buClr>
                  <a:srgbClr val="0059BD"/>
                </a:buClr>
                <a:buFont typeface="Wingdings" pitchFamily="2" charset="2"/>
                <a:buChar char="w"/>
                <a:defRPr sz="2000">
                  <a:solidFill>
                    <a:schemeClr val="tx1"/>
                  </a:solidFill>
                  <a:latin typeface="Verdana" pitchFamily="34" charset="0"/>
                  <a:cs typeface="Arial" charset="0"/>
                </a:defRPr>
              </a:lvl3pPr>
              <a:lvl4pPr marL="1600200" indent="-228600" defTabSz="8069263" eaLnBrk="0" hangingPunct="0">
                <a:lnSpc>
                  <a:spcPts val="2800"/>
                </a:lnSpc>
                <a:spcAft>
                  <a:spcPct val="30000"/>
                </a:spcAft>
                <a:buClr>
                  <a:srgbClr val="0059BD"/>
                </a:buClr>
                <a:buFont typeface="Wingdings" pitchFamily="2" charset="2"/>
                <a:buChar char="§"/>
                <a:defRPr>
                  <a:solidFill>
                    <a:schemeClr val="tx1"/>
                  </a:solidFill>
                  <a:latin typeface="Verdana" pitchFamily="34" charset="0"/>
                  <a:cs typeface="Arial" charset="0"/>
                </a:defRPr>
              </a:lvl4pPr>
              <a:lvl5pPr marL="2057400" indent="-228600" defTabSz="8069263" eaLnBrk="0" hangingPunct="0">
                <a:lnSpc>
                  <a:spcPts val="2200"/>
                </a:lnSpc>
                <a:spcAft>
                  <a:spcPts val="600"/>
                </a:spcAft>
                <a:buFont typeface="Verdana" pitchFamily="34" charset="0"/>
                <a:buChar char="–"/>
                <a:defRPr sz="2000">
                  <a:solidFill>
                    <a:schemeClr val="tx1"/>
                  </a:solidFill>
                  <a:latin typeface="Verdana" pitchFamily="34" charset="0"/>
                  <a:cs typeface="Arial" charset="0"/>
                </a:defRPr>
              </a:lvl5pPr>
              <a:lvl6pPr marL="25146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6pPr>
              <a:lvl7pPr marL="29718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7pPr>
              <a:lvl8pPr marL="34290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8pPr>
              <a:lvl9pPr marL="3886200" indent="-228600" defTabSz="8069263" eaLnBrk="0" fontAlgn="base" hangingPunct="0">
                <a:lnSpc>
                  <a:spcPts val="2200"/>
                </a:lnSpc>
                <a:spcBef>
                  <a:spcPct val="0"/>
                </a:spcBef>
                <a:spcAft>
                  <a:spcPts val="600"/>
                </a:spcAft>
                <a:buFont typeface="Verdana" pitchFamily="34" charset="0"/>
                <a:buChar char="–"/>
                <a:defRPr sz="2000">
                  <a:solidFill>
                    <a:schemeClr val="tx1"/>
                  </a:solidFill>
                  <a:latin typeface="Verdana" pitchFamily="34" charset="0"/>
                  <a:cs typeface="Arial" charset="0"/>
                </a:defRPr>
              </a:lvl9pPr>
            </a:lstStyle>
            <a:p>
              <a:pPr algn="ctr" eaLnBrk="1" hangingPunct="1">
                <a:lnSpc>
                  <a:spcPct val="100000"/>
                </a:lnSpc>
                <a:spcAft>
                  <a:spcPct val="0"/>
                </a:spcAft>
                <a:buClrTx/>
                <a:buFontTx/>
                <a:buNone/>
              </a:pPr>
              <a:r>
                <a:rPr lang="en-GB" altLang="en-US" sz="1100" b="1">
                  <a:solidFill>
                    <a:srgbClr val="000000"/>
                  </a:solidFill>
                </a:rPr>
                <a:t>Risks</a:t>
              </a:r>
            </a:p>
          </p:txBody>
        </p:sp>
        <p:sp>
          <p:nvSpPr>
            <p:cNvPr id="78" name="Oval 77"/>
            <p:cNvSpPr/>
            <p:nvPr/>
          </p:nvSpPr>
          <p:spPr bwMode="auto">
            <a:xfrm>
              <a:off x="35496" y="3254616"/>
              <a:ext cx="1655740" cy="569805"/>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8070374">
                <a:defRPr/>
              </a:pPr>
              <a:r>
                <a:rPr lang="en-GB" sz="1300" b="1" dirty="0">
                  <a:solidFill>
                    <a:sysClr val="windowText" lastClr="000000"/>
                  </a:solidFill>
                  <a:cs typeface="Arial" pitchFamily="34" charset="0"/>
                </a:rPr>
                <a:t>Benefit-risk balance</a:t>
              </a:r>
            </a:p>
          </p:txBody>
        </p:sp>
        <p:cxnSp>
          <p:nvCxnSpPr>
            <p:cNvPr id="34847" name="Elbow Connector 78"/>
            <p:cNvCxnSpPr>
              <a:cxnSpLocks noChangeShapeType="1"/>
              <a:stCxn id="78" idx="0"/>
              <a:endCxn id="34839" idx="1"/>
            </p:cNvCxnSpPr>
            <p:nvPr/>
          </p:nvCxnSpPr>
          <p:spPr bwMode="auto">
            <a:xfrm rot="5400000" flipH="1" flipV="1">
              <a:off x="554893" y="2297520"/>
              <a:ext cx="1265611" cy="648220"/>
            </a:xfrm>
            <a:prstGeom prst="bentConnector2">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8" name="Elbow Connector 83"/>
            <p:cNvCxnSpPr>
              <a:cxnSpLocks noChangeShapeType="1"/>
              <a:stCxn id="78" idx="4"/>
              <a:endCxn id="34845" idx="1"/>
            </p:cNvCxnSpPr>
            <p:nvPr/>
          </p:nvCxnSpPr>
          <p:spPr bwMode="auto">
            <a:xfrm rot="16200000" flipH="1">
              <a:off x="845146" y="3842441"/>
              <a:ext cx="685105" cy="648220"/>
            </a:xfrm>
            <a:prstGeom prst="bentConnector2">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9" name="Elbow Connector 86"/>
            <p:cNvCxnSpPr>
              <a:cxnSpLocks noChangeShapeType="1"/>
              <a:stCxn id="78" idx="0"/>
              <a:endCxn id="34844" idx="1"/>
            </p:cNvCxnSpPr>
            <p:nvPr/>
          </p:nvCxnSpPr>
          <p:spPr bwMode="auto">
            <a:xfrm rot="5400000" flipH="1" flipV="1">
              <a:off x="956416" y="2699043"/>
              <a:ext cx="462564" cy="648220"/>
            </a:xfrm>
            <a:prstGeom prst="bentConnector2">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50" name="Elbow Connector 90"/>
            <p:cNvCxnSpPr>
              <a:cxnSpLocks noChangeShapeType="1"/>
              <a:stCxn id="34845" idx="3"/>
              <a:endCxn id="6" idx="1"/>
            </p:cNvCxnSpPr>
            <p:nvPr/>
          </p:nvCxnSpPr>
          <p:spPr bwMode="auto">
            <a:xfrm flipV="1">
              <a:off x="2843808" y="3573000"/>
              <a:ext cx="288032" cy="936104"/>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51" name="Elbow Connector 93"/>
            <p:cNvCxnSpPr>
              <a:cxnSpLocks noChangeShapeType="1"/>
              <a:stCxn id="34845" idx="3"/>
              <a:endCxn id="15" idx="1"/>
            </p:cNvCxnSpPr>
            <p:nvPr/>
          </p:nvCxnSpPr>
          <p:spPr bwMode="auto">
            <a:xfrm>
              <a:off x="2843808" y="4509104"/>
              <a:ext cx="288032" cy="936136"/>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7" name="Title 1"/>
          <p:cNvSpPr txBox="1">
            <a:spLocks/>
          </p:cNvSpPr>
          <p:nvPr/>
        </p:nvSpPr>
        <p:spPr>
          <a:xfrm>
            <a:off x="325438" y="738188"/>
            <a:ext cx="8491537" cy="784225"/>
          </a:xfrm>
          <a:prstGeom prst="rect">
            <a:avLst/>
          </a:prstGeom>
        </p:spPr>
        <p:txBody>
          <a:bodyPr lIns="91416" tIns="45709" rIns="91416" bIns="45709"/>
          <a:lstStyle>
            <a:lvl1pPr algn="l" rtl="0" eaLnBrk="1" fontAlgn="base" hangingPunct="1">
              <a:lnSpc>
                <a:spcPct val="100000"/>
              </a:lnSpc>
              <a:spcBef>
                <a:spcPct val="0"/>
              </a:spcBef>
              <a:spcAft>
                <a:spcPct val="0"/>
              </a:spcAft>
              <a:defRPr sz="2800" b="1">
                <a:solidFill>
                  <a:srgbClr val="0059BD"/>
                </a:solidFill>
                <a:latin typeface="+mj-lt"/>
                <a:ea typeface="+mj-ea"/>
                <a:cs typeface="+mj-cs"/>
              </a:defRPr>
            </a:lvl1pPr>
            <a:lvl2pPr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2pPr>
            <a:lvl3pPr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3pPr>
            <a:lvl4pPr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4pPr>
            <a:lvl5pPr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5pPr>
            <a:lvl6pPr marL="457200"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6pPr>
            <a:lvl7pPr marL="914400"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7pPr>
            <a:lvl8pPr marL="1371600"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8pPr>
            <a:lvl9pPr marL="1828800" algn="l" rtl="0" eaLnBrk="1" fontAlgn="base" hangingPunct="1">
              <a:lnSpc>
                <a:spcPts val="3600"/>
              </a:lnSpc>
              <a:spcBef>
                <a:spcPct val="0"/>
              </a:spcBef>
              <a:spcAft>
                <a:spcPct val="0"/>
              </a:spcAft>
              <a:defRPr sz="2800" b="1">
                <a:solidFill>
                  <a:srgbClr val="0059BD"/>
                </a:solidFill>
                <a:latin typeface="Verdana" pitchFamily="34" charset="0"/>
                <a:cs typeface="Arial" pitchFamily="34" charset="0"/>
              </a:defRPr>
            </a:lvl9pPr>
          </a:lstStyle>
          <a:p>
            <a:pPr>
              <a:defRPr/>
            </a:pPr>
            <a:r>
              <a:rPr lang="en-GB" kern="0" dirty="0"/>
              <a:t>Value tree: Natalizumab case study</a:t>
            </a:r>
          </a:p>
        </p:txBody>
      </p:sp>
    </p:spTree>
    <p:extLst>
      <p:ext uri="{BB962C8B-B14F-4D97-AF65-F5344CB8AC3E}">
        <p14:creationId xmlns:p14="http://schemas.microsoft.com/office/powerpoint/2010/main" val="127955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sz="2800" b="1" dirty="0"/>
              <a:t>Natalizumab: MCDA weighted utilities analysis</a:t>
            </a:r>
            <a:br>
              <a:rPr lang="en-US" sz="2800" b="1" dirty="0"/>
            </a:br>
            <a:r>
              <a:rPr lang="en-US" sz="2000" dirty="0"/>
              <a:t>Contribution of each outcome for Natalizumab vs. placebo</a:t>
            </a:r>
            <a:endParaRPr lang="en-GB" sz="2000" dirty="0"/>
          </a:p>
        </p:txBody>
      </p:sp>
      <p:sp>
        <p:nvSpPr>
          <p:cNvPr id="3" name="Content Placeholder 2"/>
          <p:cNvSpPr>
            <a:spLocks noGrp="1"/>
          </p:cNvSpPr>
          <p:nvPr>
            <p:ph idx="1"/>
          </p:nvPr>
        </p:nvSpPr>
        <p:spPr/>
        <p:txBody>
          <a:bodyPr/>
          <a:lstStyle/>
          <a:p>
            <a:endParaRPr lang="en-GB"/>
          </a:p>
        </p:txBody>
      </p:sp>
      <p:sp>
        <p:nvSpPr>
          <p:cNvPr id="33795" name="Slide Number Placeholder 2"/>
          <p:cNvSpPr>
            <a:spLocks noGrp="1"/>
          </p:cNvSpPr>
          <p:nvPr>
            <p:ph type="sldNum" sz="quarter" idx="11"/>
          </p:nvPr>
        </p:nvSpPr>
        <p:spPr>
          <a:xfrm>
            <a:off x="8472488" y="6384925"/>
            <a:ext cx="412205" cy="234239"/>
          </a:xfrm>
          <a:prstGeom prst="rect">
            <a:avLst/>
          </a:prstGeom>
          <a:noFill/>
          <a:ln>
            <a:miter lim="800000"/>
            <a:headEnd/>
            <a:tailEnd/>
          </a:ln>
        </p:spPr>
        <p:txBody>
          <a:bodyPr lIns="91440" tIns="45720" rIns="91440" bIns="45720" anchor="t"/>
          <a:lstStyle/>
          <a:p>
            <a:fld id="{4456D6B3-4BD6-45BF-949D-4B1607F7B410}" type="slidenum">
              <a:rPr lang="en-US" smtClean="0">
                <a:cs typeface="Arial" charset="0"/>
              </a:rPr>
              <a:pPr/>
              <a:t>17</a:t>
            </a:fld>
            <a:endParaRPr lang="en-US">
              <a:cs typeface="Arial" charset="0"/>
            </a:endParaRPr>
          </a:p>
        </p:txBody>
      </p:sp>
      <p:pic>
        <p:nvPicPr>
          <p:cNvPr id="1026" name="Picture 2" descr="C:\Users\smtisa\AppData\Local\Microsoft\Windows\Temporary Internet Files\Content.Outlook\BVA1323K\B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24" y="1586703"/>
            <a:ext cx="6228000" cy="4678749"/>
          </a:xfrm>
          <a:prstGeom prst="rect">
            <a:avLst/>
          </a:prstGeom>
          <a:noFill/>
          <a:extLst>
            <a:ext uri="{909E8E84-426E-40DD-AFC4-6F175D3DCCD1}">
              <a14:hiddenFill xmlns:a14="http://schemas.microsoft.com/office/drawing/2010/main">
                <a:solidFill>
                  <a:srgbClr val="FFFFFF"/>
                </a:solidFill>
              </a14:hiddenFill>
            </a:ext>
          </a:extLst>
        </p:spPr>
      </p:pic>
      <p:sp>
        <p:nvSpPr>
          <p:cNvPr id="323587" name="Rectangle 3"/>
          <p:cNvSpPr txBox="1">
            <a:spLocks noChangeArrowheads="1"/>
          </p:cNvSpPr>
          <p:nvPr/>
        </p:nvSpPr>
        <p:spPr bwMode="gray">
          <a:xfrm>
            <a:off x="6270169" y="2310989"/>
            <a:ext cx="2721429" cy="3954463"/>
          </a:xfrm>
          <a:prstGeom prst="rect">
            <a:avLst/>
          </a:prstGeom>
          <a:noFill/>
          <a:ln w="9525">
            <a:noFill/>
            <a:miter lim="800000"/>
            <a:headEnd/>
            <a:tailEnd/>
          </a:ln>
        </p:spPr>
        <p:txBody>
          <a:bodyPr/>
          <a:lstStyle/>
          <a:p>
            <a:pPr marL="228600" indent="-228600" defTabSz="8072438" eaLnBrk="0" hangingPunct="0">
              <a:lnSpc>
                <a:spcPct val="100000"/>
              </a:lnSpc>
              <a:spcAft>
                <a:spcPts val="1200"/>
              </a:spcAft>
              <a:buClr>
                <a:srgbClr val="0059BD"/>
              </a:buClr>
              <a:buSzPct val="110000"/>
              <a:buFont typeface="Arial" pitchFamily="34" charset="0"/>
              <a:buChar char="•"/>
              <a:defRPr/>
            </a:pPr>
            <a:r>
              <a:rPr lang="en-US" sz="2000" dirty="0">
                <a:solidFill>
                  <a:schemeClr val="tx1"/>
                </a:solidFill>
                <a:latin typeface="Arial" panose="020B0604020202020204" pitchFamily="34" charset="0"/>
                <a:cs typeface="Arial" panose="020B0604020202020204" pitchFamily="34" charset="0"/>
              </a:rPr>
              <a:t>The Benefit-risk is the product of the weight and the value.</a:t>
            </a:r>
          </a:p>
          <a:p>
            <a:pPr marL="228600" indent="-228600" defTabSz="8072438" eaLnBrk="0" hangingPunct="0">
              <a:lnSpc>
                <a:spcPct val="100000"/>
              </a:lnSpc>
              <a:spcAft>
                <a:spcPts val="1200"/>
              </a:spcAft>
              <a:buClr>
                <a:srgbClr val="0059BD"/>
              </a:buClr>
              <a:buSzPct val="110000"/>
              <a:buFont typeface="Arial" pitchFamily="34" charset="0"/>
              <a:buChar char="•"/>
              <a:defRPr/>
            </a:pPr>
            <a:r>
              <a:rPr lang="en-US" sz="2000" dirty="0">
                <a:solidFill>
                  <a:schemeClr val="tx1"/>
                </a:solidFill>
                <a:latin typeface="Arial" panose="020B0604020202020204" pitchFamily="34" charset="0"/>
                <a:cs typeface="Arial" panose="020B0604020202020204" pitchFamily="34" charset="0"/>
              </a:rPr>
              <a:t>Most of the Benefit-risk contribution is coming from prevention of relapses.</a:t>
            </a:r>
          </a:p>
          <a:p>
            <a:pPr marL="228600" indent="-228600" defTabSz="8072438" eaLnBrk="0" hangingPunct="0">
              <a:lnSpc>
                <a:spcPct val="100000"/>
              </a:lnSpc>
              <a:spcAft>
                <a:spcPts val="1200"/>
              </a:spcAft>
              <a:buClr>
                <a:srgbClr val="0059BD"/>
              </a:buClr>
              <a:buSzPct val="110000"/>
              <a:buFont typeface="Arial" pitchFamily="34" charset="0"/>
              <a:buChar char="•"/>
              <a:defRPr/>
            </a:pPr>
            <a:r>
              <a:rPr lang="en-US" sz="2000" dirty="0">
                <a:solidFill>
                  <a:schemeClr val="tx1"/>
                </a:solidFill>
                <a:latin typeface="Arial" panose="020B0604020202020204" pitchFamily="34" charset="0"/>
                <a:cs typeface="Arial" panose="020B0604020202020204" pitchFamily="34" charset="0"/>
              </a:rPr>
              <a:t>Infusion site reactions are the worst risk</a:t>
            </a:r>
          </a:p>
        </p:txBody>
      </p:sp>
    </p:spTree>
    <p:extLst>
      <p:ext uri="{BB962C8B-B14F-4D97-AF65-F5344CB8AC3E}">
        <p14:creationId xmlns:p14="http://schemas.microsoft.com/office/powerpoint/2010/main" val="30458857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100000"/>
              </a:lnSpc>
            </a:pPr>
            <a:r>
              <a:rPr lang="en-GB" altLang="en-US" sz="2700" dirty="0"/>
              <a:t>Natalizumab: Bayesian sensitivity analysis</a:t>
            </a:r>
            <a:br>
              <a:rPr lang="en-GB" altLang="en-US" sz="2700" dirty="0"/>
            </a:br>
            <a:r>
              <a:rPr lang="en-US" sz="1800" b="0" kern="1200" dirty="0">
                <a:latin typeface="Verdana" pitchFamily="34" charset="0"/>
                <a:cs typeface="Arial" charset="0"/>
              </a:rPr>
              <a:t>Distribution of overall benefit-risk score</a:t>
            </a:r>
            <a:endParaRPr lang="en-GB" altLang="en-US" sz="2700" dirty="0"/>
          </a:p>
        </p:txBody>
      </p:sp>
      <p:sp>
        <p:nvSpPr>
          <p:cNvPr id="5" name="Slide Number Placeholder 4"/>
          <p:cNvSpPr>
            <a:spLocks noGrp="1"/>
          </p:cNvSpPr>
          <p:nvPr>
            <p:ph type="sldNum" sz="quarter" idx="11"/>
          </p:nvPr>
        </p:nvSpPr>
        <p:spPr/>
        <p:txBody>
          <a:bodyPr/>
          <a:lstStyle/>
          <a:p>
            <a:pPr>
              <a:defRPr/>
            </a:pPr>
            <a:fld id="{031134B5-F77C-4837-A408-A751B4A46FF8}" type="slidenum">
              <a:rPr lang="en-US" smtClean="0"/>
              <a:pPr>
                <a:defRPr/>
              </a:pPr>
              <a:t>18</a:t>
            </a:fld>
            <a:endParaRPr lang="en-US" dirty="0"/>
          </a:p>
        </p:txBody>
      </p:sp>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t="12355" b="8804"/>
          <a:stretch>
            <a:fillRect/>
          </a:stretch>
        </p:blipFill>
        <p:spPr bwMode="auto">
          <a:xfrm>
            <a:off x="685800" y="1571625"/>
            <a:ext cx="6265863"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49950" y="3276600"/>
            <a:ext cx="2889250" cy="83099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00000"/>
              </a:lnSpc>
              <a:defRPr/>
            </a:pPr>
            <a:r>
              <a:rPr lang="en-GB" sz="2400" dirty="0"/>
              <a:t>P(natalizumab ranked 1</a:t>
            </a:r>
            <a:r>
              <a:rPr lang="en-GB" sz="2400" baseline="30000" dirty="0"/>
              <a:t>st</a:t>
            </a:r>
            <a:r>
              <a:rPr lang="en-GB" sz="2400" dirty="0"/>
              <a:t>) = 1</a:t>
            </a:r>
          </a:p>
        </p:txBody>
      </p:sp>
    </p:spTree>
    <p:extLst>
      <p:ext uri="{BB962C8B-B14F-4D97-AF65-F5344CB8AC3E}">
        <p14:creationId xmlns:p14="http://schemas.microsoft.com/office/powerpoint/2010/main" val="179572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35400"/>
            <a:ext cx="8491537" cy="784225"/>
          </a:xfrm>
        </p:spPr>
        <p:txBody>
          <a:bodyPr/>
          <a:lstStyle/>
          <a:p>
            <a:pPr>
              <a:lnSpc>
                <a:spcPct val="100000"/>
              </a:lnSpc>
            </a:pPr>
            <a:r>
              <a:rPr lang="en-US" dirty="0"/>
              <a:t>Dissemination and recommendations arising from PROTECT</a:t>
            </a:r>
            <a:endParaRPr lang="en-GB" dirty="0"/>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BC4CBC-2251-49B4-B304-8243152DA9F1}" type="slidenum">
              <a:rPr kumimoji="0" lang="en-US" altLang="en-US" sz="1100" b="0" i="0" u="none" strike="noStrike" kern="1200" cap="none" spc="0" normalizeH="0" baseline="0" noProof="0" smtClean="0">
                <a:ln>
                  <a:noFill/>
                </a:ln>
                <a:solidFill>
                  <a:srgbClr val="0070C0"/>
                </a:solidFill>
                <a:effectLst/>
                <a:uLnTx/>
                <a:uFillTx/>
                <a:latin typeface="Arial" panose="020B060402020202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100" b="0" i="0" u="none" strike="noStrike" kern="1200" cap="none" spc="0" normalizeH="0" baseline="0" noProof="0">
              <a:ln>
                <a:noFill/>
              </a:ln>
              <a:solidFill>
                <a:srgbClr val="0070C0"/>
              </a:solidFill>
              <a:effectLst/>
              <a:uLnTx/>
              <a:uFillTx/>
              <a:latin typeface="Arial" panose="020B0604020202020204" pitchFamily="34" charset="0"/>
              <a:ea typeface="+mn-ea"/>
              <a:cs typeface="Aria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000" y="1515821"/>
            <a:ext cx="6840000" cy="461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1266460" y="6160656"/>
            <a:ext cx="6611081" cy="42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57188" indent="-357188" algn="l" defTabSz="8067675" rtl="0" eaLnBrk="1" fontAlgn="base" hangingPunct="1">
              <a:spcBef>
                <a:spcPct val="30000"/>
              </a:spcBef>
              <a:spcAft>
                <a:spcPct val="0"/>
              </a:spcAft>
              <a:buClr>
                <a:srgbClr val="0059BD"/>
              </a:buClr>
              <a:buChar char="•"/>
              <a:defRPr sz="2400">
                <a:solidFill>
                  <a:srgbClr val="000074"/>
                </a:solidFill>
                <a:latin typeface="+mn-lt"/>
                <a:ea typeface="+mn-ea"/>
                <a:cs typeface="+mn-cs"/>
              </a:defRPr>
            </a:lvl1pPr>
            <a:lvl2pPr marL="630238" indent="-271463" algn="l" defTabSz="8067675" rtl="0" eaLnBrk="1" fontAlgn="base" hangingPunct="1">
              <a:spcBef>
                <a:spcPct val="30000"/>
              </a:spcBef>
              <a:spcAft>
                <a:spcPct val="0"/>
              </a:spcAft>
              <a:buClr>
                <a:srgbClr val="0059BD"/>
              </a:buClr>
              <a:buFont typeface="Verdana" panose="020B0604030504040204" pitchFamily="34" charset="0"/>
              <a:buChar char="–"/>
              <a:defRPr sz="2200">
                <a:solidFill>
                  <a:srgbClr val="000074"/>
                </a:solidFill>
                <a:latin typeface="+mn-lt"/>
                <a:cs typeface="+mn-cs"/>
              </a:defRPr>
            </a:lvl2pPr>
            <a:lvl3pPr marL="903288" indent="-271463" algn="l" defTabSz="8067675" rtl="0" eaLnBrk="1" fontAlgn="base" hangingPunct="1">
              <a:spcBef>
                <a:spcPct val="30000"/>
              </a:spcBef>
              <a:spcAft>
                <a:spcPct val="0"/>
              </a:spcAft>
              <a:buClr>
                <a:srgbClr val="0059BD"/>
              </a:buClr>
              <a:buFont typeface="Wingdings" panose="05000000000000000000" pitchFamily="2" charset="2"/>
              <a:buChar char="w"/>
              <a:defRPr sz="2000">
                <a:solidFill>
                  <a:srgbClr val="000074"/>
                </a:solidFill>
                <a:latin typeface="+mn-lt"/>
                <a:cs typeface="+mn-cs"/>
              </a:defRPr>
            </a:lvl3pPr>
            <a:lvl4pPr marL="1187450" indent="-282575" algn="l" defTabSz="8067675" rtl="0" eaLnBrk="1" fontAlgn="base" hangingPunct="1">
              <a:spcBef>
                <a:spcPct val="30000"/>
              </a:spcBef>
              <a:spcAft>
                <a:spcPct val="0"/>
              </a:spcAft>
              <a:buClr>
                <a:srgbClr val="0059BD"/>
              </a:buClr>
              <a:buFont typeface="Wingdings" panose="05000000000000000000" pitchFamily="2" charset="2"/>
              <a:buChar char="§"/>
              <a:defRPr>
                <a:solidFill>
                  <a:srgbClr val="000074"/>
                </a:solidFill>
                <a:latin typeface="+mn-lt"/>
                <a:cs typeface="+mn-cs"/>
              </a:defRPr>
            </a:lvl4pPr>
            <a:lvl5pPr marL="2795588" indent="-369888" algn="l" defTabSz="8067675" rtl="0" eaLnBrk="1" fontAlgn="base" hangingPunct="1">
              <a:lnSpc>
                <a:spcPts val="2200"/>
              </a:lnSpc>
              <a:spcBef>
                <a:spcPct val="0"/>
              </a:spcBef>
              <a:spcAft>
                <a:spcPts val="600"/>
              </a:spcAft>
              <a:buFont typeface="Verdana" panose="020B0604030504040204" pitchFamily="34" charset="0"/>
              <a:buChar char="–"/>
              <a:defRPr sz="2000">
                <a:solidFill>
                  <a:srgbClr val="000074"/>
                </a:solidFill>
                <a:latin typeface="+mn-lt"/>
                <a:cs typeface="+mn-cs"/>
              </a:defRPr>
            </a:lvl5pPr>
            <a:lvl6pPr marL="32527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6pPr>
            <a:lvl7pPr marL="37099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7pPr>
            <a:lvl8pPr marL="41671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8pPr>
            <a:lvl9pPr marL="4624388" indent="-369888" algn="l" defTabSz="8067675" rtl="0" eaLnBrk="1" fontAlgn="base" hangingPunct="1">
              <a:lnSpc>
                <a:spcPts val="2200"/>
              </a:lnSpc>
              <a:spcBef>
                <a:spcPct val="0"/>
              </a:spcBef>
              <a:spcAft>
                <a:spcPts val="600"/>
              </a:spcAft>
              <a:buFont typeface="Verdana" pitchFamily="34" charset="0"/>
              <a:buChar char="–"/>
              <a:defRPr sz="2000">
                <a:solidFill>
                  <a:schemeClr val="tx1"/>
                </a:solidFill>
                <a:latin typeface="+mn-lt"/>
                <a:cs typeface="+mn-cs"/>
              </a:defRPr>
            </a:lvl9pPr>
          </a:lstStyle>
          <a:p>
            <a:pPr marL="0" marR="0" lvl="0" indent="0" algn="ctr" defTabSz="8067675" rtl="0" eaLnBrk="1" fontAlgn="base" latinLnBrk="0" hangingPunct="1">
              <a:lnSpc>
                <a:spcPct val="100000"/>
              </a:lnSpc>
              <a:spcBef>
                <a:spcPct val="30000"/>
              </a:spcBef>
              <a:spcAft>
                <a:spcPct val="0"/>
              </a:spcAft>
              <a:buClr>
                <a:srgbClr val="0059BD"/>
              </a:buClr>
              <a:buSzTx/>
              <a:buFontTx/>
              <a:buNone/>
              <a:tabLst/>
              <a:defRPr/>
            </a:pPr>
            <a:r>
              <a:rPr kumimoji="0" lang="en-GB" sz="3200" b="0" i="0" u="none" strike="noStrike" kern="0" cap="none" spc="0" normalizeH="0" baseline="0" noProof="0" dirty="0">
                <a:ln>
                  <a:noFill/>
                </a:ln>
                <a:solidFill>
                  <a:srgbClr val="000000"/>
                </a:solidFill>
                <a:effectLst/>
                <a:uLnTx/>
                <a:uFillTx/>
                <a:latin typeface="Verdana"/>
                <a:ea typeface="+mn-ea"/>
                <a:cs typeface="Arial"/>
                <a:hlinkClick r:id="rId3"/>
              </a:rPr>
              <a:t>http://PROTECTBenefitRisk.eu/</a:t>
            </a:r>
            <a:endParaRPr kumimoji="0" lang="en-GB" sz="3200" b="0" i="0" u="none" strike="noStrike" kern="0" cap="none" spc="0" normalizeH="0" baseline="0" noProof="0" dirty="0">
              <a:ln>
                <a:noFill/>
              </a:ln>
              <a:solidFill>
                <a:srgbClr val="000000"/>
              </a:solidFill>
              <a:effectLst/>
              <a:uLnTx/>
              <a:uFillTx/>
              <a:latin typeface="Verdana"/>
              <a:ea typeface="+mn-ea"/>
              <a:cs typeface="Arial"/>
            </a:endParaRPr>
          </a:p>
        </p:txBody>
      </p:sp>
    </p:spTree>
    <p:extLst>
      <p:ext uri="{BB962C8B-B14F-4D97-AF65-F5344CB8AC3E}">
        <p14:creationId xmlns:p14="http://schemas.microsoft.com/office/powerpoint/2010/main" val="420489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 following have in common?</a:t>
            </a:r>
          </a:p>
        </p:txBody>
      </p:sp>
      <p:sp>
        <p:nvSpPr>
          <p:cNvPr id="3" name="Content Placeholder 2"/>
          <p:cNvSpPr>
            <a:spLocks noGrp="1"/>
          </p:cNvSpPr>
          <p:nvPr>
            <p:ph idx="1"/>
          </p:nvPr>
        </p:nvSpPr>
        <p:spPr/>
        <p:txBody>
          <a:bodyPr/>
          <a:lstStyle/>
          <a:p>
            <a:r>
              <a:rPr lang="en-US" sz="2000" dirty="0"/>
              <a:t>Fire</a:t>
            </a:r>
          </a:p>
          <a:p>
            <a:endParaRPr lang="en-US" sz="2000" dirty="0"/>
          </a:p>
          <a:p>
            <a:r>
              <a:rPr lang="en-US" sz="2000" dirty="0"/>
              <a:t>Money</a:t>
            </a:r>
          </a:p>
          <a:p>
            <a:pPr marL="0" indent="0">
              <a:buNone/>
            </a:pPr>
            <a:endParaRPr lang="en-US" sz="2000" dirty="0"/>
          </a:p>
          <a:p>
            <a:r>
              <a:rPr lang="en-US" sz="2000" dirty="0"/>
              <a:t>Knives</a:t>
            </a:r>
          </a:p>
          <a:p>
            <a:endParaRPr lang="en-US" sz="2000" dirty="0"/>
          </a:p>
          <a:p>
            <a:r>
              <a:rPr lang="en-US" sz="2000" dirty="0"/>
              <a:t>Power</a:t>
            </a:r>
          </a:p>
          <a:p>
            <a:pPr marL="0" indent="0">
              <a:buNone/>
            </a:pPr>
            <a:endParaRPr lang="en-US" sz="2000" dirty="0"/>
          </a:p>
          <a:p>
            <a:r>
              <a:rPr lang="en-US" sz="2000" dirty="0"/>
              <a:t>Statistical significance</a:t>
            </a:r>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109" y="2180492"/>
            <a:ext cx="3868614" cy="25415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554" y="3713385"/>
            <a:ext cx="3376247" cy="25321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904" y="2063375"/>
            <a:ext cx="2735650" cy="24703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436" y="4091156"/>
            <a:ext cx="3385372" cy="22506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5403" y="2924654"/>
            <a:ext cx="3567190" cy="2675393"/>
          </a:xfrm>
          <a:prstGeom prst="rect">
            <a:avLst/>
          </a:prstGeom>
        </p:spPr>
      </p:pic>
    </p:spTree>
    <p:extLst>
      <p:ext uri="{BB962C8B-B14F-4D97-AF65-F5344CB8AC3E}">
        <p14:creationId xmlns:p14="http://schemas.microsoft.com/office/powerpoint/2010/main" val="217918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Alternatives to statistical significance</a:t>
            </a:r>
          </a:p>
        </p:txBody>
      </p:sp>
      <p:sp>
        <p:nvSpPr>
          <p:cNvPr id="3" name="Content Placeholder 2"/>
          <p:cNvSpPr>
            <a:spLocks noGrp="1"/>
          </p:cNvSpPr>
          <p:nvPr>
            <p:ph idx="1"/>
          </p:nvPr>
        </p:nvSpPr>
        <p:spPr/>
        <p:txBody>
          <a:bodyPr/>
          <a:lstStyle/>
          <a:p>
            <a:r>
              <a:rPr lang="en-GB" dirty="0"/>
              <a:t>Estimate quantities of interest</a:t>
            </a:r>
          </a:p>
          <a:p>
            <a:endParaRPr lang="en-GB" dirty="0"/>
          </a:p>
          <a:p>
            <a:r>
              <a:rPr lang="en-GB" dirty="0"/>
              <a:t>Show uncertainty from statistical modelling</a:t>
            </a:r>
          </a:p>
          <a:p>
            <a:endParaRPr lang="en-GB" dirty="0"/>
          </a:p>
          <a:p>
            <a:r>
              <a:rPr lang="en-GB" dirty="0"/>
              <a:t>Acknowledge other sources of uncertainty e.g. uncertainty about model, biases</a:t>
            </a:r>
          </a:p>
          <a:p>
            <a:endParaRPr lang="en-GB" dirty="0"/>
          </a:p>
          <a:p>
            <a:r>
              <a:rPr lang="en-GB" dirty="0"/>
              <a:t>Consider more formal approaches to decision making</a:t>
            </a: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655853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Significance from the RSS and ASA </a:t>
            </a:r>
            <a:br>
              <a:rPr lang="en-GB" dirty="0"/>
            </a:br>
            <a:r>
              <a:rPr lang="en-GB" dirty="0"/>
              <a:t>not to be retired!</a:t>
            </a: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pic>
        <p:nvPicPr>
          <p:cNvPr id="1026" name="Picture 2" descr="View Table of Contents for Significance volume 16 issu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06" y="3671813"/>
            <a:ext cx="1663369" cy="2062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ol-prod-cdn.literatumonline.com/cms/attachment/3155dc60-8b26-4d64-903b-098dc612e6a7/sign.2019.16.issue-3.cover.gif">
            <a:hlinkClick r:id="rId4" tooltip="go to "/>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362" y="1447614"/>
            <a:ext cx="1572439" cy="19493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ver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846" y="2095600"/>
            <a:ext cx="1546174" cy="19167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ol-prod-cdn.literatumonline.com/cms/attachment/a356f642-23e3-46c3-a85c-fed3492b13d5/sign.2017.14.issue-5.cover.gif">
            <a:hlinkClick r:id="rId7" tooltip="go to "/>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69" y="4080316"/>
            <a:ext cx="1626907" cy="20168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ol-prod-cdn.literatumonline.com/cms/attachment/66003f13-7ba0-46d1-9ef9-d81f270d1aa4/sign.2016.13.issue-6.cover.jpg">
            <a:hlinkClick r:id="rId9" tooltip="go to "/>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3871" y="2142887"/>
            <a:ext cx="1627113" cy="20212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ol-prod-cdn.literatumonline.com/cms/attachment/f56201d0-bc41-4787-9c59-782f86a96007/sign.2016.13.issue-2.cover.gif">
            <a:hlinkClick r:id="rId11" tooltip="go to "/>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7878" y="4289992"/>
            <a:ext cx="1385566" cy="17176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wol-prod-cdn.literatumonline.com/cms/attachment/1d7a22ac-ce09-46cc-a642-01f5e742f717/sign.2016.13.issue-3.cover.jpg">
            <a:hlinkClick r:id="rId13" tooltip="go to "/>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397" y="2210859"/>
            <a:ext cx="1506783" cy="18694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ol-prod-cdn.literatumonline.com/cms/attachment/3aed4f7e-6500-44a4-83b7-a0f433ded4c9/sign.2015.12.issue-3.cover.jpg">
            <a:hlinkClick r:id="rId15" tooltip="go to "/>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23509" y="4264783"/>
            <a:ext cx="1307836" cy="17185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ol-prod-cdn.literatumonline.com/cms/attachment/3295b526-f12e-4050-a2c8-6ac069f0031d/sign.2019.16.issue-1.cover.gif">
            <a:hlinkClick r:id="rId17" tooltip="go to "/>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8096" y="2095600"/>
            <a:ext cx="1403635" cy="175454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ver imag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4484" y="4156791"/>
            <a:ext cx="1493015" cy="185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0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Inappropriate use of significance testing:</a:t>
            </a:r>
            <a:br>
              <a:rPr lang="en-GB" dirty="0"/>
            </a:br>
            <a:r>
              <a:rPr lang="en-GB" dirty="0"/>
              <a:t>bioequivalence</a:t>
            </a:r>
          </a:p>
        </p:txBody>
      </p:sp>
      <p:sp>
        <p:nvSpPr>
          <p:cNvPr id="3" name="Content Placeholder 2"/>
          <p:cNvSpPr>
            <a:spLocks noGrp="1"/>
          </p:cNvSpPr>
          <p:nvPr>
            <p:ph idx="1"/>
          </p:nvPr>
        </p:nvSpPr>
        <p:spPr/>
        <p:txBody>
          <a:bodyPr/>
          <a:lstStyle/>
          <a:p>
            <a:endParaRPr lang="en-GB" dirty="0"/>
          </a:p>
          <a:p>
            <a:r>
              <a:rPr lang="en-GB" dirty="0"/>
              <a:t>Not significantly different does NOT imply equivalence</a:t>
            </a:r>
          </a:p>
          <a:p>
            <a:endParaRPr lang="en-GB" dirty="0"/>
          </a:p>
          <a:p>
            <a:r>
              <a:rPr lang="en-GB" dirty="0"/>
              <a:t>Need to specify equivalence margins for parameter of interest </a:t>
            </a:r>
          </a:p>
          <a:p>
            <a:pPr marL="0" indent="0">
              <a:buNone/>
            </a:pPr>
            <a:r>
              <a:rPr lang="en-GB" dirty="0"/>
              <a:t>          	</a:t>
            </a:r>
            <a:r>
              <a:rPr lang="en-GB" dirty="0" err="1"/>
              <a:t>eg</a:t>
            </a:r>
            <a:r>
              <a:rPr lang="en-GB" dirty="0"/>
              <a:t> 90% CI for ratio of AUCs within (80%, 125%)</a:t>
            </a:r>
          </a:p>
          <a:p>
            <a:pPr marL="0" indent="0">
              <a:buNone/>
            </a:pPr>
            <a:r>
              <a:rPr lang="en-GB" dirty="0"/>
              <a:t> 		(Drug regulation mid-1990’s)</a:t>
            </a:r>
          </a:p>
          <a:p>
            <a:pPr marL="0" indent="0">
              <a:buNone/>
            </a:pPr>
            <a:endParaRPr lang="en-GB" dirty="0"/>
          </a:p>
          <a:p>
            <a:r>
              <a:rPr lang="en-GB" dirty="0"/>
              <a:t>“To be inside the acceptance interval the lower bound should be ≥ 80.00% when rounded to two decimal places and the upper bound should be ≤ 125.00% when rounded to two decimal places.” </a:t>
            </a:r>
          </a:p>
          <a:p>
            <a:pPr lvl="1"/>
            <a:r>
              <a:rPr lang="en-GB" dirty="0"/>
              <a:t>(CHMP Guideline on the Investigation of Bioequivalence 2010)</a:t>
            </a:r>
          </a:p>
          <a:p>
            <a:endParaRPr lang="en-GB" dirty="0"/>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89561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Inappropriate use of significance testing: baseline testing</a:t>
            </a:r>
          </a:p>
        </p:txBody>
      </p:sp>
      <p:sp>
        <p:nvSpPr>
          <p:cNvPr id="3" name="Content Placeholder 2"/>
          <p:cNvSpPr>
            <a:spLocks noGrp="1"/>
          </p:cNvSpPr>
          <p:nvPr>
            <p:ph idx="1"/>
          </p:nvPr>
        </p:nvSpPr>
        <p:spPr/>
        <p:txBody>
          <a:bodyPr/>
          <a:lstStyle/>
          <a:p>
            <a:pPr marL="0" indent="0">
              <a:buNone/>
            </a:pPr>
            <a:r>
              <a:rPr lang="en-GB" dirty="0"/>
              <a:t>From the ‘editors concerns’ from NEJM clinical trial submission 2016:</a:t>
            </a:r>
          </a:p>
          <a:p>
            <a:pPr marL="0" indent="0">
              <a:buNone/>
            </a:pPr>
            <a:r>
              <a:rPr lang="en-GB" i="1" dirty="0"/>
              <a:t>6) The editors generally request that tables of baseline characteristics include information about the baseline variables, since strictly speaking all baseline differences have presumably occurred at random. However, we consider it useful to calculate the (nominal) P values for these comparisons, and to indicate with an asterisk and footnote which (if any) of the baseline characteristics differ at P &lt;0.05. Please provide this information for new Table 1 and 2.</a:t>
            </a:r>
          </a:p>
          <a:p>
            <a:pPr marL="0" indent="0">
              <a:buNone/>
            </a:pPr>
            <a:endParaRPr lang="en-GB" i="1" dirty="0"/>
          </a:p>
          <a:p>
            <a:pPr marL="0" indent="0">
              <a:buNone/>
            </a:pPr>
            <a:r>
              <a:rPr lang="en-GB" i="1" dirty="0"/>
              <a:t>So, on the basis of choosing our fights carefully, we ended up with a similar statement to the other statistician’s as footnotes to the first two tables. We declined to use the recommended asterisk, we did give the actual P-value. Table 1 had no sig diffs, Table 2 had one at P=0.02. </a:t>
            </a:r>
            <a:r>
              <a:rPr lang="en-GB" i="1" dirty="0" err="1"/>
              <a:t>Quelle</a:t>
            </a:r>
            <a:r>
              <a:rPr lang="en-GB" i="1" dirty="0"/>
              <a:t> surprise!</a:t>
            </a:r>
          </a:p>
          <a:p>
            <a:pPr marL="0" indent="0">
              <a:buNone/>
            </a:pPr>
            <a:r>
              <a:rPr lang="en-GB" dirty="0"/>
              <a:t> (Correspondence with Doug Altman, who was facing similar battles with NEJM)</a:t>
            </a:r>
          </a:p>
          <a:p>
            <a:pPr marL="0" indent="0">
              <a:buNone/>
            </a:pP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06764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Appropriate use of significance testing:</a:t>
            </a:r>
            <a:br>
              <a:rPr lang="en-GB" dirty="0"/>
            </a:br>
            <a:r>
              <a:rPr lang="en-GB" dirty="0"/>
              <a:t>baseline testing</a:t>
            </a:r>
          </a:p>
        </p:txBody>
      </p:sp>
      <p:sp>
        <p:nvSpPr>
          <p:cNvPr id="3" name="Content Placeholder 2"/>
          <p:cNvSpPr>
            <a:spLocks noGrp="1"/>
          </p:cNvSpPr>
          <p:nvPr>
            <p:ph idx="1"/>
          </p:nvPr>
        </p:nvSpPr>
        <p:spPr/>
        <p:txBody>
          <a:bodyPr/>
          <a:lstStyle/>
          <a:p>
            <a:endParaRPr lang="en-GB" dirty="0"/>
          </a:p>
          <a:p>
            <a:r>
              <a:rPr lang="en-GB" dirty="0"/>
              <a:t>Fraud detection in clinical trials</a:t>
            </a: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21601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96310"/>
            <a:ext cx="8229600" cy="507556"/>
          </a:xfrm>
        </p:spPr>
        <p:txBody>
          <a:bodyPr/>
          <a:lstStyle/>
          <a:p>
            <a:r>
              <a:rPr lang="en-GB" dirty="0"/>
              <a:t>Quantifying heterogeneity in a meta-analysis</a:t>
            </a:r>
            <a:br>
              <a:rPr lang="en-GB" dirty="0"/>
            </a:br>
            <a:endParaRPr lang="en-GB" dirty="0"/>
          </a:p>
        </p:txBody>
      </p:sp>
      <p:sp>
        <p:nvSpPr>
          <p:cNvPr id="3" name="Content Placeholder 2"/>
          <p:cNvSpPr>
            <a:spLocks noGrp="1"/>
          </p:cNvSpPr>
          <p:nvPr>
            <p:ph idx="1"/>
          </p:nvPr>
        </p:nvSpPr>
        <p:spPr/>
        <p:txBody>
          <a:bodyPr/>
          <a:lstStyle/>
          <a:p>
            <a:r>
              <a:rPr lang="en-GB" dirty="0"/>
              <a:t>I</a:t>
            </a:r>
            <a:r>
              <a:rPr lang="en-GB" baseline="30000" dirty="0"/>
              <a:t>2</a:t>
            </a:r>
            <a:r>
              <a:rPr lang="en-GB" dirty="0"/>
              <a:t> much more informative than Q</a:t>
            </a:r>
          </a:p>
          <a:p>
            <a:pPr marL="0" indent="0">
              <a:buNone/>
            </a:pPr>
            <a:endParaRPr lang="en-GB" dirty="0"/>
          </a:p>
          <a:p>
            <a:pPr marL="0" indent="0">
              <a:buNone/>
            </a:pPr>
            <a:r>
              <a:rPr lang="en-GB" dirty="0"/>
              <a:t>		(Julian Higgins and Simon Thompson </a:t>
            </a:r>
            <a:r>
              <a:rPr lang="en-GB" dirty="0" err="1"/>
              <a:t>SiM</a:t>
            </a:r>
            <a:r>
              <a:rPr lang="en-GB" dirty="0"/>
              <a:t>, 2002)</a:t>
            </a:r>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0064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4800" y="144780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solidFill>
                  <a:schemeClr val="tx2"/>
                </a:solidFill>
                <a:ea typeface="msgothic" charset="0"/>
                <a:cs typeface="msgothic" charset="0"/>
              </a:rPr>
              <a:t>Forest plot of the effectiveness of </a:t>
            </a:r>
            <a:r>
              <a:rPr lang="en-GB" dirty="0" err="1">
                <a:solidFill>
                  <a:schemeClr val="tx2"/>
                </a:solidFill>
                <a:ea typeface="msgothic" charset="0"/>
                <a:cs typeface="msgothic" charset="0"/>
              </a:rPr>
              <a:t>dexamethasone</a:t>
            </a:r>
            <a:r>
              <a:rPr lang="en-GB" dirty="0">
                <a:solidFill>
                  <a:schemeClr val="tx2"/>
                </a:solidFill>
                <a:ea typeface="msgothic" charset="0"/>
                <a:cs typeface="msgothic" charset="0"/>
              </a:rPr>
              <a:t> in preventing the recurrence of acute severe migraine headache in adults compared with placebo. </a:t>
            </a:r>
          </a:p>
        </p:txBody>
      </p:sp>
      <p:pic>
        <p:nvPicPr>
          <p:cNvPr id="3074" name="Picture 2"/>
          <p:cNvPicPr>
            <a:picLocks noChangeAspect="1" noChangeArrowheads="1"/>
          </p:cNvPicPr>
          <p:nvPr/>
        </p:nvPicPr>
        <p:blipFill>
          <a:blip r:embed="rId3" cstate="print"/>
          <a:srcRect/>
          <a:stretch>
            <a:fillRect/>
          </a:stretch>
        </p:blipFill>
        <p:spPr bwMode="auto">
          <a:xfrm>
            <a:off x="7935840" y="6205612"/>
            <a:ext cx="816480" cy="522774"/>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2526249"/>
            <a:ext cx="7804800" cy="3341151"/>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ea typeface="msgothic" charset="0"/>
                <a:cs typeface="msgothic" charset="0"/>
              </a:rPr>
              <a:t>Sedgwick P BMJ 2011;341:bmj.d229</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ea typeface="msgothic" charset="0"/>
                <a:cs typeface="msgothic" charset="0"/>
              </a:rPr>
              <a:t>©2011 by British Medical Journal Publishing Group</a:t>
            </a:r>
          </a:p>
        </p:txBody>
      </p:sp>
      <p:sp>
        <p:nvSpPr>
          <p:cNvPr id="7" name="Title 1"/>
          <p:cNvSpPr txBox="1">
            <a:spLocks/>
          </p:cNvSpPr>
          <p:nvPr/>
        </p:nvSpPr>
        <p:spPr>
          <a:xfrm>
            <a:off x="304800" y="733425"/>
            <a:ext cx="8443913" cy="6381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600" b="0" i="0" u="none" strike="noStrike" kern="0" cap="none" spc="0" normalizeH="0" baseline="0" noProof="0" dirty="0">
                <a:ln>
                  <a:noFill/>
                </a:ln>
                <a:solidFill>
                  <a:srgbClr val="C51538"/>
                </a:solidFill>
                <a:effectLst/>
                <a:uLnTx/>
                <a:uFillTx/>
                <a:latin typeface="+mj-lt"/>
                <a:ea typeface="+mj-ea"/>
                <a:cs typeface="+mj-cs"/>
              </a:rPr>
              <a:t>Meta-Analysis: Forest plot</a:t>
            </a:r>
          </a:p>
        </p:txBody>
      </p:sp>
    </p:spTree>
    <p:extLst>
      <p:ext uri="{BB962C8B-B14F-4D97-AF65-F5344CB8AC3E}">
        <p14:creationId xmlns:p14="http://schemas.microsoft.com/office/powerpoint/2010/main" val="3300006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29540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solidFill>
                  <a:schemeClr val="tx2"/>
                </a:solidFill>
                <a:ea typeface="msgothic" charset="0"/>
                <a:cs typeface="msgothic" charset="0"/>
              </a:rPr>
              <a:t>Comparison of fixed and random effects meta-analytical estimates of the effect of intravenous magnesium on mortality after myocardial infarction. </a:t>
            </a:r>
          </a:p>
        </p:txBody>
      </p:sp>
      <p:pic>
        <p:nvPicPr>
          <p:cNvPr id="3075" name="Picture 3"/>
          <p:cNvPicPr>
            <a:picLocks noChangeAspect="1" noChangeArrowheads="1"/>
          </p:cNvPicPr>
          <p:nvPr/>
        </p:nvPicPr>
        <p:blipFill>
          <a:blip r:embed="rId3" cstate="print"/>
          <a:srcRect/>
          <a:stretch>
            <a:fillRect/>
          </a:stretch>
        </p:blipFill>
        <p:spPr bwMode="auto">
          <a:xfrm>
            <a:off x="914400" y="1876425"/>
            <a:ext cx="7315200" cy="4371975"/>
          </a:xfrm>
          <a:prstGeom prst="rect">
            <a:avLst/>
          </a:prstGeom>
          <a:noFill/>
          <a:ln w="9525">
            <a:noFill/>
            <a:round/>
            <a:headEnd/>
            <a:tailEnd/>
          </a:ln>
          <a:effectLst/>
        </p:spPr>
      </p:pic>
      <p:sp>
        <p:nvSpPr>
          <p:cNvPr id="3076" name="Text Box 4"/>
          <p:cNvSpPr txBox="1">
            <a:spLocks noChangeArrowheads="1"/>
          </p:cNvSpPr>
          <p:nvPr/>
        </p:nvSpPr>
        <p:spPr bwMode="auto">
          <a:xfrm>
            <a:off x="671040" y="63213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ea typeface="msgothic" charset="0"/>
                <a:cs typeface="msgothic" charset="0"/>
              </a:rPr>
              <a:t>Sterne J A C et al. BMJ 2011;343:bmj.d4002</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ea typeface="msgothic" charset="0"/>
                <a:cs typeface="msgothic" charset="0"/>
              </a:rPr>
              <a:t>©2011 by British Medical Journal Publishing Group</a:t>
            </a:r>
          </a:p>
        </p:txBody>
      </p:sp>
      <p:pic>
        <p:nvPicPr>
          <p:cNvPr id="3074" name="Picture 2"/>
          <p:cNvPicPr>
            <a:picLocks noChangeAspect="1" noChangeArrowheads="1"/>
          </p:cNvPicPr>
          <p:nvPr/>
        </p:nvPicPr>
        <p:blipFill>
          <a:blip r:embed="rId4" cstate="print"/>
          <a:srcRect/>
          <a:stretch>
            <a:fillRect/>
          </a:stretch>
        </p:blipFill>
        <p:spPr bwMode="auto">
          <a:xfrm>
            <a:off x="7935840" y="6205612"/>
            <a:ext cx="816480" cy="522774"/>
          </a:xfrm>
          <a:prstGeom prst="rect">
            <a:avLst/>
          </a:prstGeom>
          <a:noFill/>
          <a:ln w="9525">
            <a:noFill/>
            <a:round/>
            <a:headEnd/>
            <a:tailEnd/>
          </a:ln>
          <a:effectLst/>
        </p:spPr>
      </p:pic>
      <p:sp>
        <p:nvSpPr>
          <p:cNvPr id="7" name="Title 1"/>
          <p:cNvSpPr txBox="1">
            <a:spLocks/>
          </p:cNvSpPr>
          <p:nvPr/>
        </p:nvSpPr>
        <p:spPr>
          <a:xfrm>
            <a:off x="395288" y="733425"/>
            <a:ext cx="8353425" cy="6381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600" b="0" i="0" u="none" strike="noStrike" kern="0" cap="none" spc="0" normalizeH="0" baseline="0" noProof="0" dirty="0">
                <a:ln>
                  <a:noFill/>
                </a:ln>
                <a:solidFill>
                  <a:srgbClr val="C51538"/>
                </a:solidFill>
                <a:effectLst/>
                <a:uLnTx/>
                <a:uFillTx/>
                <a:latin typeface="+mj-lt"/>
                <a:ea typeface="+mj-ea"/>
                <a:cs typeface="+mj-cs"/>
              </a:rPr>
              <a:t>Meta-Analysis: Forest plot</a:t>
            </a:r>
          </a:p>
        </p:txBody>
      </p:sp>
    </p:spTree>
    <p:extLst>
      <p:ext uri="{BB962C8B-B14F-4D97-AF65-F5344CB8AC3E}">
        <p14:creationId xmlns:p14="http://schemas.microsoft.com/office/powerpoint/2010/main" val="1351369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statistical significance so abused?</a:t>
            </a:r>
          </a:p>
        </p:txBody>
      </p:sp>
      <p:sp>
        <p:nvSpPr>
          <p:cNvPr id="3" name="Content Placeholder 2"/>
          <p:cNvSpPr>
            <a:spLocks noGrp="1"/>
          </p:cNvSpPr>
          <p:nvPr>
            <p:ph idx="1"/>
          </p:nvPr>
        </p:nvSpPr>
        <p:spPr/>
        <p:txBody>
          <a:bodyPr/>
          <a:lstStyle/>
          <a:p>
            <a:r>
              <a:rPr lang="en-GB" dirty="0"/>
              <a:t>Stems from a desire to make decisions</a:t>
            </a:r>
          </a:p>
          <a:p>
            <a:endParaRPr lang="en-GB" dirty="0"/>
          </a:p>
          <a:p>
            <a:r>
              <a:rPr lang="en-GB" dirty="0"/>
              <a:t>Seems nicely binary with language of “reject” and “accept”</a:t>
            </a:r>
          </a:p>
          <a:p>
            <a:endParaRPr lang="en-GB" dirty="0"/>
          </a:p>
          <a:p>
            <a:r>
              <a:rPr lang="en-GB" dirty="0" err="1"/>
              <a:t>cf</a:t>
            </a:r>
            <a:r>
              <a:rPr lang="en-GB" dirty="0"/>
              <a:t> dichotomisation</a:t>
            </a:r>
          </a:p>
          <a:p>
            <a:endParaRPr lang="en-GB" dirty="0"/>
          </a:p>
          <a:p>
            <a:r>
              <a:rPr lang="en-GB" dirty="0"/>
              <a:t>We can always do better by focussing on estimation with its associated uncertainty </a:t>
            </a:r>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883122603"/>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ROTECT presentation template">
  <a:themeElements>
    <a:clrScheme name="PROTEC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TECT presentation templat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8067675" rtl="0" eaLnBrk="1" fontAlgn="base" latinLnBrk="0" hangingPunct="1">
          <a:lnSpc>
            <a:spcPts val="1600"/>
          </a:lnSpc>
          <a:spcBef>
            <a:spcPct val="0"/>
          </a:spcBef>
          <a:spcAft>
            <a:spcPct val="0"/>
          </a:spcAft>
          <a:buClrTx/>
          <a:buSzTx/>
          <a:buFontTx/>
          <a:buNone/>
          <a:tabLst/>
          <a:defRPr kumimoji="0" lang="en-US" sz="1300" b="0" i="0" u="none" strike="noStrike" cap="none" normalizeH="0" baseline="0" smtClean="0">
            <a:ln>
              <a:noFill/>
            </a:ln>
            <a:solidFill>
              <a:srgbClr val="003399"/>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8067675" rtl="0" eaLnBrk="1" fontAlgn="base" latinLnBrk="0" hangingPunct="1">
          <a:lnSpc>
            <a:spcPts val="1600"/>
          </a:lnSpc>
          <a:spcBef>
            <a:spcPct val="0"/>
          </a:spcBef>
          <a:spcAft>
            <a:spcPct val="0"/>
          </a:spcAft>
          <a:buClrTx/>
          <a:buSzTx/>
          <a:buFontTx/>
          <a:buNone/>
          <a:tabLst/>
          <a:defRPr kumimoji="0" lang="en-US" sz="1300" b="0" i="0" u="none" strike="noStrike" cap="none" normalizeH="0" baseline="0" smtClean="0">
            <a:ln>
              <a:noFill/>
            </a:ln>
            <a:solidFill>
              <a:srgbClr val="003399"/>
            </a:solidFill>
            <a:effectLst/>
            <a:latin typeface="Verdana" pitchFamily="34" charset="0"/>
            <a:cs typeface="Arial" charset="0"/>
          </a:defRPr>
        </a:defPPr>
      </a:lstStyle>
    </a:lnDef>
  </a:objectDefaults>
  <a:extraClrSchemeLst>
    <a:extraClrScheme>
      <a:clrScheme name="PROTEC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TECT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TECT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TECT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TECT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TECT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TECT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TECT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TECT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TECT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TECT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TECT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1537561737c6c199f21688d8b9d05c8a">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27efaf916ae934cecb8e93847d2609bc"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7BAEB1-EC92-43C5-9435-CF94B72C6E16}"/>
</file>

<file path=customXml/itemProps2.xml><?xml version="1.0" encoding="utf-8"?>
<ds:datastoreItem xmlns:ds="http://schemas.openxmlformats.org/officeDocument/2006/customXml" ds:itemID="{BA6A24DF-4E66-40F2-B675-2AE3EDDC610C}"/>
</file>

<file path=customXml/itemProps3.xml><?xml version="1.0" encoding="utf-8"?>
<ds:datastoreItem xmlns:ds="http://schemas.openxmlformats.org/officeDocument/2006/customXml" ds:itemID="{E5A24F45-8756-424E-9452-7F4B16F1DD03}"/>
</file>

<file path=docProps/app.xml><?xml version="1.0" encoding="utf-8"?>
<Properties xmlns="http://schemas.openxmlformats.org/officeDocument/2006/extended-properties" xmlns:vt="http://schemas.openxmlformats.org/officeDocument/2006/docPropsVTypes">
  <TotalTime>300</TotalTime>
  <Words>1393</Words>
  <Application>Microsoft Macintosh PowerPoint</Application>
  <PresentationFormat>On-screen Show (4:3)</PresentationFormat>
  <Paragraphs>256</Paragraphs>
  <Slides>21</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Verdana</vt:lpstr>
      <vt:lpstr>Wingdings</vt:lpstr>
      <vt:lpstr>Imperial College London Theme</vt:lpstr>
      <vt:lpstr>2_PROTECT presentation template</vt:lpstr>
      <vt:lpstr>Retire Statistical Significance (!) (?) – How Do We Know What We Know?</vt:lpstr>
      <vt:lpstr>What do the following have in common?</vt:lpstr>
      <vt:lpstr>Inappropriate use of significance testing: bioequivalence</vt:lpstr>
      <vt:lpstr>Inappropriate use of significance testing: baseline testing</vt:lpstr>
      <vt:lpstr>Appropriate use of significance testing: baseline testing</vt:lpstr>
      <vt:lpstr>Quantifying heterogeneity in a meta-analysis </vt:lpstr>
      <vt:lpstr>PowerPoint Presentation</vt:lpstr>
      <vt:lpstr>PowerPoint Presentation</vt:lpstr>
      <vt:lpstr>Why is statistical significance so abused?</vt:lpstr>
      <vt:lpstr>Should we retire statistical significance?</vt:lpstr>
      <vt:lpstr>RSS comments</vt:lpstr>
      <vt:lpstr>RSS comments continued</vt:lpstr>
      <vt:lpstr>Decision making</vt:lpstr>
      <vt:lpstr>The licensing challenge</vt:lpstr>
      <vt:lpstr>Methodologies available</vt:lpstr>
      <vt:lpstr>PowerPoint Presentation</vt:lpstr>
      <vt:lpstr>Natalizumab: MCDA weighted utilities analysis Contribution of each outcome for Natalizumab vs. placebo</vt:lpstr>
      <vt:lpstr>Natalizumab: Bayesian sensitivity analysis Distribution of overall benefit-risk score</vt:lpstr>
      <vt:lpstr>Dissemination and recommendations arising from PROTECT</vt:lpstr>
      <vt:lpstr>Alternatives to statistical significance</vt:lpstr>
      <vt:lpstr>Significance from the RSS and ASA  not to be retired!</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Ashby, Deborah</cp:lastModifiedBy>
  <cp:revision>30</cp:revision>
  <dcterms:created xsi:type="dcterms:W3CDTF">2017-02-16T14:49:58Z</dcterms:created>
  <dcterms:modified xsi:type="dcterms:W3CDTF">2020-05-13T08:21:44Z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