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416" r:id="rId3"/>
    <p:sldId id="417" r:id="rId4"/>
    <p:sldId id="469" r:id="rId5"/>
    <p:sldId id="422" r:id="rId6"/>
    <p:sldId id="424" r:id="rId7"/>
    <p:sldId id="458" r:id="rId8"/>
    <p:sldId id="427" r:id="rId9"/>
    <p:sldId id="428" r:id="rId10"/>
    <p:sldId id="451" r:id="rId11"/>
    <p:sldId id="454" r:id="rId12"/>
    <p:sldId id="272" r:id="rId13"/>
    <p:sldId id="273" r:id="rId14"/>
    <p:sldId id="274" r:id="rId15"/>
    <p:sldId id="442" r:id="rId16"/>
    <p:sldId id="443" r:id="rId17"/>
    <p:sldId id="444" r:id="rId18"/>
    <p:sldId id="445" r:id="rId19"/>
    <p:sldId id="463" r:id="rId20"/>
    <p:sldId id="464" r:id="rId21"/>
    <p:sldId id="456" r:id="rId22"/>
    <p:sldId id="260" r:id="rId23"/>
    <p:sldId id="264" r:id="rId24"/>
    <p:sldId id="465" r:id="rId25"/>
    <p:sldId id="466" r:id="rId26"/>
    <p:sldId id="468" r:id="rId27"/>
    <p:sldId id="467" r:id="rId28"/>
  </p:sldIdLst>
  <p:sldSz cx="9144000" cy="514826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5277"/>
    <a:srgbClr val="25303B"/>
    <a:srgbClr val="050D75"/>
    <a:srgbClr val="000099"/>
    <a:srgbClr val="E60000"/>
    <a:srgbClr val="006600"/>
    <a:srgbClr val="339966"/>
    <a:srgbClr val="F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9777" autoAdjust="0"/>
  </p:normalViewPr>
  <p:slideViewPr>
    <p:cSldViewPr snapToGrid="0">
      <p:cViewPr varScale="1">
        <p:scale>
          <a:sx n="135" d="100"/>
          <a:sy n="135" d="100"/>
        </p:scale>
        <p:origin x="678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810" y="-10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08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08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521"/>
            <a:ext cx="2944958" cy="496089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9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135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3525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5260"/>
            <a:ext cx="5438464" cy="4468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69" tIns="46535" rIns="93069" bIns="4653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What do we mean by direct and indirect evidence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4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Once a decision RQ is defined, evidence is identified and subsequently synthesised</a:t>
            </a:r>
          </a:p>
          <a:p>
            <a:pPr marL="171450" indent="-171450">
              <a:buFontTx/>
              <a:buChar char="-"/>
            </a:pPr>
            <a:r>
              <a:rPr lang="en-GB" dirty="0"/>
              <a:t>In synthesizing the available evidence the Cochrane handbook suggests ….</a:t>
            </a:r>
          </a:p>
          <a:p>
            <a:pPr marL="171450" indent="-171450">
              <a:buFontTx/>
              <a:buChar char="-"/>
            </a:pPr>
            <a:r>
              <a:rPr lang="en-GB" dirty="0"/>
              <a:t>But these two pieces of and particularly the second isn’t always followed in practice, primarily due to evidence sparsity.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example it is not uncommon in HTA to use evidence from a slightly different population (</a:t>
            </a:r>
            <a:r>
              <a:rPr lang="en-GB" dirty="0" err="1"/>
              <a:t>e.g</a:t>
            </a:r>
            <a:r>
              <a:rPr lang="en-GB" dirty="0"/>
              <a:t> )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8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 simple case of a set of two-arm trials where there is only one indirect source and no study reports for both populations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Despite that being a pairwise ma we </a:t>
            </a:r>
            <a:r>
              <a:rPr lang="en-GB" dirty="0" err="1"/>
              <a:t>ll</a:t>
            </a:r>
            <a:r>
              <a:rPr lang="en-GB" dirty="0"/>
              <a:t> show the models for NMA</a:t>
            </a:r>
          </a:p>
        </p:txBody>
      </p:sp>
    </p:spTree>
    <p:extLst>
      <p:ext uri="{BB962C8B-B14F-4D97-AF65-F5344CB8AC3E}">
        <p14:creationId xmlns:p14="http://schemas.microsoft.com/office/powerpoint/2010/main" val="253299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Assumes that we have the same network of interventions in all direct and indirect sources and we can obtain the same basic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simplicity we </a:t>
            </a:r>
            <a:r>
              <a:rPr lang="en-GB" dirty="0" err="1"/>
              <a:t>ll</a:t>
            </a:r>
            <a:r>
              <a:rPr lang="en-GB" dirty="0"/>
              <a:t> drop k, but we will always be assuming that the relationship can be imposed for all k</a:t>
            </a:r>
          </a:p>
          <a:p>
            <a:pPr marL="171450" indent="-171450">
              <a:buFontTx/>
              <a:buChar char="-"/>
            </a:pPr>
            <a:r>
              <a:rPr lang="en-GB" dirty="0"/>
              <a:t>Just for the purposes of this presentation we will by using the FE model, but the process is also applicable for a RE model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will now use the 4 core categories to see what sharing methods we can impose on basic parameters derived from different sources</a:t>
            </a:r>
          </a:p>
        </p:txBody>
      </p:sp>
    </p:spTree>
    <p:extLst>
      <p:ext uri="{BB962C8B-B14F-4D97-AF65-F5344CB8AC3E}">
        <p14:creationId xmlns:p14="http://schemas.microsoft.com/office/powerpoint/2010/main" val="207553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-So these are the applicable models in our case.</a:t>
            </a:r>
          </a:p>
          <a:p>
            <a:r>
              <a:rPr lang="en-GB" dirty="0"/>
              <a:t>- Do you know a priori how strongly each one borrows information ? Could we put place them in the Splitting to Lumping spectrum ?</a:t>
            </a:r>
          </a:p>
        </p:txBody>
      </p:sp>
    </p:spTree>
    <p:extLst>
      <p:ext uri="{BB962C8B-B14F-4D97-AF65-F5344CB8AC3E}">
        <p14:creationId xmlns:p14="http://schemas.microsoft.com/office/powerpoint/2010/main" val="233922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We re never going to know the truth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only thing that we can control is how strongly information is borrowed</a:t>
            </a:r>
          </a:p>
        </p:txBody>
      </p:sp>
    </p:spTree>
    <p:extLst>
      <p:ext uri="{BB962C8B-B14F-4D97-AF65-F5344CB8AC3E}">
        <p14:creationId xmlns:p14="http://schemas.microsoft.com/office/powerpoint/2010/main" val="101831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3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200" dirty="0"/>
              <a:t>Informative prior lead to lower Point Estimate Divergence, but higher Precision Increase</a:t>
            </a:r>
          </a:p>
          <a:p>
            <a:pPr marL="342900" indent="-342900">
              <a:buAutoNum type="arabicPeriod"/>
            </a:pPr>
            <a:r>
              <a:rPr lang="en-GB" sz="1200" dirty="0"/>
              <a:t>As expected, Mixtures of priors lead to lower precision gains than Informative priors, but similar point est. divergence</a:t>
            </a:r>
          </a:p>
          <a:p>
            <a:pPr marL="342900" indent="-342900">
              <a:buAutoNum type="arabicPeriod"/>
            </a:pPr>
            <a:r>
              <a:rPr lang="en-GB" sz="1200" dirty="0"/>
              <a:t>Commensurate prior and Multi-level models impose very low strength of borrowing</a:t>
            </a:r>
          </a:p>
          <a:p>
            <a:pPr marL="342900" indent="-342900">
              <a:buAutoNum type="arabicPeriod"/>
            </a:pPr>
            <a:r>
              <a:rPr lang="en-GB" sz="1200" dirty="0"/>
              <a:t>Methods cannot be consistently mapped to a single Power-prior 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5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43220" indent="0" algn="ctr">
              <a:buNone/>
              <a:defRPr/>
            </a:lvl2pPr>
            <a:lvl3pPr marL="686440" indent="0" algn="ctr">
              <a:buNone/>
              <a:defRPr/>
            </a:lvl3pPr>
            <a:lvl4pPr marL="1029660" indent="0" algn="ctr">
              <a:buNone/>
              <a:defRPr/>
            </a:lvl4pPr>
            <a:lvl5pPr marL="1372880" indent="0" algn="ctr">
              <a:buNone/>
              <a:defRPr/>
            </a:lvl5pPr>
            <a:lvl6pPr marL="1716100" indent="0" algn="ctr">
              <a:buNone/>
              <a:defRPr/>
            </a:lvl6pPr>
            <a:lvl7pPr marL="2059320" indent="0" algn="ctr">
              <a:buNone/>
              <a:defRPr/>
            </a:lvl7pPr>
            <a:lvl8pPr marL="2402540" indent="0" algn="ctr">
              <a:buNone/>
              <a:defRPr/>
            </a:lvl8pPr>
            <a:lvl9pPr marL="27457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6B02-FA9D-4B35-AF3F-94CAED0F53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391E-F345-4827-8E1B-A0FF960D31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624"/>
            <a:ext cx="1943100" cy="4118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624"/>
            <a:ext cx="5676900" cy="4118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E701-7C26-40D2-AE24-54770F1BFA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52EB-4FBD-4DA6-8FF0-4F848E2E6C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D2D9-1197-4891-B7F7-8E23C962C1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7276"/>
            <a:ext cx="3810000" cy="3088958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7276"/>
            <a:ext cx="3810000" cy="3088958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6C940-B530-4032-B411-4C101A5DA9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4F4B-47C0-4E7C-A1E1-97B233D903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351C-6C71-4414-A042-55DB04CC56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439D-324F-4C38-8A6C-E6AF9E8FAE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D4B0-1E94-4DC3-BA91-2FF151AA62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A63A-FE54-4C68-9011-4C094DB5AD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623"/>
            <a:ext cx="777240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7276"/>
            <a:ext cx="7772400" cy="308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90639"/>
            <a:ext cx="1905000" cy="3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90639"/>
            <a:ext cx="2895600" cy="3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90639"/>
            <a:ext cx="1905000" cy="3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51"/>
            </a:lvl1pPr>
          </a:lstStyle>
          <a:p>
            <a:pPr>
              <a:defRPr/>
            </a:pPr>
            <a:fld id="{9F55E29D-C038-4298-910B-8B20542254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7203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5303B"/>
          </a:solidFill>
          <a:latin typeface="Cambria" panose="02040503050406030204" pitchFamily="18" charset="0"/>
          <a:ea typeface="+mj-ea"/>
          <a:cs typeface="+mj-cs"/>
        </a:defRPr>
      </a:lvl1pPr>
      <a:lvl2pPr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2pPr>
      <a:lvl3pPr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3pPr>
      <a:lvl4pPr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4pPr>
      <a:lvl5pPr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5pPr>
      <a:lvl6pPr marL="343220"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6pPr>
      <a:lvl7pPr marL="686440"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7pPr>
      <a:lvl8pPr marL="1029660"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8pPr>
      <a:lvl9pPr marL="1372880" algn="l" defTabSz="572033" rtl="0" eaLnBrk="0" fontAlgn="base" hangingPunct="0">
        <a:spcBef>
          <a:spcPct val="0"/>
        </a:spcBef>
        <a:spcAft>
          <a:spcPct val="0"/>
        </a:spcAft>
        <a:defRPr sz="2402" b="1">
          <a:solidFill>
            <a:srgbClr val="000099"/>
          </a:solidFill>
          <a:latin typeface="Arial Narrow" pitchFamily="34" charset="0"/>
        </a:defRPr>
      </a:lvl9pPr>
    </p:titleStyle>
    <p:bodyStyle>
      <a:lvl1pPr marL="257415" indent="-257415" algn="l" defTabSz="57203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733" indent="-214513" algn="l" defTabSz="572033" rtl="0" eaLnBrk="0" fontAlgn="base" hangingPunct="0">
        <a:spcBef>
          <a:spcPct val="20000"/>
        </a:spcBef>
        <a:spcAft>
          <a:spcPct val="0"/>
        </a:spcAft>
        <a:buChar char="–"/>
        <a:defRPr sz="1802">
          <a:solidFill>
            <a:schemeClr val="tx1"/>
          </a:solidFill>
          <a:latin typeface="+mn-lt"/>
        </a:defRPr>
      </a:lvl2pPr>
      <a:lvl3pPr marL="85805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3pPr>
      <a:lvl4pPr marL="1201270" indent="-171610" algn="l" defTabSz="572033" rtl="0" eaLnBrk="0" fontAlgn="base" hangingPunct="0">
        <a:spcBef>
          <a:spcPct val="20000"/>
        </a:spcBef>
        <a:spcAft>
          <a:spcPct val="0"/>
        </a:spcAft>
        <a:buChar char="–"/>
        <a:defRPr sz="1802">
          <a:solidFill>
            <a:schemeClr val="tx1"/>
          </a:solidFill>
          <a:latin typeface="+mn-lt"/>
        </a:defRPr>
      </a:lvl4pPr>
      <a:lvl5pPr marL="154449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5pPr>
      <a:lvl6pPr marL="188771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6pPr>
      <a:lvl7pPr marL="223093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7pPr>
      <a:lvl8pPr marL="257415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8pPr>
      <a:lvl9pPr marL="2917370" indent="-171610" algn="l" defTabSz="572033" rtl="0" eaLnBrk="0" fontAlgn="base" hangingPunct="0">
        <a:spcBef>
          <a:spcPct val="20000"/>
        </a:spcBef>
        <a:spcAft>
          <a:spcPct val="0"/>
        </a:spcAft>
        <a:buChar char="•"/>
        <a:defRPr sz="180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80735" y="1716457"/>
            <a:ext cx="6797261" cy="1215562"/>
          </a:xfrm>
          <a:noFill/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GB" sz="3200" b="0" dirty="0"/>
              <a:t>Borrowing-strength from indirect evidence in HTA: methods and policy implications</a:t>
            </a:r>
            <a:br>
              <a:rPr lang="en-GB" sz="4000" dirty="0"/>
            </a:br>
            <a:br>
              <a:rPr lang="en-GB" sz="4000" dirty="0"/>
            </a:br>
            <a:endParaRPr lang="en-GB" sz="4000" b="0" dirty="0"/>
          </a:p>
        </p:txBody>
      </p:sp>
      <p:pic>
        <p:nvPicPr>
          <p:cNvPr id="21" name="Picture 4" descr="C:\WORK\CHE\Logos\UOY_Final_Logo_Stacked-Crest_PMS432_protected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8113"/>
            <a:ext cx="20510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CH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4343400"/>
            <a:ext cx="1343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2384721" y="2931646"/>
            <a:ext cx="3189287" cy="1866469"/>
            <a:chOff x="497844" y="2414085"/>
            <a:chExt cx="3189668" cy="1865915"/>
          </a:xfrm>
        </p:grpSpPr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718090" y="4124066"/>
              <a:ext cx="447634" cy="155934"/>
              <a:chOff x="976313" y="6965950"/>
              <a:chExt cx="1096962" cy="273050"/>
            </a:xfrm>
          </p:grpSpPr>
          <p:grpSp>
            <p:nvGrpSpPr>
              <p:cNvPr id="64" name="Group 31"/>
              <p:cNvGrpSpPr>
                <a:grpSpLocks/>
              </p:cNvGrpSpPr>
              <p:nvPr/>
            </p:nvGrpSpPr>
            <p:grpSpPr bwMode="auto">
              <a:xfrm>
                <a:off x="976313" y="7073900"/>
                <a:ext cx="911225" cy="165100"/>
                <a:chOff x="221" y="5473"/>
                <a:chExt cx="827" cy="204"/>
              </a:xfrm>
            </p:grpSpPr>
            <p:sp>
              <p:nvSpPr>
                <p:cNvPr id="70" name="Freeform 30"/>
                <p:cNvSpPr>
                  <a:spLocks/>
                </p:cNvSpPr>
                <p:nvPr/>
              </p:nvSpPr>
              <p:spPr bwMode="auto">
                <a:xfrm>
                  <a:off x="215" y="5502"/>
                  <a:ext cx="441" cy="175"/>
                </a:xfrm>
                <a:custGeom>
                  <a:avLst/>
                  <a:gdLst>
                    <a:gd name="T0" fmla="*/ 380 w 449"/>
                    <a:gd name="T1" fmla="*/ 29 h 179"/>
                    <a:gd name="T2" fmla="*/ 365 w 449"/>
                    <a:gd name="T3" fmla="*/ 46 h 179"/>
                    <a:gd name="T4" fmla="*/ 345 w 449"/>
                    <a:gd name="T5" fmla="*/ 68 h 179"/>
                    <a:gd name="T6" fmla="*/ 330 w 449"/>
                    <a:gd name="T7" fmla="*/ 79 h 179"/>
                    <a:gd name="T8" fmla="*/ 303 w 449"/>
                    <a:gd name="T9" fmla="*/ 84 h 179"/>
                    <a:gd name="T10" fmla="*/ 256 w 449"/>
                    <a:gd name="T11" fmla="*/ 112 h 179"/>
                    <a:gd name="T12" fmla="*/ 214 w 449"/>
                    <a:gd name="T13" fmla="*/ 135 h 179"/>
                    <a:gd name="T14" fmla="*/ 0 w 449"/>
                    <a:gd name="T15" fmla="*/ 135 h 179"/>
                    <a:gd name="T16" fmla="*/ 61 w 449"/>
                    <a:gd name="T17" fmla="*/ 124 h 179"/>
                    <a:gd name="T18" fmla="*/ 158 w 449"/>
                    <a:gd name="T19" fmla="*/ 88 h 179"/>
                    <a:gd name="T20" fmla="*/ 198 w 449"/>
                    <a:gd name="T21" fmla="*/ 82 h 179"/>
                    <a:gd name="T22" fmla="*/ 229 w 449"/>
                    <a:gd name="T23" fmla="*/ 79 h 179"/>
                    <a:gd name="T24" fmla="*/ 276 w 449"/>
                    <a:gd name="T25" fmla="*/ 63 h 179"/>
                    <a:gd name="T26" fmla="*/ 322 w 449"/>
                    <a:gd name="T27" fmla="*/ 41 h 179"/>
                    <a:gd name="T28" fmla="*/ 352 w 449"/>
                    <a:gd name="T29" fmla="*/ 29 h 179"/>
                    <a:gd name="T30" fmla="*/ 409 w 449"/>
                    <a:gd name="T31" fmla="*/ 0 h 179"/>
                    <a:gd name="T32" fmla="*/ 380 w 449"/>
                    <a:gd name="T33" fmla="*/ 29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49" h="179">
                      <a:moveTo>
                        <a:pt x="419" y="39"/>
                      </a:moveTo>
                      <a:lnTo>
                        <a:pt x="404" y="56"/>
                      </a:lnTo>
                      <a:lnTo>
                        <a:pt x="384" y="78"/>
                      </a:lnTo>
                      <a:lnTo>
                        <a:pt x="363" y="97"/>
                      </a:lnTo>
                      <a:lnTo>
                        <a:pt x="332" y="118"/>
                      </a:lnTo>
                      <a:lnTo>
                        <a:pt x="285" y="151"/>
                      </a:lnTo>
                      <a:lnTo>
                        <a:pt x="239" y="178"/>
                      </a:lnTo>
                      <a:lnTo>
                        <a:pt x="0" y="178"/>
                      </a:lnTo>
                      <a:lnTo>
                        <a:pt x="61" y="163"/>
                      </a:lnTo>
                      <a:lnTo>
                        <a:pt x="168" y="127"/>
                      </a:lnTo>
                      <a:lnTo>
                        <a:pt x="208" y="115"/>
                      </a:lnTo>
                      <a:lnTo>
                        <a:pt x="258" y="95"/>
                      </a:lnTo>
                      <a:lnTo>
                        <a:pt x="305" y="73"/>
                      </a:lnTo>
                      <a:lnTo>
                        <a:pt x="351" y="51"/>
                      </a:lnTo>
                      <a:lnTo>
                        <a:pt x="391" y="30"/>
                      </a:lnTo>
                      <a:lnTo>
                        <a:pt x="448" y="0"/>
                      </a:lnTo>
                      <a:lnTo>
                        <a:pt x="419" y="3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71" name="Freeform 31"/>
                <p:cNvSpPr>
                  <a:spLocks/>
                </p:cNvSpPr>
                <p:nvPr/>
              </p:nvSpPr>
              <p:spPr bwMode="auto">
                <a:xfrm>
                  <a:off x="162" y="5498"/>
                  <a:ext cx="491" cy="127"/>
                </a:xfrm>
                <a:custGeom>
                  <a:avLst/>
                  <a:gdLst>
                    <a:gd name="T0" fmla="*/ 503 w 494"/>
                    <a:gd name="T1" fmla="*/ 0 h 134"/>
                    <a:gd name="T2" fmla="*/ 423 w 494"/>
                    <a:gd name="T3" fmla="*/ 25 h 134"/>
                    <a:gd name="T4" fmla="*/ 351 w 494"/>
                    <a:gd name="T5" fmla="*/ 48 h 134"/>
                    <a:gd name="T6" fmla="*/ 276 w 494"/>
                    <a:gd name="T7" fmla="*/ 54 h 134"/>
                    <a:gd name="T8" fmla="*/ 214 w 494"/>
                    <a:gd name="T9" fmla="*/ 67 h 134"/>
                    <a:gd name="T10" fmla="*/ 160 w 494"/>
                    <a:gd name="T11" fmla="*/ 75 h 134"/>
                    <a:gd name="T12" fmla="*/ 122 w 494"/>
                    <a:gd name="T13" fmla="*/ 80 h 134"/>
                    <a:gd name="T14" fmla="*/ 89 w 494"/>
                    <a:gd name="T15" fmla="*/ 84 h 134"/>
                    <a:gd name="T16" fmla="*/ 56 w 494"/>
                    <a:gd name="T17" fmla="*/ 80 h 134"/>
                    <a:gd name="T18" fmla="*/ 28 w 494"/>
                    <a:gd name="T19" fmla="*/ 74 h 134"/>
                    <a:gd name="T20" fmla="*/ 8 w 494"/>
                    <a:gd name="T21" fmla="*/ 66 h 134"/>
                    <a:gd name="T22" fmla="*/ 1 w 494"/>
                    <a:gd name="T23" fmla="*/ 57 h 134"/>
                    <a:gd name="T24" fmla="*/ 0 w 494"/>
                    <a:gd name="T25" fmla="*/ 48 h 134"/>
                    <a:gd name="T26" fmla="*/ 4 w 494"/>
                    <a:gd name="T27" fmla="*/ 46 h 134"/>
                    <a:gd name="T28" fmla="*/ 14 w 494"/>
                    <a:gd name="T29" fmla="*/ 40 h 134"/>
                    <a:gd name="T30" fmla="*/ 35 w 494"/>
                    <a:gd name="T31" fmla="*/ 20 h 134"/>
                    <a:gd name="T32" fmla="*/ 61 w 494"/>
                    <a:gd name="T33" fmla="*/ 13 h 134"/>
                    <a:gd name="T34" fmla="*/ 68 w 494"/>
                    <a:gd name="T35" fmla="*/ 18 h 134"/>
                    <a:gd name="T36" fmla="*/ 80 w 494"/>
                    <a:gd name="T37" fmla="*/ 31 h 134"/>
                    <a:gd name="T38" fmla="*/ 106 w 494"/>
                    <a:gd name="T39" fmla="*/ 41 h 134"/>
                    <a:gd name="T40" fmla="*/ 143 w 494"/>
                    <a:gd name="T41" fmla="*/ 45 h 134"/>
                    <a:gd name="T42" fmla="*/ 176 w 494"/>
                    <a:gd name="T43" fmla="*/ 45 h 134"/>
                    <a:gd name="T44" fmla="*/ 214 w 494"/>
                    <a:gd name="T45" fmla="*/ 43 h 134"/>
                    <a:gd name="T46" fmla="*/ 259 w 494"/>
                    <a:gd name="T47" fmla="*/ 41 h 134"/>
                    <a:gd name="T48" fmla="*/ 343 w 494"/>
                    <a:gd name="T49" fmla="*/ 28 h 134"/>
                    <a:gd name="T50" fmla="*/ 427 w 494"/>
                    <a:gd name="T51" fmla="*/ 16 h 134"/>
                    <a:gd name="T52" fmla="*/ 503 w 494"/>
                    <a:gd name="T53" fmla="*/ 0 h 13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4" h="134">
                      <a:moveTo>
                        <a:pt x="493" y="0"/>
                      </a:moveTo>
                      <a:lnTo>
                        <a:pt x="413" y="35"/>
                      </a:lnTo>
                      <a:lnTo>
                        <a:pt x="341" y="66"/>
                      </a:lnTo>
                      <a:lnTo>
                        <a:pt x="266" y="93"/>
                      </a:lnTo>
                      <a:lnTo>
                        <a:pt x="214" y="108"/>
                      </a:lnTo>
                      <a:lnTo>
                        <a:pt x="160" y="121"/>
                      </a:lnTo>
                      <a:lnTo>
                        <a:pt x="122" y="128"/>
                      </a:lnTo>
                      <a:lnTo>
                        <a:pt x="89" y="133"/>
                      </a:lnTo>
                      <a:lnTo>
                        <a:pt x="56" y="128"/>
                      </a:lnTo>
                      <a:lnTo>
                        <a:pt x="28" y="119"/>
                      </a:lnTo>
                      <a:lnTo>
                        <a:pt x="8" y="107"/>
                      </a:lnTo>
                      <a:lnTo>
                        <a:pt x="1" y="96"/>
                      </a:lnTo>
                      <a:lnTo>
                        <a:pt x="0" y="79"/>
                      </a:lnTo>
                      <a:lnTo>
                        <a:pt x="4" y="63"/>
                      </a:lnTo>
                      <a:lnTo>
                        <a:pt x="14" y="50"/>
                      </a:lnTo>
                      <a:lnTo>
                        <a:pt x="35" y="30"/>
                      </a:lnTo>
                      <a:lnTo>
                        <a:pt x="61" y="13"/>
                      </a:lnTo>
                      <a:lnTo>
                        <a:pt x="68" y="28"/>
                      </a:lnTo>
                      <a:lnTo>
                        <a:pt x="80" y="41"/>
                      </a:lnTo>
                      <a:lnTo>
                        <a:pt x="106" y="52"/>
                      </a:lnTo>
                      <a:lnTo>
                        <a:pt x="143" y="60"/>
                      </a:lnTo>
                      <a:lnTo>
                        <a:pt x="176" y="60"/>
                      </a:lnTo>
                      <a:lnTo>
                        <a:pt x="214" y="56"/>
                      </a:lnTo>
                      <a:lnTo>
                        <a:pt x="249" y="52"/>
                      </a:lnTo>
                      <a:lnTo>
                        <a:pt x="333" y="38"/>
                      </a:lnTo>
                      <a:lnTo>
                        <a:pt x="417" y="18"/>
                      </a:lnTo>
                      <a:lnTo>
                        <a:pt x="493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72" name="Freeform 32"/>
                <p:cNvSpPr>
                  <a:spLocks/>
                </p:cNvSpPr>
                <p:nvPr/>
              </p:nvSpPr>
              <p:spPr bwMode="auto">
                <a:xfrm>
                  <a:off x="533" y="5502"/>
                  <a:ext cx="237" cy="175"/>
                </a:xfrm>
                <a:custGeom>
                  <a:avLst/>
                  <a:gdLst>
                    <a:gd name="T0" fmla="*/ 128 w 239"/>
                    <a:gd name="T1" fmla="*/ 0 h 177"/>
                    <a:gd name="T2" fmla="*/ 198 w 239"/>
                    <a:gd name="T3" fmla="*/ 20 h 177"/>
                    <a:gd name="T4" fmla="*/ 218 w 239"/>
                    <a:gd name="T5" fmla="*/ 29 h 177"/>
                    <a:gd name="T6" fmla="*/ 231 w 239"/>
                    <a:gd name="T7" fmla="*/ 39 h 177"/>
                    <a:gd name="T8" fmla="*/ 238 w 239"/>
                    <a:gd name="T9" fmla="*/ 52 h 177"/>
                    <a:gd name="T10" fmla="*/ 236 w 239"/>
                    <a:gd name="T11" fmla="*/ 66 h 177"/>
                    <a:gd name="T12" fmla="*/ 226 w 239"/>
                    <a:gd name="T13" fmla="*/ 83 h 177"/>
                    <a:gd name="T14" fmla="*/ 206 w 239"/>
                    <a:gd name="T15" fmla="*/ 91 h 177"/>
                    <a:gd name="T16" fmla="*/ 157 w 239"/>
                    <a:gd name="T17" fmla="*/ 118 h 177"/>
                    <a:gd name="T18" fmla="*/ 70 w 239"/>
                    <a:gd name="T19" fmla="*/ 166 h 177"/>
                    <a:gd name="T20" fmla="*/ 0 w 239"/>
                    <a:gd name="T21" fmla="*/ 166 h 177"/>
                    <a:gd name="T22" fmla="*/ 73 w 239"/>
                    <a:gd name="T23" fmla="*/ 110 h 177"/>
                    <a:gd name="T24" fmla="*/ 109 w 239"/>
                    <a:gd name="T25" fmla="*/ 88 h 177"/>
                    <a:gd name="T26" fmla="*/ 124 w 239"/>
                    <a:gd name="T27" fmla="*/ 70 h 177"/>
                    <a:gd name="T28" fmla="*/ 135 w 239"/>
                    <a:gd name="T29" fmla="*/ 51 h 177"/>
                    <a:gd name="T30" fmla="*/ 137 w 239"/>
                    <a:gd name="T31" fmla="*/ 35 h 177"/>
                    <a:gd name="T32" fmla="*/ 136 w 239"/>
                    <a:gd name="T33" fmla="*/ 20 h 177"/>
                    <a:gd name="T34" fmla="*/ 128 w 239"/>
                    <a:gd name="T35" fmla="*/ 0 h 17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9" h="177">
                      <a:moveTo>
                        <a:pt x="128" y="0"/>
                      </a:moveTo>
                      <a:lnTo>
                        <a:pt x="198" y="20"/>
                      </a:lnTo>
                      <a:lnTo>
                        <a:pt x="218" y="29"/>
                      </a:lnTo>
                      <a:lnTo>
                        <a:pt x="231" y="39"/>
                      </a:lnTo>
                      <a:lnTo>
                        <a:pt x="238" y="52"/>
                      </a:lnTo>
                      <a:lnTo>
                        <a:pt x="236" y="66"/>
                      </a:lnTo>
                      <a:lnTo>
                        <a:pt x="226" y="83"/>
                      </a:lnTo>
                      <a:lnTo>
                        <a:pt x="206" y="101"/>
                      </a:lnTo>
                      <a:lnTo>
                        <a:pt x="157" y="128"/>
                      </a:lnTo>
                      <a:lnTo>
                        <a:pt x="70" y="176"/>
                      </a:lnTo>
                      <a:lnTo>
                        <a:pt x="0" y="176"/>
                      </a:lnTo>
                      <a:lnTo>
                        <a:pt x="73" y="120"/>
                      </a:lnTo>
                      <a:lnTo>
                        <a:pt x="109" y="88"/>
                      </a:lnTo>
                      <a:lnTo>
                        <a:pt x="124" y="70"/>
                      </a:lnTo>
                      <a:lnTo>
                        <a:pt x="135" y="51"/>
                      </a:lnTo>
                      <a:lnTo>
                        <a:pt x="137" y="35"/>
                      </a:lnTo>
                      <a:lnTo>
                        <a:pt x="136" y="20"/>
                      </a:lnTo>
                      <a:lnTo>
                        <a:pt x="12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73" name="Freeform 33"/>
                <p:cNvSpPr>
                  <a:spLocks/>
                </p:cNvSpPr>
                <p:nvPr/>
              </p:nvSpPr>
              <p:spPr bwMode="auto">
                <a:xfrm>
                  <a:off x="663" y="5474"/>
                  <a:ext cx="321" cy="199"/>
                </a:xfrm>
                <a:custGeom>
                  <a:avLst/>
                  <a:gdLst>
                    <a:gd name="T0" fmla="*/ 0 w 320"/>
                    <a:gd name="T1" fmla="*/ 21 h 202"/>
                    <a:gd name="T2" fmla="*/ 134 w 320"/>
                    <a:gd name="T3" fmla="*/ 8 h 202"/>
                    <a:gd name="T4" fmla="*/ 196 w 320"/>
                    <a:gd name="T5" fmla="*/ 2 h 202"/>
                    <a:gd name="T6" fmla="*/ 251 w 320"/>
                    <a:gd name="T7" fmla="*/ 0 h 202"/>
                    <a:gd name="T8" fmla="*/ 273 w 320"/>
                    <a:gd name="T9" fmla="*/ 2 h 202"/>
                    <a:gd name="T10" fmla="*/ 292 w 320"/>
                    <a:gd name="T11" fmla="*/ 8 h 202"/>
                    <a:gd name="T12" fmla="*/ 302 w 320"/>
                    <a:gd name="T13" fmla="*/ 18 h 202"/>
                    <a:gd name="T14" fmla="*/ 309 w 320"/>
                    <a:gd name="T15" fmla="*/ 31 h 202"/>
                    <a:gd name="T16" fmla="*/ 309 w 320"/>
                    <a:gd name="T17" fmla="*/ 49 h 202"/>
                    <a:gd name="T18" fmla="*/ 302 w 320"/>
                    <a:gd name="T19" fmla="*/ 53 h 202"/>
                    <a:gd name="T20" fmla="*/ 292 w 320"/>
                    <a:gd name="T21" fmla="*/ 69 h 202"/>
                    <a:gd name="T22" fmla="*/ 275 w 320"/>
                    <a:gd name="T23" fmla="*/ 86 h 202"/>
                    <a:gd name="T24" fmla="*/ 238 w 320"/>
                    <a:gd name="T25" fmla="*/ 111 h 202"/>
                    <a:gd name="T26" fmla="*/ 192 w 320"/>
                    <a:gd name="T27" fmla="*/ 137 h 202"/>
                    <a:gd name="T28" fmla="*/ 160 w 320"/>
                    <a:gd name="T29" fmla="*/ 145 h 202"/>
                    <a:gd name="T30" fmla="*/ 125 w 320"/>
                    <a:gd name="T31" fmla="*/ 152 h 202"/>
                    <a:gd name="T32" fmla="*/ 32 w 320"/>
                    <a:gd name="T33" fmla="*/ 181 h 202"/>
                    <a:gd name="T34" fmla="*/ 122 w 320"/>
                    <a:gd name="T35" fmla="*/ 123 h 202"/>
                    <a:gd name="T36" fmla="*/ 139 w 320"/>
                    <a:gd name="T37" fmla="*/ 107 h 202"/>
                    <a:gd name="T38" fmla="*/ 151 w 320"/>
                    <a:gd name="T39" fmla="*/ 86 h 202"/>
                    <a:gd name="T40" fmla="*/ 156 w 320"/>
                    <a:gd name="T41" fmla="*/ 75 h 202"/>
                    <a:gd name="T42" fmla="*/ 158 w 320"/>
                    <a:gd name="T43" fmla="*/ 63 h 202"/>
                    <a:gd name="T44" fmla="*/ 154 w 320"/>
                    <a:gd name="T45" fmla="*/ 51 h 202"/>
                    <a:gd name="T46" fmla="*/ 146 w 320"/>
                    <a:gd name="T47" fmla="*/ 50 h 202"/>
                    <a:gd name="T48" fmla="*/ 129 w 320"/>
                    <a:gd name="T49" fmla="*/ 46 h 202"/>
                    <a:gd name="T50" fmla="*/ 109 w 320"/>
                    <a:gd name="T51" fmla="*/ 42 h 202"/>
                    <a:gd name="T52" fmla="*/ 0 w 320"/>
                    <a:gd name="T53" fmla="*/ 21 h 20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20" h="202">
                      <a:moveTo>
                        <a:pt x="0" y="21"/>
                      </a:moveTo>
                      <a:lnTo>
                        <a:pt x="134" y="8"/>
                      </a:lnTo>
                      <a:lnTo>
                        <a:pt x="206" y="2"/>
                      </a:lnTo>
                      <a:lnTo>
                        <a:pt x="261" y="0"/>
                      </a:lnTo>
                      <a:lnTo>
                        <a:pt x="283" y="2"/>
                      </a:lnTo>
                      <a:lnTo>
                        <a:pt x="302" y="8"/>
                      </a:lnTo>
                      <a:lnTo>
                        <a:pt x="312" y="18"/>
                      </a:lnTo>
                      <a:lnTo>
                        <a:pt x="319" y="31"/>
                      </a:lnTo>
                      <a:lnTo>
                        <a:pt x="319" y="49"/>
                      </a:lnTo>
                      <a:lnTo>
                        <a:pt x="312" y="63"/>
                      </a:lnTo>
                      <a:lnTo>
                        <a:pt x="302" y="79"/>
                      </a:lnTo>
                      <a:lnTo>
                        <a:pt x="285" y="96"/>
                      </a:lnTo>
                      <a:lnTo>
                        <a:pt x="248" y="121"/>
                      </a:lnTo>
                      <a:lnTo>
                        <a:pt x="202" y="147"/>
                      </a:lnTo>
                      <a:lnTo>
                        <a:pt x="162" y="160"/>
                      </a:lnTo>
                      <a:lnTo>
                        <a:pt x="125" y="172"/>
                      </a:lnTo>
                      <a:lnTo>
                        <a:pt x="32" y="201"/>
                      </a:lnTo>
                      <a:lnTo>
                        <a:pt x="122" y="133"/>
                      </a:lnTo>
                      <a:lnTo>
                        <a:pt x="139" y="117"/>
                      </a:lnTo>
                      <a:lnTo>
                        <a:pt x="151" y="96"/>
                      </a:lnTo>
                      <a:lnTo>
                        <a:pt x="156" y="85"/>
                      </a:lnTo>
                      <a:lnTo>
                        <a:pt x="158" y="73"/>
                      </a:lnTo>
                      <a:lnTo>
                        <a:pt x="154" y="61"/>
                      </a:lnTo>
                      <a:lnTo>
                        <a:pt x="146" y="50"/>
                      </a:lnTo>
                      <a:lnTo>
                        <a:pt x="129" y="46"/>
                      </a:lnTo>
                      <a:lnTo>
                        <a:pt x="109" y="42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</p:grpSp>
          <p:grpSp>
            <p:nvGrpSpPr>
              <p:cNvPr id="65" name="Group 32"/>
              <p:cNvGrpSpPr>
                <a:grpSpLocks/>
              </p:cNvGrpSpPr>
              <p:nvPr/>
            </p:nvGrpSpPr>
            <p:grpSpPr bwMode="auto">
              <a:xfrm>
                <a:off x="1157288" y="6965950"/>
                <a:ext cx="915987" cy="152400"/>
                <a:chOff x="386" y="5340"/>
                <a:chExt cx="831" cy="188"/>
              </a:xfrm>
            </p:grpSpPr>
            <p:sp>
              <p:nvSpPr>
                <p:cNvPr id="66" name="Freeform 26"/>
                <p:cNvSpPr>
                  <a:spLocks/>
                </p:cNvSpPr>
                <p:nvPr/>
              </p:nvSpPr>
              <p:spPr bwMode="auto">
                <a:xfrm>
                  <a:off x="710" y="5341"/>
                  <a:ext cx="431" cy="168"/>
                </a:xfrm>
                <a:custGeom>
                  <a:avLst/>
                  <a:gdLst>
                    <a:gd name="T0" fmla="*/ 25 w 447"/>
                    <a:gd name="T1" fmla="*/ 99 h 167"/>
                    <a:gd name="T2" fmla="*/ 40 w 447"/>
                    <a:gd name="T3" fmla="*/ 83 h 167"/>
                    <a:gd name="T4" fmla="*/ 50 w 447"/>
                    <a:gd name="T5" fmla="*/ 83 h 167"/>
                    <a:gd name="T6" fmla="*/ 71 w 447"/>
                    <a:gd name="T7" fmla="*/ 73 h 167"/>
                    <a:gd name="T8" fmla="*/ 101 w 447"/>
                    <a:gd name="T9" fmla="*/ 53 h 167"/>
                    <a:gd name="T10" fmla="*/ 127 w 447"/>
                    <a:gd name="T11" fmla="*/ 23 h 167"/>
                    <a:gd name="T12" fmla="*/ 166 w 447"/>
                    <a:gd name="T13" fmla="*/ 0 h 167"/>
                    <a:gd name="T14" fmla="*/ 366 w 447"/>
                    <a:gd name="T15" fmla="*/ 0 h 167"/>
                    <a:gd name="T16" fmla="*/ 306 w 447"/>
                    <a:gd name="T17" fmla="*/ 12 h 167"/>
                    <a:gd name="T18" fmla="*/ 226 w 447"/>
                    <a:gd name="T19" fmla="*/ 45 h 167"/>
                    <a:gd name="T20" fmla="*/ 196 w 447"/>
                    <a:gd name="T21" fmla="*/ 57 h 167"/>
                    <a:gd name="T22" fmla="*/ 146 w 447"/>
                    <a:gd name="T23" fmla="*/ 75 h 167"/>
                    <a:gd name="T24" fmla="*/ 109 w 447"/>
                    <a:gd name="T25" fmla="*/ 83 h 167"/>
                    <a:gd name="T26" fmla="*/ 83 w 447"/>
                    <a:gd name="T27" fmla="*/ 87 h 167"/>
                    <a:gd name="T28" fmla="*/ 44 w 447"/>
                    <a:gd name="T29" fmla="*/ 108 h 167"/>
                    <a:gd name="T30" fmla="*/ 0 w 447"/>
                    <a:gd name="T31" fmla="*/ 137 h 167"/>
                    <a:gd name="T32" fmla="*/ 25 w 447"/>
                    <a:gd name="T33" fmla="*/ 99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47" h="167">
                      <a:moveTo>
                        <a:pt x="25" y="128"/>
                      </a:moveTo>
                      <a:lnTo>
                        <a:pt x="40" y="112"/>
                      </a:lnTo>
                      <a:lnTo>
                        <a:pt x="60" y="92"/>
                      </a:lnTo>
                      <a:lnTo>
                        <a:pt x="81" y="73"/>
                      </a:lnTo>
                      <a:lnTo>
                        <a:pt x="112" y="53"/>
                      </a:lnTo>
                      <a:lnTo>
                        <a:pt x="159" y="23"/>
                      </a:lnTo>
                      <a:lnTo>
                        <a:pt x="205" y="0"/>
                      </a:lnTo>
                      <a:lnTo>
                        <a:pt x="446" y="0"/>
                      </a:lnTo>
                      <a:lnTo>
                        <a:pt x="382" y="12"/>
                      </a:lnTo>
                      <a:lnTo>
                        <a:pt x="275" y="45"/>
                      </a:lnTo>
                      <a:lnTo>
                        <a:pt x="235" y="57"/>
                      </a:lnTo>
                      <a:lnTo>
                        <a:pt x="185" y="75"/>
                      </a:lnTo>
                      <a:lnTo>
                        <a:pt x="138" y="95"/>
                      </a:lnTo>
                      <a:lnTo>
                        <a:pt x="93" y="116"/>
                      </a:lnTo>
                      <a:lnTo>
                        <a:pt x="53" y="137"/>
                      </a:lnTo>
                      <a:lnTo>
                        <a:pt x="0" y="166"/>
                      </a:lnTo>
                      <a:lnTo>
                        <a:pt x="25" y="12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67" name="Freeform 27"/>
                <p:cNvSpPr>
                  <a:spLocks/>
                </p:cNvSpPr>
                <p:nvPr/>
              </p:nvSpPr>
              <p:spPr bwMode="auto">
                <a:xfrm>
                  <a:off x="717" y="5389"/>
                  <a:ext cx="445" cy="120"/>
                </a:xfrm>
                <a:custGeom>
                  <a:avLst/>
                  <a:gdLst>
                    <a:gd name="T0" fmla="*/ 0 w 497"/>
                    <a:gd name="T1" fmla="*/ 107 h 118"/>
                    <a:gd name="T2" fmla="*/ 78 w 497"/>
                    <a:gd name="T3" fmla="*/ 74 h 118"/>
                    <a:gd name="T4" fmla="*/ 150 w 497"/>
                    <a:gd name="T5" fmla="*/ 58 h 118"/>
                    <a:gd name="T6" fmla="*/ 225 w 497"/>
                    <a:gd name="T7" fmla="*/ 33 h 118"/>
                    <a:gd name="T8" fmla="*/ 278 w 497"/>
                    <a:gd name="T9" fmla="*/ 19 h 118"/>
                    <a:gd name="T10" fmla="*/ 332 w 497"/>
                    <a:gd name="T11" fmla="*/ 9 h 118"/>
                    <a:gd name="T12" fmla="*/ 370 w 497"/>
                    <a:gd name="T13" fmla="*/ 2 h 118"/>
                    <a:gd name="T14" fmla="*/ 404 w 497"/>
                    <a:gd name="T15" fmla="*/ 0 h 118"/>
                    <a:gd name="T16" fmla="*/ 439 w 497"/>
                    <a:gd name="T17" fmla="*/ 2 h 118"/>
                    <a:gd name="T18" fmla="*/ 467 w 497"/>
                    <a:gd name="T19" fmla="*/ 10 h 118"/>
                    <a:gd name="T20" fmla="*/ 487 w 497"/>
                    <a:gd name="T21" fmla="*/ 21 h 118"/>
                    <a:gd name="T22" fmla="*/ 494 w 497"/>
                    <a:gd name="T23" fmla="*/ 31 h 118"/>
                    <a:gd name="T24" fmla="*/ 496 w 497"/>
                    <a:gd name="T25" fmla="*/ 45 h 118"/>
                    <a:gd name="T26" fmla="*/ 491 w 497"/>
                    <a:gd name="T27" fmla="*/ 59 h 118"/>
                    <a:gd name="T28" fmla="*/ 481 w 497"/>
                    <a:gd name="T29" fmla="*/ 61 h 118"/>
                    <a:gd name="T30" fmla="*/ 460 w 497"/>
                    <a:gd name="T31" fmla="*/ 78 h 118"/>
                    <a:gd name="T32" fmla="*/ 434 w 497"/>
                    <a:gd name="T33" fmla="*/ 93 h 118"/>
                    <a:gd name="T34" fmla="*/ 425 w 497"/>
                    <a:gd name="T35" fmla="*/ 80 h 118"/>
                    <a:gd name="T36" fmla="*/ 412 w 497"/>
                    <a:gd name="T37" fmla="*/ 69 h 118"/>
                    <a:gd name="T38" fmla="*/ 387 w 497"/>
                    <a:gd name="T39" fmla="*/ 60 h 118"/>
                    <a:gd name="T40" fmla="*/ 350 w 497"/>
                    <a:gd name="T41" fmla="*/ 59 h 118"/>
                    <a:gd name="T42" fmla="*/ 316 w 497"/>
                    <a:gd name="T43" fmla="*/ 59 h 118"/>
                    <a:gd name="T44" fmla="*/ 278 w 497"/>
                    <a:gd name="T45" fmla="*/ 59 h 118"/>
                    <a:gd name="T46" fmla="*/ 243 w 497"/>
                    <a:gd name="T47" fmla="*/ 60 h 118"/>
                    <a:gd name="T48" fmla="*/ 158 w 497"/>
                    <a:gd name="T49" fmla="*/ 72 h 118"/>
                    <a:gd name="T50" fmla="*/ 75 w 497"/>
                    <a:gd name="T51" fmla="*/ 89 h 118"/>
                    <a:gd name="T52" fmla="*/ 0 w 497"/>
                    <a:gd name="T53" fmla="*/ 107 h 11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7" h="118">
                      <a:moveTo>
                        <a:pt x="0" y="117"/>
                      </a:moveTo>
                      <a:lnTo>
                        <a:pt x="78" y="84"/>
                      </a:lnTo>
                      <a:lnTo>
                        <a:pt x="150" y="58"/>
                      </a:lnTo>
                      <a:lnTo>
                        <a:pt x="225" y="33"/>
                      </a:lnTo>
                      <a:lnTo>
                        <a:pt x="278" y="19"/>
                      </a:lnTo>
                      <a:lnTo>
                        <a:pt x="332" y="9"/>
                      </a:lnTo>
                      <a:lnTo>
                        <a:pt x="370" y="2"/>
                      </a:lnTo>
                      <a:lnTo>
                        <a:pt x="404" y="0"/>
                      </a:lnTo>
                      <a:lnTo>
                        <a:pt x="439" y="2"/>
                      </a:lnTo>
                      <a:lnTo>
                        <a:pt x="467" y="10"/>
                      </a:lnTo>
                      <a:lnTo>
                        <a:pt x="487" y="21"/>
                      </a:lnTo>
                      <a:lnTo>
                        <a:pt x="494" y="31"/>
                      </a:lnTo>
                      <a:lnTo>
                        <a:pt x="496" y="45"/>
                      </a:lnTo>
                      <a:lnTo>
                        <a:pt x="491" y="60"/>
                      </a:lnTo>
                      <a:lnTo>
                        <a:pt x="481" y="71"/>
                      </a:lnTo>
                      <a:lnTo>
                        <a:pt x="460" y="88"/>
                      </a:lnTo>
                      <a:lnTo>
                        <a:pt x="434" y="103"/>
                      </a:lnTo>
                      <a:lnTo>
                        <a:pt x="425" y="90"/>
                      </a:lnTo>
                      <a:lnTo>
                        <a:pt x="412" y="79"/>
                      </a:lnTo>
                      <a:lnTo>
                        <a:pt x="387" y="70"/>
                      </a:lnTo>
                      <a:lnTo>
                        <a:pt x="350" y="63"/>
                      </a:lnTo>
                      <a:lnTo>
                        <a:pt x="316" y="63"/>
                      </a:lnTo>
                      <a:lnTo>
                        <a:pt x="278" y="65"/>
                      </a:lnTo>
                      <a:lnTo>
                        <a:pt x="243" y="70"/>
                      </a:lnTo>
                      <a:lnTo>
                        <a:pt x="158" y="82"/>
                      </a:lnTo>
                      <a:lnTo>
                        <a:pt x="75" y="99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68" name="Freeform 28"/>
                <p:cNvSpPr>
                  <a:spLocks/>
                </p:cNvSpPr>
                <p:nvPr/>
              </p:nvSpPr>
              <p:spPr bwMode="auto">
                <a:xfrm>
                  <a:off x="600" y="5344"/>
                  <a:ext cx="244" cy="165"/>
                </a:xfrm>
                <a:custGeom>
                  <a:avLst/>
                  <a:gdLst>
                    <a:gd name="T0" fmla="*/ 120 w 244"/>
                    <a:gd name="T1" fmla="*/ 144 h 165"/>
                    <a:gd name="T2" fmla="*/ 38 w 244"/>
                    <a:gd name="T3" fmla="*/ 123 h 165"/>
                    <a:gd name="T4" fmla="*/ 18 w 244"/>
                    <a:gd name="T5" fmla="*/ 118 h 165"/>
                    <a:gd name="T6" fmla="*/ 4 w 244"/>
                    <a:gd name="T7" fmla="*/ 114 h 165"/>
                    <a:gd name="T8" fmla="*/ 0 w 244"/>
                    <a:gd name="T9" fmla="*/ 103 h 165"/>
                    <a:gd name="T10" fmla="*/ 0 w 244"/>
                    <a:gd name="T11" fmla="*/ 91 h 165"/>
                    <a:gd name="T12" fmla="*/ 9 w 244"/>
                    <a:gd name="T13" fmla="*/ 74 h 165"/>
                    <a:gd name="T14" fmla="*/ 30 w 244"/>
                    <a:gd name="T15" fmla="*/ 59 h 165"/>
                    <a:gd name="T16" fmla="*/ 90 w 244"/>
                    <a:gd name="T17" fmla="*/ 41 h 165"/>
                    <a:gd name="T18" fmla="*/ 210 w 244"/>
                    <a:gd name="T19" fmla="*/ 0 h 165"/>
                    <a:gd name="T20" fmla="*/ 282 w 244"/>
                    <a:gd name="T21" fmla="*/ 0 h 165"/>
                    <a:gd name="T22" fmla="*/ 206 w 244"/>
                    <a:gd name="T23" fmla="*/ 41 h 165"/>
                    <a:gd name="T24" fmla="*/ 157 w 244"/>
                    <a:gd name="T25" fmla="*/ 72 h 165"/>
                    <a:gd name="T26" fmla="*/ 124 w 244"/>
                    <a:gd name="T27" fmla="*/ 86 h 165"/>
                    <a:gd name="T28" fmla="*/ 114 w 244"/>
                    <a:gd name="T29" fmla="*/ 104 h 165"/>
                    <a:gd name="T30" fmla="*/ 110 w 244"/>
                    <a:gd name="T31" fmla="*/ 116 h 165"/>
                    <a:gd name="T32" fmla="*/ 112 w 244"/>
                    <a:gd name="T33" fmla="*/ 123 h 165"/>
                    <a:gd name="T34" fmla="*/ 120 w 244"/>
                    <a:gd name="T35" fmla="*/ 144 h 1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165">
                      <a:moveTo>
                        <a:pt x="110" y="164"/>
                      </a:moveTo>
                      <a:lnTo>
                        <a:pt x="38" y="143"/>
                      </a:lnTo>
                      <a:lnTo>
                        <a:pt x="18" y="134"/>
                      </a:lnTo>
                      <a:lnTo>
                        <a:pt x="4" y="126"/>
                      </a:lnTo>
                      <a:lnTo>
                        <a:pt x="0" y="113"/>
                      </a:lnTo>
                      <a:lnTo>
                        <a:pt x="0" y="101"/>
                      </a:lnTo>
                      <a:lnTo>
                        <a:pt x="9" y="84"/>
                      </a:lnTo>
                      <a:lnTo>
                        <a:pt x="30" y="69"/>
                      </a:lnTo>
                      <a:lnTo>
                        <a:pt x="80" y="42"/>
                      </a:lnTo>
                      <a:lnTo>
                        <a:pt x="171" y="0"/>
                      </a:lnTo>
                      <a:lnTo>
                        <a:pt x="243" y="0"/>
                      </a:lnTo>
                      <a:lnTo>
                        <a:pt x="167" y="50"/>
                      </a:lnTo>
                      <a:lnTo>
                        <a:pt x="128" y="82"/>
                      </a:lnTo>
                      <a:lnTo>
                        <a:pt x="114" y="96"/>
                      </a:lnTo>
                      <a:lnTo>
                        <a:pt x="104" y="114"/>
                      </a:lnTo>
                      <a:lnTo>
                        <a:pt x="100" y="129"/>
                      </a:lnTo>
                      <a:lnTo>
                        <a:pt x="102" y="143"/>
                      </a:lnTo>
                      <a:lnTo>
                        <a:pt x="110" y="16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  <p:sp>
              <p:nvSpPr>
                <p:cNvPr id="69" name="Freeform 29"/>
                <p:cNvSpPr>
                  <a:spLocks/>
                </p:cNvSpPr>
                <p:nvPr/>
              </p:nvSpPr>
              <p:spPr bwMode="auto">
                <a:xfrm>
                  <a:off x="385" y="5344"/>
                  <a:ext cx="318" cy="185"/>
                </a:xfrm>
                <a:custGeom>
                  <a:avLst/>
                  <a:gdLst>
                    <a:gd name="T0" fmla="*/ 327 w 318"/>
                    <a:gd name="T1" fmla="*/ 155 h 186"/>
                    <a:gd name="T2" fmla="*/ 191 w 318"/>
                    <a:gd name="T3" fmla="*/ 167 h 186"/>
                    <a:gd name="T4" fmla="*/ 110 w 318"/>
                    <a:gd name="T5" fmla="*/ 172 h 186"/>
                    <a:gd name="T6" fmla="*/ 53 w 318"/>
                    <a:gd name="T7" fmla="*/ 175 h 186"/>
                    <a:gd name="T8" fmla="*/ 31 w 318"/>
                    <a:gd name="T9" fmla="*/ 172 h 186"/>
                    <a:gd name="T10" fmla="*/ 13 w 318"/>
                    <a:gd name="T11" fmla="*/ 167 h 186"/>
                    <a:gd name="T12" fmla="*/ 2 w 318"/>
                    <a:gd name="T13" fmla="*/ 158 h 186"/>
                    <a:gd name="T14" fmla="*/ 0 w 318"/>
                    <a:gd name="T15" fmla="*/ 145 h 186"/>
                    <a:gd name="T16" fmla="*/ 0 w 318"/>
                    <a:gd name="T17" fmla="*/ 129 h 186"/>
                    <a:gd name="T18" fmla="*/ 2 w 318"/>
                    <a:gd name="T19" fmla="*/ 115 h 186"/>
                    <a:gd name="T20" fmla="*/ 13 w 318"/>
                    <a:gd name="T21" fmla="*/ 100 h 186"/>
                    <a:gd name="T22" fmla="*/ 30 w 318"/>
                    <a:gd name="T23" fmla="*/ 93 h 186"/>
                    <a:gd name="T24" fmla="*/ 66 w 318"/>
                    <a:gd name="T25" fmla="*/ 73 h 186"/>
                    <a:gd name="T26" fmla="*/ 113 w 318"/>
                    <a:gd name="T27" fmla="*/ 49 h 186"/>
                    <a:gd name="T28" fmla="*/ 153 w 318"/>
                    <a:gd name="T29" fmla="*/ 36 h 186"/>
                    <a:gd name="T30" fmla="*/ 199 w 318"/>
                    <a:gd name="T31" fmla="*/ 24 h 186"/>
                    <a:gd name="T32" fmla="*/ 293 w 318"/>
                    <a:gd name="T33" fmla="*/ 0 h 186"/>
                    <a:gd name="T34" fmla="*/ 203 w 318"/>
                    <a:gd name="T35" fmla="*/ 61 h 186"/>
                    <a:gd name="T36" fmla="*/ 187 w 318"/>
                    <a:gd name="T37" fmla="*/ 77 h 186"/>
                    <a:gd name="T38" fmla="*/ 175 w 318"/>
                    <a:gd name="T39" fmla="*/ 93 h 186"/>
                    <a:gd name="T40" fmla="*/ 170 w 318"/>
                    <a:gd name="T41" fmla="*/ 95 h 186"/>
                    <a:gd name="T42" fmla="*/ 158 w 318"/>
                    <a:gd name="T43" fmla="*/ 105 h 186"/>
                    <a:gd name="T44" fmla="*/ 171 w 318"/>
                    <a:gd name="T45" fmla="*/ 116 h 186"/>
                    <a:gd name="T46" fmla="*/ 180 w 318"/>
                    <a:gd name="T47" fmla="*/ 126 h 186"/>
                    <a:gd name="T48" fmla="*/ 196 w 318"/>
                    <a:gd name="T49" fmla="*/ 132 h 186"/>
                    <a:gd name="T50" fmla="*/ 216 w 318"/>
                    <a:gd name="T51" fmla="*/ 136 h 186"/>
                    <a:gd name="T52" fmla="*/ 327 w 318"/>
                    <a:gd name="T53" fmla="*/ 155 h 1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18" h="186">
                      <a:moveTo>
                        <a:pt x="317" y="165"/>
                      </a:moveTo>
                      <a:lnTo>
                        <a:pt x="181" y="177"/>
                      </a:lnTo>
                      <a:lnTo>
                        <a:pt x="110" y="182"/>
                      </a:lnTo>
                      <a:lnTo>
                        <a:pt x="53" y="185"/>
                      </a:lnTo>
                      <a:lnTo>
                        <a:pt x="31" y="182"/>
                      </a:lnTo>
                      <a:lnTo>
                        <a:pt x="13" y="177"/>
                      </a:lnTo>
                      <a:lnTo>
                        <a:pt x="2" y="168"/>
                      </a:lnTo>
                      <a:lnTo>
                        <a:pt x="0" y="155"/>
                      </a:lnTo>
                      <a:lnTo>
                        <a:pt x="0" y="139"/>
                      </a:lnTo>
                      <a:lnTo>
                        <a:pt x="2" y="125"/>
                      </a:lnTo>
                      <a:lnTo>
                        <a:pt x="13" y="110"/>
                      </a:lnTo>
                      <a:lnTo>
                        <a:pt x="30" y="95"/>
                      </a:lnTo>
                      <a:lnTo>
                        <a:pt x="66" y="73"/>
                      </a:lnTo>
                      <a:lnTo>
                        <a:pt x="113" y="49"/>
                      </a:lnTo>
                      <a:lnTo>
                        <a:pt x="153" y="36"/>
                      </a:lnTo>
                      <a:lnTo>
                        <a:pt x="189" y="24"/>
                      </a:lnTo>
                      <a:lnTo>
                        <a:pt x="283" y="0"/>
                      </a:lnTo>
                      <a:lnTo>
                        <a:pt x="193" y="61"/>
                      </a:lnTo>
                      <a:lnTo>
                        <a:pt x="177" y="77"/>
                      </a:lnTo>
                      <a:lnTo>
                        <a:pt x="165" y="95"/>
                      </a:lnTo>
                      <a:lnTo>
                        <a:pt x="160" y="105"/>
                      </a:lnTo>
                      <a:lnTo>
                        <a:pt x="158" y="115"/>
                      </a:lnTo>
                      <a:lnTo>
                        <a:pt x="161" y="126"/>
                      </a:lnTo>
                      <a:lnTo>
                        <a:pt x="170" y="136"/>
                      </a:lnTo>
                      <a:lnTo>
                        <a:pt x="186" y="142"/>
                      </a:lnTo>
                      <a:lnTo>
                        <a:pt x="206" y="146"/>
                      </a:lnTo>
                      <a:lnTo>
                        <a:pt x="317" y="1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2247"/>
                </a:p>
              </p:txBody>
            </p:sp>
          </p:grpSp>
        </p:grpSp>
        <p:sp>
          <p:nvSpPr>
            <p:cNvPr id="59" name="Rectangle 5"/>
            <p:cNvSpPr txBox="1">
              <a:spLocks noChangeArrowheads="1"/>
            </p:cNvSpPr>
            <p:nvPr/>
          </p:nvSpPr>
          <p:spPr bwMode="auto">
            <a:xfrm>
              <a:off x="497844" y="2414085"/>
              <a:ext cx="3189668" cy="86651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/>
              <a:ext uri="{909E8E84-426E-40dd-AFC4-6F175D3DCCD1}"/>
              <a:ext uri="{91240B29-F687-4f45-9708-019B960494DF}"/>
            </a:extLst>
          </p:spPr>
          <p:txBody>
            <a:bodyPr lIns="65482" tIns="32741" rIns="65482" bIns="32741"/>
            <a:lstStyle>
              <a:lvl1pPr marL="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9144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3716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8288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860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6pPr>
              <a:lvl7pPr marL="27432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7pPr>
              <a:lvl8pPr marL="32004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8pPr>
              <a:lvl9pPr marL="3657600" indent="0" algn="ctr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427"/>
                </a:spcAft>
                <a:defRPr/>
              </a:pPr>
              <a:r>
                <a:rPr lang="en-GB" sz="2000" b="1" kern="0" dirty="0">
                  <a:solidFill>
                    <a:srgbClr val="25303B"/>
                  </a:solidFill>
                  <a:latin typeface="Calibri" charset="0"/>
                  <a:ea typeface="Calibri" charset="0"/>
                  <a:cs typeface="Calibri" charset="0"/>
                </a:rPr>
                <a:t>Georgios </a:t>
              </a:r>
              <a:r>
                <a:rPr lang="en-GB" sz="2000" b="1" kern="0" dirty="0" err="1">
                  <a:solidFill>
                    <a:srgbClr val="25303B"/>
                  </a:solidFill>
                  <a:latin typeface="Calibri" charset="0"/>
                  <a:ea typeface="Calibri" charset="0"/>
                  <a:cs typeface="Calibri" charset="0"/>
                </a:rPr>
                <a:t>Nikolaidis</a:t>
              </a:r>
              <a:endParaRPr lang="en-GB" sz="2000" b="1" kern="0" dirty="0">
                <a:solidFill>
                  <a:srgbClr val="25303B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GB" sz="1800" kern="0" dirty="0">
                  <a:solidFill>
                    <a:srgbClr val="25303B"/>
                  </a:solidFill>
                  <a:latin typeface="Calibri" charset="0"/>
                  <a:ea typeface="Calibri" charset="0"/>
                  <a:cs typeface="Calibri" charset="0"/>
                </a:rPr>
                <a:t>Research Fellow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GB" sz="1800" kern="0" dirty="0">
                  <a:solidFill>
                    <a:srgbClr val="25303B"/>
                  </a:solidFill>
                  <a:latin typeface="Calibri" charset="0"/>
                  <a:ea typeface="Calibri" charset="0"/>
                  <a:cs typeface="Calibri" charset="0"/>
                </a:rPr>
                <a:t>Centre for Health Economics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GB" sz="1800" kern="0" dirty="0">
                  <a:solidFill>
                    <a:srgbClr val="25303B"/>
                  </a:solidFill>
                  <a:latin typeface="Calibri" charset="0"/>
                  <a:ea typeface="Calibri" charset="0"/>
                  <a:cs typeface="Calibri" charset="0"/>
                </a:rPr>
                <a:t>University of York, UK</a:t>
              </a:r>
              <a:endParaRPr lang="en-GB" sz="1800" kern="0" dirty="0">
                <a:solidFill>
                  <a:srgbClr val="25303B"/>
                </a:solidFill>
                <a:latin typeface="Arial Narrow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C2ED-D182-4BB1-8AFC-2392D6FB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66" y="314337"/>
            <a:ext cx="7772400" cy="858044"/>
          </a:xfrm>
        </p:spPr>
        <p:txBody>
          <a:bodyPr/>
          <a:lstStyle/>
          <a:p>
            <a:r>
              <a:rPr lang="en-GB" dirty="0"/>
              <a:t>`Splitting`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0FFC5-92CC-4984-BE50-0B66ECCB37C6}"/>
                  </a:ext>
                </a:extLst>
              </p:cNvPr>
              <p:cNvSpPr txBox="1"/>
              <p:nvPr/>
            </p:nvSpPr>
            <p:spPr>
              <a:xfrm>
                <a:off x="3400097" y="1814062"/>
                <a:ext cx="2253374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0FFC5-92CC-4984-BE50-0B66ECCB3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097" y="1814062"/>
                <a:ext cx="2253374" cy="321178"/>
              </a:xfrm>
              <a:prstGeom prst="rect">
                <a:avLst/>
              </a:prstGeom>
              <a:blipFill>
                <a:blip r:embed="rId3"/>
                <a:stretch>
                  <a:fillRect l="-1084" t="-1923" r="-2981" b="-3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D65CAF-7432-40E7-B472-644308CC2739}"/>
              </a:ext>
            </a:extLst>
          </p:cNvPr>
          <p:cNvSpPr txBox="1"/>
          <p:nvPr/>
        </p:nvSpPr>
        <p:spPr>
          <a:xfrm>
            <a:off x="3327645" y="2281669"/>
            <a:ext cx="705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EE75C2-39DD-4939-8DEC-850B83AC7F89}"/>
                  </a:ext>
                </a:extLst>
              </p:cNvPr>
              <p:cNvSpPr txBox="1"/>
              <p:nvPr/>
            </p:nvSpPr>
            <p:spPr>
              <a:xfrm>
                <a:off x="2560648" y="2313420"/>
                <a:ext cx="3342966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EE75C2-39DD-4939-8DEC-850B83AC7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48" y="2313420"/>
                <a:ext cx="3342966" cy="347403"/>
              </a:xfrm>
              <a:prstGeom prst="rect">
                <a:avLst/>
              </a:prstGeom>
              <a:blipFill>
                <a:blip r:embed="rId4"/>
                <a:stretch>
                  <a:fillRect l="-2007" r="-182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748413-DE40-4638-86E6-D93D675B1B99}"/>
                  </a:ext>
                </a:extLst>
              </p:cNvPr>
              <p:cNvSpPr txBox="1"/>
              <p:nvPr/>
            </p:nvSpPr>
            <p:spPr>
              <a:xfrm>
                <a:off x="3460084" y="2865136"/>
                <a:ext cx="2279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−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748413-DE40-4638-86E6-D93D675B1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84" y="2865136"/>
                <a:ext cx="2279342" cy="307777"/>
              </a:xfrm>
              <a:prstGeom prst="rect">
                <a:avLst/>
              </a:prstGeom>
              <a:blipFill>
                <a:blip r:embed="rId5"/>
                <a:stretch>
                  <a:fillRect l="-4011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18A100-AE62-4541-A51B-F6AB94FAA66A}"/>
                  </a:ext>
                </a:extLst>
              </p:cNvPr>
              <p:cNvSpPr/>
              <p:nvPr/>
            </p:nvSpPr>
            <p:spPr>
              <a:xfrm>
                <a:off x="6139792" y="2313420"/>
                <a:ext cx="1061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/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18A100-AE62-4541-A51B-F6AB94FAA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92" y="2313420"/>
                <a:ext cx="106163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CE71E2-37B3-4291-894A-7BEF2828F323}"/>
              </a:ext>
            </a:extLst>
          </p:cNvPr>
          <p:cNvSpPr txBox="1"/>
          <p:nvPr/>
        </p:nvSpPr>
        <p:spPr>
          <a:xfrm>
            <a:off x="430966" y="2287066"/>
            <a:ext cx="167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Fixed-Effects</a:t>
            </a:r>
          </a:p>
          <a:p>
            <a:r>
              <a:rPr lang="en-GB" dirty="0"/>
              <a:t>Base-model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EB689-CAAE-4770-BDFF-1A03EE4B6C78}"/>
                  </a:ext>
                </a:extLst>
              </p:cNvPr>
              <p:cNvSpPr txBox="1"/>
              <p:nvPr/>
            </p:nvSpPr>
            <p:spPr>
              <a:xfrm>
                <a:off x="5714068" y="2358712"/>
                <a:ext cx="447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EB689-CAAE-4770-BDFF-1A03EE4B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068" y="2358712"/>
                <a:ext cx="4474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7B3748-09A2-42CF-B947-A74EB93AF9C2}"/>
                  </a:ext>
                </a:extLst>
              </p:cNvPr>
              <p:cNvSpPr txBox="1"/>
              <p:nvPr/>
            </p:nvSpPr>
            <p:spPr>
              <a:xfrm>
                <a:off x="3689325" y="2900326"/>
                <a:ext cx="447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7B3748-09A2-42CF-B947-A74EB93A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25" y="2900326"/>
                <a:ext cx="4474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9D1E6B-F149-4605-AFA4-10CE5603695D}"/>
                  </a:ext>
                </a:extLst>
              </p:cNvPr>
              <p:cNvSpPr txBox="1"/>
              <p:nvPr/>
            </p:nvSpPr>
            <p:spPr>
              <a:xfrm>
                <a:off x="4526784" y="2905904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9D1E6B-F149-4605-AFA4-10CE56036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84" y="2905904"/>
                <a:ext cx="4987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5DA70E-C9C1-43E5-BF6F-DF0CD021193F}"/>
                  </a:ext>
                </a:extLst>
              </p:cNvPr>
              <p:cNvSpPr txBox="1"/>
              <p:nvPr/>
            </p:nvSpPr>
            <p:spPr>
              <a:xfrm>
                <a:off x="5549804" y="2883820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5DA70E-C9C1-43E5-BF6F-DF0CD0211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04" y="2883820"/>
                <a:ext cx="4987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86D5FF-FBD7-4821-AFA5-7B4943B2C906}"/>
                  </a:ext>
                </a:extLst>
              </p:cNvPr>
              <p:cNvSpPr txBox="1"/>
              <p:nvPr/>
            </p:nvSpPr>
            <p:spPr>
              <a:xfrm>
                <a:off x="6558365" y="2401483"/>
                <a:ext cx="36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86D5FF-FBD7-4821-AFA5-7B4943B2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65" y="2401483"/>
                <a:ext cx="3609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6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  <p:bldP spid="4" grpId="0"/>
      <p:bldP spid="8" grpId="0"/>
      <p:bldP spid="19" grpId="0"/>
      <p:bldP spid="20" grpId="0"/>
      <p:bldP spid="2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E418-A65E-4200-952C-7329E2A4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4050"/>
            <a:ext cx="7772400" cy="858044"/>
          </a:xfrm>
        </p:spPr>
        <p:txBody>
          <a:bodyPr/>
          <a:lstStyle/>
          <a:p>
            <a:r>
              <a:rPr lang="en-GB" dirty="0"/>
              <a:t>Summary of applicable synthesis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B13E-C3B6-45BC-9249-237CF3FA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6E7A26-6EF1-4BF6-8A74-4C4DF067F1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231928"/>
                  </p:ext>
                </p:extLst>
              </p:nvPr>
            </p:nvGraphicFramePr>
            <p:xfrm>
              <a:off x="1684894" y="1136652"/>
              <a:ext cx="6765811" cy="350694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92066">
                      <a:extLst>
                        <a:ext uri="{9D8B030D-6E8A-4147-A177-3AD203B41FA5}">
                          <a16:colId xmlns:a16="http://schemas.microsoft.com/office/drawing/2014/main" val="3455276078"/>
                        </a:ext>
                      </a:extLst>
                    </a:gridCol>
                    <a:gridCol w="4773745">
                      <a:extLst>
                        <a:ext uri="{9D8B030D-6E8A-4147-A177-3AD203B41FA5}">
                          <a16:colId xmlns:a16="http://schemas.microsoft.com/office/drawing/2014/main" val="148207169"/>
                        </a:ext>
                      </a:extLst>
                    </a:gridCol>
                  </a:tblGrid>
                  <a:tr h="255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Method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731303"/>
                      </a:ext>
                    </a:extLst>
                  </a:tr>
                  <a:tr h="4338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Lumping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𝐷𝑖𝑟</m:t>
                                    </m:r>
                                  </m:sub>
                                </m:s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𝐼𝑛𝑑𝑖𝑟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6295192"/>
                      </a:ext>
                    </a:extLst>
                  </a:tr>
                  <a:tr h="26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Multi-level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𝐷𝑖𝑟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𝐼𝑛𝑑𝑖𝑟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   ~  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𝑔𝑙𝑜𝑏𝑎𝑙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Sup>
                                <m:sSub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1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/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2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1551847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Informative priors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𝐷𝑖𝑟</m:t>
                                  </m:r>
                                </m:sub>
                              </m:sSub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 ~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𝐼𝑛𝑑𝑖𝑟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𝐼𝑛𝑑𝑖𝑟𝑒𝑐𝑡</m:t>
                                  </m:r>
                                </m:sub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4737706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Mixtures of 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𝐷𝑖𝑟</m:t>
                                  </m:r>
                                </m:sub>
                              </m:sSub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 ~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𝐼𝑛𝑑𝑖𝑟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𝑠𝑒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𝐼𝑛𝑑𝑖𝑟𝑒𝑐𝑡</m:t>
                                      </m:r>
                                    </m:sub>
                                    <m:sup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+(1−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(0, </m:t>
                              </m:r>
                              <m:sSup>
                                <m:sSupPr>
                                  <m:ctrlPr>
                                    <a:rPr lang="en-GB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GB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3940353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Commensurate 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𝐷𝑖𝑟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𝐼𝑛𝑑𝑖𝑟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Where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200" b="0" i="1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l-G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5561639"/>
                      </a:ext>
                    </a:extLst>
                  </a:tr>
                  <a:tr h="62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Power-priors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l-G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𝑑𝑖𝑟𝑒𝑐𝑡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l-G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b>
                                </m:s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𝑑𝑖𝑟𝑒𝑐𝑡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l-G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𝐷𝑎𝑡𝑎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b>
                                </m:s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×</m:t>
                                </m:r>
                                <m:r>
                                  <m:rPr>
                                    <m:nor/>
                                  </m:rPr>
                                  <a:rPr lang="el-GR" sz="1200" dirty="0" smtClean="0"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  <m:d>
                                  <m:dPr>
                                    <m:ctrl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𝑑𝑖𝑟𝑒𝑐𝑡</m:t>
                                        </m:r>
                                      </m:sub>
                                    </m:sSub>
                                    <m:r>
                                      <a:rPr lang="el-G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l-G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  <m:t>𝐷𝑎𝑡𝑎</m:t>
                                        </m:r>
                                      </m:e>
                                      <m:sub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𝑖𝑛</m:t>
                                        </m:r>
                                        <m: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  <m:t>𝑑𝑖𝑟</m:t>
                                        </m:r>
                                      </m:sub>
                                    </m:s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2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ea typeface="Cambria Math" panose="02040503050406030204" pitchFamily="18" charset="0"/>
                            </a:rPr>
                            <a:t>Where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>
                              <a:ea typeface="Cambria Math" panose="02040503050406030204" pitchFamily="18" charset="0"/>
                            </a:rPr>
                            <a:t>π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l-G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𝑑𝑖𝑟𝑒𝑐𝑡</m:t>
                                      </m:r>
                                    </m:sub>
                                  </m:sSub>
                                  <m:r>
                                    <a:rPr lang="el-G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l-G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𝐷𝑎𝑡𝑎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𝑑𝑖𝑟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∏"/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𝐼𝑛𝑑𝑖𝑟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2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d>
                                            <m:dPr>
                                              <m:endChr m:val="|"/>
                                              <m:ctrlP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l-GR" sz="1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12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ΙΝ</m:t>
                                                  </m:r>
                                                  <m:r>
                                                    <a:rPr lang="en-GB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𝑑𝑖𝑟𝑒𝑐𝑡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l-GR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  <m:t>𝐷𝑎𝑡𝑎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  <m:t>𝑖𝑛𝑑𝑖𝑟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sSub>
                                <m:sSub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l-G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200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8522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6E7A26-6EF1-4BF6-8A74-4C4DF067F1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231928"/>
                  </p:ext>
                </p:extLst>
              </p:nvPr>
            </p:nvGraphicFramePr>
            <p:xfrm>
              <a:off x="1684894" y="1136652"/>
              <a:ext cx="6765811" cy="3506943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92066">
                      <a:extLst>
                        <a:ext uri="{9D8B030D-6E8A-4147-A177-3AD203B41FA5}">
                          <a16:colId xmlns:a16="http://schemas.microsoft.com/office/drawing/2014/main" val="3455276078"/>
                        </a:ext>
                      </a:extLst>
                    </a:gridCol>
                    <a:gridCol w="4773745">
                      <a:extLst>
                        <a:ext uri="{9D8B030D-6E8A-4147-A177-3AD203B41FA5}">
                          <a16:colId xmlns:a16="http://schemas.microsoft.com/office/drawing/2014/main" val="14820716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Method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731303"/>
                      </a:ext>
                    </a:extLst>
                  </a:tr>
                  <a:tr h="4338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Lumping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64789" r="-510" b="-75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295192"/>
                      </a:ext>
                    </a:extLst>
                  </a:tr>
                  <a:tr h="303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Multi-level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234000" r="-510" b="-96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551847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Informative priors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165347" r="-510" b="-3782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737706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Mixtures of 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268000" r="-510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40353"/>
                      </a:ext>
                    </a:extLst>
                  </a:tr>
                  <a:tr h="6124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Commensurate 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364356" r="-510" b="-179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561639"/>
                      </a:ext>
                    </a:extLst>
                  </a:tr>
                  <a:tr h="657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Power-priors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837" t="-434259" r="-510" b="-67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5225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84D7317-DDF7-46BD-884B-A962249A1DBF}"/>
              </a:ext>
            </a:extLst>
          </p:cNvPr>
          <p:cNvGrpSpPr/>
          <p:nvPr/>
        </p:nvGrpSpPr>
        <p:grpSpPr>
          <a:xfrm>
            <a:off x="5883139" y="3382409"/>
            <a:ext cx="1351137" cy="629202"/>
            <a:chOff x="1726198" y="4502172"/>
            <a:chExt cx="2202856" cy="116858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BF648F-77C2-459F-883B-A376D5B57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5323" y="4704020"/>
              <a:ext cx="835148" cy="348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DFB012-F7A5-4102-9DBB-7C91C6643985}"/>
                </a:ext>
              </a:extLst>
            </p:cNvPr>
            <p:cNvCxnSpPr>
              <a:cxnSpLocks/>
            </p:cNvCxnSpPr>
            <p:nvPr/>
          </p:nvCxnSpPr>
          <p:spPr>
            <a:xfrm>
              <a:off x="1865323" y="5052402"/>
              <a:ext cx="835148" cy="352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D6A0D4-7A47-4475-8EB9-597078BD0566}"/>
                </a:ext>
              </a:extLst>
            </p:cNvPr>
            <p:cNvSpPr txBox="1"/>
            <p:nvPr/>
          </p:nvSpPr>
          <p:spPr>
            <a:xfrm>
              <a:off x="1726198" y="4519751"/>
              <a:ext cx="619920" cy="485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0.5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345148-FC65-4066-B8EA-9101ECB43C29}"/>
                </a:ext>
              </a:extLst>
            </p:cNvPr>
            <p:cNvSpPr txBox="1"/>
            <p:nvPr/>
          </p:nvSpPr>
          <p:spPr>
            <a:xfrm>
              <a:off x="1764645" y="5098259"/>
              <a:ext cx="619920" cy="485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0.5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1A99C3-30FB-44B6-983D-EAD84AA45E4D}"/>
                    </a:ext>
                  </a:extLst>
                </p:cNvPr>
                <p:cNvSpPr txBox="1"/>
                <p:nvPr/>
              </p:nvSpPr>
              <p:spPr>
                <a:xfrm>
                  <a:off x="2728936" y="4502172"/>
                  <a:ext cx="1179320" cy="485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(20,1)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1A99C3-30FB-44B6-983D-EAD84AA45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936" y="4502172"/>
                  <a:ext cx="1179320" cy="485875"/>
                </a:xfrm>
                <a:prstGeom prst="rect">
                  <a:avLst/>
                </a:prstGeom>
                <a:blipFill>
                  <a:blip r:embed="rId4"/>
                  <a:stretch>
                    <a:fillRect r="-7563" b="-46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03F548-29D3-4866-B042-71438D4FB951}"/>
                    </a:ext>
                  </a:extLst>
                </p:cNvPr>
                <p:cNvSpPr txBox="1"/>
                <p:nvPr/>
              </p:nvSpPr>
              <p:spPr>
                <a:xfrm>
                  <a:off x="2749734" y="5184881"/>
                  <a:ext cx="1179320" cy="485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𝐺𝑎𝑚𝑚𝑎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0.1, 0.1</m:t>
                          </m:r>
                        </m:e>
                      </m: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(0.1, 5)</m:t>
                      </m:r>
                    </m:oMath>
                  </a14:m>
                  <a:r>
                    <a:rPr lang="en-GB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03F548-29D3-4866-B042-71438D4FB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34" y="5184881"/>
                  <a:ext cx="1179320" cy="485874"/>
                </a:xfrm>
                <a:prstGeom prst="rect">
                  <a:avLst/>
                </a:prstGeom>
                <a:blipFill>
                  <a:blip r:embed="rId5"/>
                  <a:stretch>
                    <a:fillRect r="-150000" b="-46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31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9A18-FC99-4247-AA1F-26D13A45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9" y="38797"/>
            <a:ext cx="9093071" cy="994172"/>
          </a:xfrm>
        </p:spPr>
        <p:txBody>
          <a:bodyPr/>
          <a:lstStyle/>
          <a:p>
            <a:r>
              <a:rPr lang="en-GB" sz="2400" dirty="0"/>
              <a:t>Comparing methods </a:t>
            </a:r>
            <a:r>
              <a:rPr lang="en-GB" dirty="0"/>
              <a:t>: `Strength-of-borrowing`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63F52-E4BC-4C6B-B5CD-0B58C5221026}"/>
              </a:ext>
            </a:extLst>
          </p:cNvPr>
          <p:cNvSpPr txBox="1"/>
          <p:nvPr/>
        </p:nvSpPr>
        <p:spPr>
          <a:xfrm>
            <a:off x="118252" y="1066118"/>
            <a:ext cx="4155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b="1" baseline="-25000" dirty="0"/>
              <a:t>Point estimate divergence (PED)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baseline="-25000" dirty="0">
                <a:solidFill>
                  <a:schemeClr val="bg1">
                    <a:lumMod val="75000"/>
                  </a:schemeClr>
                </a:solidFill>
              </a:rPr>
              <a:t>Precision Increase (</a:t>
            </a:r>
            <a:r>
              <a:rPr lang="en-GB" sz="2400" baseline="-25000" dirty="0" err="1">
                <a:solidFill>
                  <a:schemeClr val="bg1">
                    <a:lumMod val="75000"/>
                  </a:schemeClr>
                </a:solidFill>
              </a:rPr>
              <a:t>PrI</a:t>
            </a:r>
            <a:r>
              <a:rPr lang="en-GB" sz="2400" baseline="-250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baseline="-25000" dirty="0" err="1">
                <a:solidFill>
                  <a:schemeClr val="bg1">
                    <a:lumMod val="75000"/>
                  </a:schemeClr>
                </a:solidFill>
              </a:rPr>
              <a:t>Kullback-Leibler</a:t>
            </a:r>
            <a:r>
              <a:rPr lang="en-GB" sz="2400" baseline="-25000" dirty="0">
                <a:solidFill>
                  <a:schemeClr val="bg1">
                    <a:lumMod val="75000"/>
                  </a:schemeClr>
                </a:solidFill>
              </a:rPr>
              <a:t> Divergence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0E9C5FE3-E7C3-4BD8-8935-3169754CE14B}"/>
              </a:ext>
            </a:extLst>
          </p:cNvPr>
          <p:cNvGrpSpPr>
            <a:grpSpLocks/>
          </p:cNvGrpSpPr>
          <p:nvPr/>
        </p:nvGrpSpPr>
        <p:grpSpPr bwMode="auto">
          <a:xfrm>
            <a:off x="2433261" y="2958351"/>
            <a:ext cx="2579615" cy="1839029"/>
            <a:chOff x="560" y="2948"/>
            <a:chExt cx="3606" cy="44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5B1AABA-C56D-499F-8288-82B7482B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98BB8C2-C254-4096-A912-A8A72DFD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B84BFA1-6033-4BDE-BCE0-1E8F9288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972197F-AB80-4588-B09F-0622C542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0350F3E-13CA-4299-AF95-C3DF02F7C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F47E0DA-58D0-4241-A156-8E5950AE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74657A05-B662-447C-B327-05490127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B898BD74-3A09-49F1-882D-5D9842E2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34A6EAD6-B63E-4578-B35C-0BAAD0D2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CE5983CD-0B4B-44C5-A347-FE1328F7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72D5EFD-8643-4023-B4B3-3A13392B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3C2C8712-68AB-4925-9E83-CD95C558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CEEE9F1-98DA-49CE-B985-C7C50A52F10B}"/>
              </a:ext>
            </a:extLst>
          </p:cNvPr>
          <p:cNvGrpSpPr>
            <a:grpSpLocks/>
          </p:cNvGrpSpPr>
          <p:nvPr/>
        </p:nvGrpSpPr>
        <p:grpSpPr bwMode="auto">
          <a:xfrm>
            <a:off x="5117871" y="2349202"/>
            <a:ext cx="1725823" cy="2466133"/>
            <a:chOff x="560" y="2948"/>
            <a:chExt cx="3606" cy="448"/>
          </a:xfrm>
          <a:solidFill>
            <a:srgbClr val="92D050"/>
          </a:solidFill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C437C9C-B5B7-4E3F-A7CA-0F8D673E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7B64E3A2-5ECE-4191-B473-2794687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A44C5CA-CC05-4CD4-A7D2-E00B45EC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20E26E9-0050-4CCB-B642-78B1551A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0185C134-4A82-4B08-8E81-9D20427A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C4E0EFA-C5D5-4B28-AC86-9AE7ABC7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32809B5-5196-4D97-A943-59A47428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D6E06A0-6547-4212-B53D-91E4BC2B6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7107863-976E-4761-9D20-94F59E12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A0418BE-83DC-40CE-8DDC-508E95DB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0C682F4-EE1B-43A7-95A8-773D0659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8F4C79-C4EA-42EB-9DC7-333FFA85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AAD3EA-94AD-4A53-A685-F28759389CF0}"/>
              </a:ext>
            </a:extLst>
          </p:cNvPr>
          <p:cNvCxnSpPr>
            <a:cxnSpLocks/>
          </p:cNvCxnSpPr>
          <p:nvPr/>
        </p:nvCxnSpPr>
        <p:spPr>
          <a:xfrm>
            <a:off x="3724286" y="1743382"/>
            <a:ext cx="0" cy="3071952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D6FF66-1253-471E-8C0D-4C6AA7C895EE}"/>
              </a:ext>
            </a:extLst>
          </p:cNvPr>
          <p:cNvCxnSpPr>
            <a:cxnSpLocks/>
          </p:cNvCxnSpPr>
          <p:nvPr/>
        </p:nvCxnSpPr>
        <p:spPr>
          <a:xfrm>
            <a:off x="5981740" y="1763687"/>
            <a:ext cx="0" cy="3000335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78F697-0B93-4046-BD2F-C1A75D50490E}"/>
                  </a:ext>
                </a:extLst>
              </p:cNvPr>
              <p:cNvSpPr txBox="1"/>
              <p:nvPr/>
            </p:nvSpPr>
            <p:spPr>
              <a:xfrm>
                <a:off x="4559401" y="1905128"/>
                <a:ext cx="659604" cy="341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𝑃𝐸𝐷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78F697-0B93-4046-BD2F-C1A75D50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01" y="1905128"/>
                <a:ext cx="659604" cy="341697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/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𝑠𝑝𝑙𝑖𝑡𝑡𝑖𝑛𝑔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/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𝑠h𝑎𝑟𝑖𝑛𝑔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𝑚𝑜𝑑𝑒𝑙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655105D-ED26-4E15-9951-9481405B1333}"/>
              </a:ext>
            </a:extLst>
          </p:cNvPr>
          <p:cNvCxnSpPr>
            <a:cxnSpLocks/>
          </p:cNvCxnSpPr>
          <p:nvPr/>
        </p:nvCxnSpPr>
        <p:spPr>
          <a:xfrm>
            <a:off x="3724286" y="2198862"/>
            <a:ext cx="225984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B63F52-E4BC-4C6B-B5CD-0B58C5221026}"/>
              </a:ext>
            </a:extLst>
          </p:cNvPr>
          <p:cNvSpPr txBox="1"/>
          <p:nvPr/>
        </p:nvSpPr>
        <p:spPr>
          <a:xfrm>
            <a:off x="118252" y="1066118"/>
            <a:ext cx="45511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700" b="1" baseline="-25000" dirty="0">
                <a:solidFill>
                  <a:schemeClr val="bg1">
                    <a:lumMod val="75000"/>
                  </a:schemeClr>
                </a:solidFill>
              </a:rPr>
              <a:t>Point estimate divergence (PED)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3600" baseline="-25000" dirty="0" err="1"/>
              <a:t>PrI</a:t>
            </a:r>
            <a:r>
              <a:rPr lang="en-GB" sz="3600" baseline="-25000" dirty="0"/>
              <a:t> (Precision Increase)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baseline="-25000" dirty="0" err="1">
                <a:solidFill>
                  <a:schemeClr val="bg1">
                    <a:lumMod val="75000"/>
                  </a:schemeClr>
                </a:solidFill>
              </a:rPr>
              <a:t>Kullback-Leibler</a:t>
            </a:r>
            <a:r>
              <a:rPr lang="en-GB" sz="2400" baseline="-25000" dirty="0">
                <a:solidFill>
                  <a:schemeClr val="bg1">
                    <a:lumMod val="75000"/>
                  </a:schemeClr>
                </a:solidFill>
              </a:rPr>
              <a:t> Divergence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0E9C5FE3-E7C3-4BD8-8935-3169754CE14B}"/>
              </a:ext>
            </a:extLst>
          </p:cNvPr>
          <p:cNvGrpSpPr>
            <a:grpSpLocks/>
          </p:cNvGrpSpPr>
          <p:nvPr/>
        </p:nvGrpSpPr>
        <p:grpSpPr bwMode="auto">
          <a:xfrm>
            <a:off x="2433261" y="2958351"/>
            <a:ext cx="2579615" cy="1839029"/>
            <a:chOff x="560" y="2948"/>
            <a:chExt cx="3606" cy="44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5B1AABA-C56D-499F-8288-82B7482B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98BB8C2-C254-4096-A912-A8A72DFD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B84BFA1-6033-4BDE-BCE0-1E8F9288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972197F-AB80-4588-B09F-0622C542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0350F3E-13CA-4299-AF95-C3DF02F7C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F47E0DA-58D0-4241-A156-8E5950AE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74657A05-B662-447C-B327-05490127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B898BD74-3A09-49F1-882D-5D9842E2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34A6EAD6-B63E-4578-B35C-0BAAD0D2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CE5983CD-0B4B-44C5-A347-FE1328F7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72D5EFD-8643-4023-B4B3-3A13392B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3C2C8712-68AB-4925-9E83-CD95C558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CEEE9F1-98DA-49CE-B985-C7C50A52F10B}"/>
              </a:ext>
            </a:extLst>
          </p:cNvPr>
          <p:cNvGrpSpPr>
            <a:grpSpLocks/>
          </p:cNvGrpSpPr>
          <p:nvPr/>
        </p:nvGrpSpPr>
        <p:grpSpPr bwMode="auto">
          <a:xfrm>
            <a:off x="5117871" y="2349202"/>
            <a:ext cx="1725823" cy="2466133"/>
            <a:chOff x="560" y="2948"/>
            <a:chExt cx="3606" cy="448"/>
          </a:xfrm>
          <a:solidFill>
            <a:srgbClr val="92D050"/>
          </a:solidFill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C437C9C-B5B7-4E3F-A7CA-0F8D673E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7B64E3A2-5ECE-4191-B473-2794687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A44C5CA-CC05-4CD4-A7D2-E00B45EC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20E26E9-0050-4CCB-B642-78B1551A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0185C134-4A82-4B08-8E81-9D20427A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C4E0EFA-C5D5-4B28-AC86-9AE7ABC7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32809B5-5196-4D97-A943-59A47428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D6E06A0-6547-4212-B53D-91E4BC2B6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7107863-976E-4761-9D20-94F59E12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A0418BE-83DC-40CE-8DDC-508E95DB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0C682F4-EE1B-43A7-95A8-773D0659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8F4C79-C4EA-42EB-9DC7-333FFA85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AAD3EA-94AD-4A53-A685-F28759389CF0}"/>
              </a:ext>
            </a:extLst>
          </p:cNvPr>
          <p:cNvCxnSpPr>
            <a:cxnSpLocks/>
            <a:stCxn id="16" idx="8"/>
            <a:endCxn id="11" idx="11"/>
          </p:cNvCxnSpPr>
          <p:nvPr/>
        </p:nvCxnSpPr>
        <p:spPr>
          <a:xfrm flipH="1">
            <a:off x="3190120" y="3964069"/>
            <a:ext cx="1068759" cy="0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D6FF66-1253-471E-8C0D-4C6AA7C895EE}"/>
              </a:ext>
            </a:extLst>
          </p:cNvPr>
          <p:cNvCxnSpPr>
            <a:cxnSpLocks/>
            <a:stCxn id="24" idx="4"/>
            <a:endCxn id="30" idx="0"/>
          </p:cNvCxnSpPr>
          <p:nvPr/>
        </p:nvCxnSpPr>
        <p:spPr>
          <a:xfrm flipV="1">
            <a:off x="5570624" y="3962096"/>
            <a:ext cx="844247" cy="16515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78F697-0B93-4046-BD2F-C1A75D50490E}"/>
                  </a:ext>
                </a:extLst>
              </p:cNvPr>
              <p:cNvSpPr txBox="1"/>
              <p:nvPr/>
            </p:nvSpPr>
            <p:spPr>
              <a:xfrm>
                <a:off x="5190857" y="1349288"/>
                <a:ext cx="2755626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𝑃𝑟𝐼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  , 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(−∞,1]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78F697-0B93-4046-BD2F-C1A75D504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57" y="1349288"/>
                <a:ext cx="2755626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/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𝑠𝑝𝑙𝑖𝑡𝑡𝑖𝑛𝑔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/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𝑠h𝑎𝑟𝑖𝑛𝑔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𝑚𝑜𝑑𝑒𝑙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2884ABF-4FF8-48B4-8345-B8F39524F963}"/>
              </a:ext>
            </a:extLst>
          </p:cNvPr>
          <p:cNvSpPr txBox="1"/>
          <p:nvPr/>
        </p:nvSpPr>
        <p:spPr>
          <a:xfrm>
            <a:off x="3592947" y="4061183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E985A2-F64E-419D-B3A9-A38180534D7A}"/>
              </a:ext>
            </a:extLst>
          </p:cNvPr>
          <p:cNvSpPr txBox="1"/>
          <p:nvPr/>
        </p:nvSpPr>
        <p:spPr>
          <a:xfrm>
            <a:off x="5884411" y="4061182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B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76FA039-E6B2-43A4-8CAF-57DD7F531ED8}"/>
              </a:ext>
            </a:extLst>
          </p:cNvPr>
          <p:cNvSpPr txBox="1">
            <a:spLocks/>
          </p:cNvSpPr>
          <p:nvPr/>
        </p:nvSpPr>
        <p:spPr bwMode="auto">
          <a:xfrm>
            <a:off x="50929" y="38797"/>
            <a:ext cx="9093071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303B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2pPr>
            <a:lvl3pPr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3pPr>
            <a:lvl4pPr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4pPr>
            <a:lvl5pPr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5pPr>
            <a:lvl6pPr marL="343220"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6pPr>
            <a:lvl7pPr marL="686440"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7pPr>
            <a:lvl8pPr marL="1029660"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8pPr>
            <a:lvl9pPr marL="1372880" algn="l" defTabSz="572033" rtl="0" eaLnBrk="0" fontAlgn="base" hangingPunct="0">
              <a:spcBef>
                <a:spcPct val="0"/>
              </a:spcBef>
              <a:spcAft>
                <a:spcPct val="0"/>
              </a:spcAft>
              <a:defRPr sz="2402" b="1">
                <a:solidFill>
                  <a:srgbClr val="000099"/>
                </a:solidFill>
                <a:latin typeface="Arial Narrow" pitchFamily="34" charset="0"/>
              </a:defRPr>
            </a:lvl9pPr>
          </a:lstStyle>
          <a:p>
            <a:r>
              <a:rPr lang="en-GB" sz="2400" kern="0"/>
              <a:t>Comparing methods </a:t>
            </a:r>
            <a:r>
              <a:rPr lang="en-GB" kern="0"/>
              <a:t>: `Strength-of-borrowing` measures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472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B63F52-E4BC-4C6B-B5CD-0B58C5221026}"/>
              </a:ext>
            </a:extLst>
          </p:cNvPr>
          <p:cNvSpPr txBox="1"/>
          <p:nvPr/>
        </p:nvSpPr>
        <p:spPr>
          <a:xfrm>
            <a:off x="197584" y="1014947"/>
            <a:ext cx="4581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b="1" baseline="-25000" dirty="0">
                <a:solidFill>
                  <a:schemeClr val="bg1">
                    <a:lumMod val="75000"/>
                  </a:schemeClr>
                </a:solidFill>
              </a:rPr>
              <a:t>Point estimate divergence (PED)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3000" baseline="-25000" dirty="0">
                <a:solidFill>
                  <a:schemeClr val="bg1">
                    <a:lumMod val="75000"/>
                  </a:schemeClr>
                </a:solidFill>
              </a:rPr>
              <a:t>Precision Increase (</a:t>
            </a:r>
            <a:r>
              <a:rPr lang="en-GB" sz="3000" baseline="-25000" dirty="0" err="1">
                <a:solidFill>
                  <a:schemeClr val="bg1">
                    <a:lumMod val="75000"/>
                  </a:schemeClr>
                </a:solidFill>
              </a:rPr>
              <a:t>PrI</a:t>
            </a:r>
            <a:r>
              <a:rPr lang="en-GB" sz="3000" baseline="-250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3300" baseline="-25000" dirty="0" err="1"/>
              <a:t>Kullback-Leibler</a:t>
            </a:r>
            <a:r>
              <a:rPr lang="en-GB" sz="3300" baseline="-25000" dirty="0"/>
              <a:t> Divergence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0E9C5FE3-E7C3-4BD8-8935-3169754CE14B}"/>
              </a:ext>
            </a:extLst>
          </p:cNvPr>
          <p:cNvGrpSpPr>
            <a:grpSpLocks/>
          </p:cNvGrpSpPr>
          <p:nvPr/>
        </p:nvGrpSpPr>
        <p:grpSpPr bwMode="auto">
          <a:xfrm>
            <a:off x="2433261" y="2958351"/>
            <a:ext cx="2579615" cy="1839029"/>
            <a:chOff x="560" y="2948"/>
            <a:chExt cx="3606" cy="44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5B1AABA-C56D-499F-8288-82B7482B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98BB8C2-C254-4096-A912-A8A72DFD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B84BFA1-6033-4BDE-BCE0-1E8F9288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972197F-AB80-4588-B09F-0622C542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0350F3E-13CA-4299-AF95-C3DF02F7C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F47E0DA-58D0-4241-A156-8E5950AE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74657A05-B662-447C-B327-05490127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B898BD74-3A09-49F1-882D-5D9842E2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34A6EAD6-B63E-4578-B35C-0BAAD0D2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CE5983CD-0B4B-44C5-A347-FE1328F7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72D5EFD-8643-4023-B4B3-3A13392B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3C2C8712-68AB-4925-9E83-CD95C558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CEEE9F1-98DA-49CE-B985-C7C50A52F10B}"/>
              </a:ext>
            </a:extLst>
          </p:cNvPr>
          <p:cNvGrpSpPr>
            <a:grpSpLocks/>
          </p:cNvGrpSpPr>
          <p:nvPr/>
        </p:nvGrpSpPr>
        <p:grpSpPr bwMode="auto">
          <a:xfrm>
            <a:off x="5117871" y="2349202"/>
            <a:ext cx="1725823" cy="2466133"/>
            <a:chOff x="560" y="2948"/>
            <a:chExt cx="3606" cy="448"/>
          </a:xfrm>
          <a:solidFill>
            <a:srgbClr val="92D050"/>
          </a:solidFill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C437C9C-B5B7-4E3F-A7CA-0F8D673E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371"/>
              <a:ext cx="305" cy="25"/>
            </a:xfrm>
            <a:custGeom>
              <a:avLst/>
              <a:gdLst>
                <a:gd name="T0" fmla="*/ 0 w 305"/>
                <a:gd name="T1" fmla="*/ 5 h 25"/>
                <a:gd name="T2" fmla="*/ 0 w 305"/>
                <a:gd name="T3" fmla="*/ 25 h 25"/>
                <a:gd name="T4" fmla="*/ 38 w 305"/>
                <a:gd name="T5" fmla="*/ 25 h 25"/>
                <a:gd name="T6" fmla="*/ 78 w 305"/>
                <a:gd name="T7" fmla="*/ 25 h 25"/>
                <a:gd name="T8" fmla="*/ 113 w 305"/>
                <a:gd name="T9" fmla="*/ 25 h 25"/>
                <a:gd name="T10" fmla="*/ 150 w 305"/>
                <a:gd name="T11" fmla="*/ 25 h 25"/>
                <a:gd name="T12" fmla="*/ 190 w 305"/>
                <a:gd name="T13" fmla="*/ 25 h 25"/>
                <a:gd name="T14" fmla="*/ 227 w 305"/>
                <a:gd name="T15" fmla="*/ 25 h 25"/>
                <a:gd name="T16" fmla="*/ 265 w 305"/>
                <a:gd name="T17" fmla="*/ 23 h 25"/>
                <a:gd name="T18" fmla="*/ 285 w 305"/>
                <a:gd name="T19" fmla="*/ 23 h 25"/>
                <a:gd name="T20" fmla="*/ 288 w 305"/>
                <a:gd name="T21" fmla="*/ 23 h 25"/>
                <a:gd name="T22" fmla="*/ 305 w 305"/>
                <a:gd name="T23" fmla="*/ 20 h 25"/>
                <a:gd name="T24" fmla="*/ 302 w 305"/>
                <a:gd name="T25" fmla="*/ 0 h 25"/>
                <a:gd name="T26" fmla="*/ 285 w 305"/>
                <a:gd name="T27" fmla="*/ 2 h 25"/>
                <a:gd name="T28" fmla="*/ 285 w 305"/>
                <a:gd name="T29" fmla="*/ 11 h 25"/>
                <a:gd name="T30" fmla="*/ 285 w 305"/>
                <a:gd name="T31" fmla="*/ 2 h 25"/>
                <a:gd name="T32" fmla="*/ 265 w 305"/>
                <a:gd name="T33" fmla="*/ 2 h 25"/>
                <a:gd name="T34" fmla="*/ 227 w 305"/>
                <a:gd name="T35" fmla="*/ 5 h 25"/>
                <a:gd name="T36" fmla="*/ 190 w 305"/>
                <a:gd name="T37" fmla="*/ 5 h 25"/>
                <a:gd name="T38" fmla="*/ 150 w 305"/>
                <a:gd name="T39" fmla="*/ 5 h 25"/>
                <a:gd name="T40" fmla="*/ 113 w 305"/>
                <a:gd name="T41" fmla="*/ 5 h 25"/>
                <a:gd name="T42" fmla="*/ 78 w 305"/>
                <a:gd name="T43" fmla="*/ 5 h 25"/>
                <a:gd name="T44" fmla="*/ 38 w 305"/>
                <a:gd name="T45" fmla="*/ 5 h 25"/>
                <a:gd name="T46" fmla="*/ 0 w 305"/>
                <a:gd name="T47" fmla="*/ 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25"/>
                <a:gd name="T74" fmla="*/ 305 w 305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25">
                  <a:moveTo>
                    <a:pt x="0" y="5"/>
                  </a:moveTo>
                  <a:lnTo>
                    <a:pt x="0" y="25"/>
                  </a:lnTo>
                  <a:lnTo>
                    <a:pt x="38" y="25"/>
                  </a:lnTo>
                  <a:lnTo>
                    <a:pt x="78" y="25"/>
                  </a:lnTo>
                  <a:lnTo>
                    <a:pt x="113" y="25"/>
                  </a:lnTo>
                  <a:lnTo>
                    <a:pt x="150" y="25"/>
                  </a:lnTo>
                  <a:lnTo>
                    <a:pt x="190" y="25"/>
                  </a:lnTo>
                  <a:lnTo>
                    <a:pt x="227" y="25"/>
                  </a:lnTo>
                  <a:lnTo>
                    <a:pt x="265" y="23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305" y="20"/>
                  </a:lnTo>
                  <a:lnTo>
                    <a:pt x="302" y="0"/>
                  </a:lnTo>
                  <a:lnTo>
                    <a:pt x="285" y="2"/>
                  </a:lnTo>
                  <a:lnTo>
                    <a:pt x="285" y="11"/>
                  </a:lnTo>
                  <a:lnTo>
                    <a:pt x="285" y="2"/>
                  </a:lnTo>
                  <a:lnTo>
                    <a:pt x="265" y="2"/>
                  </a:lnTo>
                  <a:lnTo>
                    <a:pt x="227" y="5"/>
                  </a:lnTo>
                  <a:lnTo>
                    <a:pt x="190" y="5"/>
                  </a:lnTo>
                  <a:lnTo>
                    <a:pt x="150" y="5"/>
                  </a:lnTo>
                  <a:lnTo>
                    <a:pt x="113" y="5"/>
                  </a:lnTo>
                  <a:lnTo>
                    <a:pt x="78" y="5"/>
                  </a:lnTo>
                  <a:lnTo>
                    <a:pt x="3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7B64E3A2-5ECE-4191-B473-2794687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30"/>
              <a:ext cx="305" cy="61"/>
            </a:xfrm>
            <a:custGeom>
              <a:avLst/>
              <a:gdLst>
                <a:gd name="T0" fmla="*/ 0 w 305"/>
                <a:gd name="T1" fmla="*/ 41 h 61"/>
                <a:gd name="T2" fmla="*/ 0 w 305"/>
                <a:gd name="T3" fmla="*/ 61 h 61"/>
                <a:gd name="T4" fmla="*/ 37 w 305"/>
                <a:gd name="T5" fmla="*/ 58 h 61"/>
                <a:gd name="T6" fmla="*/ 75 w 305"/>
                <a:gd name="T7" fmla="*/ 55 h 61"/>
                <a:gd name="T8" fmla="*/ 112 w 305"/>
                <a:gd name="T9" fmla="*/ 52 h 61"/>
                <a:gd name="T10" fmla="*/ 115 w 305"/>
                <a:gd name="T11" fmla="*/ 52 h 61"/>
                <a:gd name="T12" fmla="*/ 152 w 305"/>
                <a:gd name="T13" fmla="*/ 46 h 61"/>
                <a:gd name="T14" fmla="*/ 150 w 305"/>
                <a:gd name="T15" fmla="*/ 35 h 61"/>
                <a:gd name="T16" fmla="*/ 150 w 305"/>
                <a:gd name="T17" fmla="*/ 46 h 61"/>
                <a:gd name="T18" fmla="*/ 187 w 305"/>
                <a:gd name="T19" fmla="*/ 43 h 61"/>
                <a:gd name="T20" fmla="*/ 190 w 305"/>
                <a:gd name="T21" fmla="*/ 41 h 61"/>
                <a:gd name="T22" fmla="*/ 227 w 305"/>
                <a:gd name="T23" fmla="*/ 32 h 61"/>
                <a:gd name="T24" fmla="*/ 224 w 305"/>
                <a:gd name="T25" fmla="*/ 23 h 61"/>
                <a:gd name="T26" fmla="*/ 227 w 305"/>
                <a:gd name="T27" fmla="*/ 35 h 61"/>
                <a:gd name="T28" fmla="*/ 267 w 305"/>
                <a:gd name="T29" fmla="*/ 29 h 61"/>
                <a:gd name="T30" fmla="*/ 267 w 305"/>
                <a:gd name="T31" fmla="*/ 26 h 61"/>
                <a:gd name="T32" fmla="*/ 305 w 305"/>
                <a:gd name="T33" fmla="*/ 18 h 61"/>
                <a:gd name="T34" fmla="*/ 302 w 305"/>
                <a:gd name="T35" fmla="*/ 0 h 61"/>
                <a:gd name="T36" fmla="*/ 264 w 305"/>
                <a:gd name="T37" fmla="*/ 9 h 61"/>
                <a:gd name="T38" fmla="*/ 264 w 305"/>
                <a:gd name="T39" fmla="*/ 18 h 61"/>
                <a:gd name="T40" fmla="*/ 264 w 305"/>
                <a:gd name="T41" fmla="*/ 9 h 61"/>
                <a:gd name="T42" fmla="*/ 224 w 305"/>
                <a:gd name="T43" fmla="*/ 15 h 61"/>
                <a:gd name="T44" fmla="*/ 224 w 305"/>
                <a:gd name="T45" fmla="*/ 15 h 61"/>
                <a:gd name="T46" fmla="*/ 187 w 305"/>
                <a:gd name="T47" fmla="*/ 23 h 61"/>
                <a:gd name="T48" fmla="*/ 187 w 305"/>
                <a:gd name="T49" fmla="*/ 32 h 61"/>
                <a:gd name="T50" fmla="*/ 187 w 305"/>
                <a:gd name="T51" fmla="*/ 23 h 61"/>
                <a:gd name="T52" fmla="*/ 150 w 305"/>
                <a:gd name="T53" fmla="*/ 26 h 61"/>
                <a:gd name="T54" fmla="*/ 150 w 305"/>
                <a:gd name="T55" fmla="*/ 26 h 61"/>
                <a:gd name="T56" fmla="*/ 112 w 305"/>
                <a:gd name="T57" fmla="*/ 32 h 61"/>
                <a:gd name="T58" fmla="*/ 112 w 305"/>
                <a:gd name="T59" fmla="*/ 41 h 61"/>
                <a:gd name="T60" fmla="*/ 112 w 305"/>
                <a:gd name="T61" fmla="*/ 32 h 61"/>
                <a:gd name="T62" fmla="*/ 75 w 305"/>
                <a:gd name="T63" fmla="*/ 35 h 61"/>
                <a:gd name="T64" fmla="*/ 37 w 305"/>
                <a:gd name="T65" fmla="*/ 38 h 61"/>
                <a:gd name="T66" fmla="*/ 0 w 305"/>
                <a:gd name="T67" fmla="*/ 4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5"/>
                <a:gd name="T103" fmla="*/ 0 h 61"/>
                <a:gd name="T104" fmla="*/ 305 w 30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5" h="61">
                  <a:moveTo>
                    <a:pt x="0" y="41"/>
                  </a:moveTo>
                  <a:lnTo>
                    <a:pt x="0" y="61"/>
                  </a:lnTo>
                  <a:lnTo>
                    <a:pt x="37" y="58"/>
                  </a:lnTo>
                  <a:lnTo>
                    <a:pt x="75" y="55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52" y="46"/>
                  </a:lnTo>
                  <a:lnTo>
                    <a:pt x="150" y="35"/>
                  </a:lnTo>
                  <a:lnTo>
                    <a:pt x="150" y="46"/>
                  </a:lnTo>
                  <a:lnTo>
                    <a:pt x="187" y="43"/>
                  </a:lnTo>
                  <a:lnTo>
                    <a:pt x="190" y="41"/>
                  </a:lnTo>
                  <a:lnTo>
                    <a:pt x="227" y="32"/>
                  </a:lnTo>
                  <a:lnTo>
                    <a:pt x="224" y="23"/>
                  </a:lnTo>
                  <a:lnTo>
                    <a:pt x="227" y="35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305" y="18"/>
                  </a:lnTo>
                  <a:lnTo>
                    <a:pt x="302" y="0"/>
                  </a:lnTo>
                  <a:lnTo>
                    <a:pt x="264" y="9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24" y="15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87" y="23"/>
                  </a:lnTo>
                  <a:lnTo>
                    <a:pt x="150" y="26"/>
                  </a:lnTo>
                  <a:lnTo>
                    <a:pt x="112" y="32"/>
                  </a:lnTo>
                  <a:lnTo>
                    <a:pt x="112" y="41"/>
                  </a:lnTo>
                  <a:lnTo>
                    <a:pt x="112" y="32"/>
                  </a:lnTo>
                  <a:lnTo>
                    <a:pt x="75" y="35"/>
                  </a:lnTo>
                  <a:lnTo>
                    <a:pt x="37" y="38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A44C5CA-CC05-4CD4-A7D2-E00B45EC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3241"/>
              <a:ext cx="302" cy="107"/>
            </a:xfrm>
            <a:custGeom>
              <a:avLst/>
              <a:gdLst>
                <a:gd name="T0" fmla="*/ 0 w 302"/>
                <a:gd name="T1" fmla="*/ 89 h 107"/>
                <a:gd name="T2" fmla="*/ 3 w 302"/>
                <a:gd name="T3" fmla="*/ 107 h 107"/>
                <a:gd name="T4" fmla="*/ 37 w 302"/>
                <a:gd name="T5" fmla="*/ 98 h 107"/>
                <a:gd name="T6" fmla="*/ 77 w 302"/>
                <a:gd name="T7" fmla="*/ 89 h 107"/>
                <a:gd name="T8" fmla="*/ 115 w 302"/>
                <a:gd name="T9" fmla="*/ 81 h 107"/>
                <a:gd name="T10" fmla="*/ 115 w 302"/>
                <a:gd name="T11" fmla="*/ 81 h 107"/>
                <a:gd name="T12" fmla="*/ 152 w 302"/>
                <a:gd name="T13" fmla="*/ 69 h 107"/>
                <a:gd name="T14" fmla="*/ 189 w 302"/>
                <a:gd name="T15" fmla="*/ 58 h 107"/>
                <a:gd name="T16" fmla="*/ 227 w 302"/>
                <a:gd name="T17" fmla="*/ 43 h 107"/>
                <a:gd name="T18" fmla="*/ 267 w 302"/>
                <a:gd name="T19" fmla="*/ 32 h 107"/>
                <a:gd name="T20" fmla="*/ 302 w 302"/>
                <a:gd name="T21" fmla="*/ 18 h 107"/>
                <a:gd name="T22" fmla="*/ 296 w 302"/>
                <a:gd name="T23" fmla="*/ 0 h 107"/>
                <a:gd name="T24" fmla="*/ 261 w 302"/>
                <a:gd name="T25" fmla="*/ 15 h 107"/>
                <a:gd name="T26" fmla="*/ 221 w 302"/>
                <a:gd name="T27" fmla="*/ 26 h 107"/>
                <a:gd name="T28" fmla="*/ 184 w 302"/>
                <a:gd name="T29" fmla="*/ 41 h 107"/>
                <a:gd name="T30" fmla="*/ 146 w 302"/>
                <a:gd name="T31" fmla="*/ 52 h 107"/>
                <a:gd name="T32" fmla="*/ 109 w 302"/>
                <a:gd name="T33" fmla="*/ 63 h 107"/>
                <a:gd name="T34" fmla="*/ 112 w 302"/>
                <a:gd name="T35" fmla="*/ 72 h 107"/>
                <a:gd name="T36" fmla="*/ 112 w 302"/>
                <a:gd name="T37" fmla="*/ 63 h 107"/>
                <a:gd name="T38" fmla="*/ 75 w 302"/>
                <a:gd name="T39" fmla="*/ 72 h 107"/>
                <a:gd name="T40" fmla="*/ 34 w 302"/>
                <a:gd name="T41" fmla="*/ 81 h 107"/>
                <a:gd name="T42" fmla="*/ 0 w 302"/>
                <a:gd name="T43" fmla="*/ 8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107"/>
                <a:gd name="T68" fmla="*/ 302 w 302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107">
                  <a:moveTo>
                    <a:pt x="0" y="89"/>
                  </a:moveTo>
                  <a:lnTo>
                    <a:pt x="3" y="107"/>
                  </a:lnTo>
                  <a:lnTo>
                    <a:pt x="37" y="98"/>
                  </a:lnTo>
                  <a:lnTo>
                    <a:pt x="77" y="89"/>
                  </a:lnTo>
                  <a:lnTo>
                    <a:pt x="115" y="81"/>
                  </a:lnTo>
                  <a:lnTo>
                    <a:pt x="152" y="69"/>
                  </a:lnTo>
                  <a:lnTo>
                    <a:pt x="189" y="58"/>
                  </a:lnTo>
                  <a:lnTo>
                    <a:pt x="227" y="43"/>
                  </a:lnTo>
                  <a:lnTo>
                    <a:pt x="267" y="32"/>
                  </a:lnTo>
                  <a:lnTo>
                    <a:pt x="302" y="18"/>
                  </a:lnTo>
                  <a:lnTo>
                    <a:pt x="296" y="0"/>
                  </a:lnTo>
                  <a:lnTo>
                    <a:pt x="261" y="15"/>
                  </a:lnTo>
                  <a:lnTo>
                    <a:pt x="221" y="26"/>
                  </a:lnTo>
                  <a:lnTo>
                    <a:pt x="184" y="41"/>
                  </a:lnTo>
                  <a:lnTo>
                    <a:pt x="146" y="52"/>
                  </a:lnTo>
                  <a:lnTo>
                    <a:pt x="109" y="63"/>
                  </a:lnTo>
                  <a:lnTo>
                    <a:pt x="112" y="72"/>
                  </a:lnTo>
                  <a:lnTo>
                    <a:pt x="112" y="63"/>
                  </a:lnTo>
                  <a:lnTo>
                    <a:pt x="75" y="72"/>
                  </a:lnTo>
                  <a:lnTo>
                    <a:pt x="34" y="81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20E26E9-0050-4CCB-B642-78B1551A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106"/>
              <a:ext cx="307" cy="153"/>
            </a:xfrm>
            <a:custGeom>
              <a:avLst/>
              <a:gdLst>
                <a:gd name="T0" fmla="*/ 0 w 307"/>
                <a:gd name="T1" fmla="*/ 135 h 153"/>
                <a:gd name="T2" fmla="*/ 6 w 307"/>
                <a:gd name="T3" fmla="*/ 153 h 153"/>
                <a:gd name="T4" fmla="*/ 26 w 307"/>
                <a:gd name="T5" fmla="*/ 147 h 153"/>
                <a:gd name="T6" fmla="*/ 28 w 307"/>
                <a:gd name="T7" fmla="*/ 147 h 153"/>
                <a:gd name="T8" fmla="*/ 46 w 307"/>
                <a:gd name="T9" fmla="*/ 138 h 153"/>
                <a:gd name="T10" fmla="*/ 40 w 307"/>
                <a:gd name="T11" fmla="*/ 130 h 153"/>
                <a:gd name="T12" fmla="*/ 43 w 307"/>
                <a:gd name="T13" fmla="*/ 138 h 153"/>
                <a:gd name="T14" fmla="*/ 63 w 307"/>
                <a:gd name="T15" fmla="*/ 130 h 153"/>
                <a:gd name="T16" fmla="*/ 83 w 307"/>
                <a:gd name="T17" fmla="*/ 121 h 153"/>
                <a:gd name="T18" fmla="*/ 86 w 307"/>
                <a:gd name="T19" fmla="*/ 121 h 153"/>
                <a:gd name="T20" fmla="*/ 120 w 307"/>
                <a:gd name="T21" fmla="*/ 104 h 153"/>
                <a:gd name="T22" fmla="*/ 158 w 307"/>
                <a:gd name="T23" fmla="*/ 87 h 153"/>
                <a:gd name="T24" fmla="*/ 195 w 307"/>
                <a:gd name="T25" fmla="*/ 69 h 153"/>
                <a:gd name="T26" fmla="*/ 232 w 307"/>
                <a:gd name="T27" fmla="*/ 52 h 153"/>
                <a:gd name="T28" fmla="*/ 227 w 307"/>
                <a:gd name="T29" fmla="*/ 43 h 153"/>
                <a:gd name="T30" fmla="*/ 230 w 307"/>
                <a:gd name="T31" fmla="*/ 52 h 153"/>
                <a:gd name="T32" fmla="*/ 270 w 307"/>
                <a:gd name="T33" fmla="*/ 35 h 153"/>
                <a:gd name="T34" fmla="*/ 273 w 307"/>
                <a:gd name="T35" fmla="*/ 35 h 153"/>
                <a:gd name="T36" fmla="*/ 290 w 307"/>
                <a:gd name="T37" fmla="*/ 26 h 153"/>
                <a:gd name="T38" fmla="*/ 307 w 307"/>
                <a:gd name="T39" fmla="*/ 18 h 153"/>
                <a:gd name="T40" fmla="*/ 299 w 307"/>
                <a:gd name="T41" fmla="*/ 0 h 153"/>
                <a:gd name="T42" fmla="*/ 281 w 307"/>
                <a:gd name="T43" fmla="*/ 9 h 153"/>
                <a:gd name="T44" fmla="*/ 264 w 307"/>
                <a:gd name="T45" fmla="*/ 18 h 153"/>
                <a:gd name="T46" fmla="*/ 267 w 307"/>
                <a:gd name="T47" fmla="*/ 26 h 153"/>
                <a:gd name="T48" fmla="*/ 264 w 307"/>
                <a:gd name="T49" fmla="*/ 18 h 153"/>
                <a:gd name="T50" fmla="*/ 224 w 307"/>
                <a:gd name="T51" fmla="*/ 35 h 153"/>
                <a:gd name="T52" fmla="*/ 224 w 307"/>
                <a:gd name="T53" fmla="*/ 35 h 153"/>
                <a:gd name="T54" fmla="*/ 187 w 307"/>
                <a:gd name="T55" fmla="*/ 52 h 153"/>
                <a:gd name="T56" fmla="*/ 149 w 307"/>
                <a:gd name="T57" fmla="*/ 69 h 153"/>
                <a:gd name="T58" fmla="*/ 112 w 307"/>
                <a:gd name="T59" fmla="*/ 87 h 153"/>
                <a:gd name="T60" fmla="*/ 77 w 307"/>
                <a:gd name="T61" fmla="*/ 104 h 153"/>
                <a:gd name="T62" fmla="*/ 80 w 307"/>
                <a:gd name="T63" fmla="*/ 112 h 153"/>
                <a:gd name="T64" fmla="*/ 77 w 307"/>
                <a:gd name="T65" fmla="*/ 104 h 153"/>
                <a:gd name="T66" fmla="*/ 57 w 307"/>
                <a:gd name="T67" fmla="*/ 112 h 153"/>
                <a:gd name="T68" fmla="*/ 37 w 307"/>
                <a:gd name="T69" fmla="*/ 121 h 153"/>
                <a:gd name="T70" fmla="*/ 37 w 307"/>
                <a:gd name="T71" fmla="*/ 121 h 153"/>
                <a:gd name="T72" fmla="*/ 20 w 307"/>
                <a:gd name="T73" fmla="*/ 130 h 153"/>
                <a:gd name="T74" fmla="*/ 23 w 307"/>
                <a:gd name="T75" fmla="*/ 138 h 153"/>
                <a:gd name="T76" fmla="*/ 20 w 307"/>
                <a:gd name="T77" fmla="*/ 130 h 153"/>
                <a:gd name="T78" fmla="*/ 0 w 307"/>
                <a:gd name="T79" fmla="*/ 135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"/>
                <a:gd name="T121" fmla="*/ 0 h 153"/>
                <a:gd name="T122" fmla="*/ 307 w 307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" h="153">
                  <a:moveTo>
                    <a:pt x="0" y="135"/>
                  </a:moveTo>
                  <a:lnTo>
                    <a:pt x="6" y="153"/>
                  </a:lnTo>
                  <a:lnTo>
                    <a:pt x="26" y="147"/>
                  </a:lnTo>
                  <a:lnTo>
                    <a:pt x="28" y="147"/>
                  </a:lnTo>
                  <a:lnTo>
                    <a:pt x="46" y="138"/>
                  </a:lnTo>
                  <a:lnTo>
                    <a:pt x="40" y="130"/>
                  </a:lnTo>
                  <a:lnTo>
                    <a:pt x="43" y="138"/>
                  </a:lnTo>
                  <a:lnTo>
                    <a:pt x="63" y="130"/>
                  </a:lnTo>
                  <a:lnTo>
                    <a:pt x="83" y="121"/>
                  </a:lnTo>
                  <a:lnTo>
                    <a:pt x="86" y="121"/>
                  </a:lnTo>
                  <a:lnTo>
                    <a:pt x="120" y="104"/>
                  </a:lnTo>
                  <a:lnTo>
                    <a:pt x="158" y="87"/>
                  </a:lnTo>
                  <a:lnTo>
                    <a:pt x="195" y="69"/>
                  </a:lnTo>
                  <a:lnTo>
                    <a:pt x="232" y="52"/>
                  </a:lnTo>
                  <a:lnTo>
                    <a:pt x="227" y="43"/>
                  </a:lnTo>
                  <a:lnTo>
                    <a:pt x="230" y="52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90" y="26"/>
                  </a:lnTo>
                  <a:lnTo>
                    <a:pt x="307" y="18"/>
                  </a:lnTo>
                  <a:lnTo>
                    <a:pt x="299" y="0"/>
                  </a:lnTo>
                  <a:lnTo>
                    <a:pt x="281" y="9"/>
                  </a:lnTo>
                  <a:lnTo>
                    <a:pt x="264" y="18"/>
                  </a:lnTo>
                  <a:lnTo>
                    <a:pt x="267" y="26"/>
                  </a:lnTo>
                  <a:lnTo>
                    <a:pt x="264" y="18"/>
                  </a:lnTo>
                  <a:lnTo>
                    <a:pt x="224" y="35"/>
                  </a:lnTo>
                  <a:lnTo>
                    <a:pt x="187" y="52"/>
                  </a:lnTo>
                  <a:lnTo>
                    <a:pt x="149" y="69"/>
                  </a:lnTo>
                  <a:lnTo>
                    <a:pt x="112" y="87"/>
                  </a:lnTo>
                  <a:lnTo>
                    <a:pt x="77" y="104"/>
                  </a:lnTo>
                  <a:lnTo>
                    <a:pt x="80" y="112"/>
                  </a:lnTo>
                  <a:lnTo>
                    <a:pt x="77" y="104"/>
                  </a:lnTo>
                  <a:lnTo>
                    <a:pt x="57" y="112"/>
                  </a:lnTo>
                  <a:lnTo>
                    <a:pt x="37" y="121"/>
                  </a:lnTo>
                  <a:lnTo>
                    <a:pt x="20" y="130"/>
                  </a:lnTo>
                  <a:lnTo>
                    <a:pt x="23" y="138"/>
                  </a:lnTo>
                  <a:lnTo>
                    <a:pt x="20" y="13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0185C134-4A82-4B08-8E81-9D20427A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994"/>
              <a:ext cx="307" cy="130"/>
            </a:xfrm>
            <a:custGeom>
              <a:avLst/>
              <a:gdLst>
                <a:gd name="T0" fmla="*/ 0 w 307"/>
                <a:gd name="T1" fmla="*/ 112 h 130"/>
                <a:gd name="T2" fmla="*/ 5 w 307"/>
                <a:gd name="T3" fmla="*/ 130 h 130"/>
                <a:gd name="T4" fmla="*/ 43 w 307"/>
                <a:gd name="T5" fmla="*/ 115 h 130"/>
                <a:gd name="T6" fmla="*/ 83 w 307"/>
                <a:gd name="T7" fmla="*/ 98 h 130"/>
                <a:gd name="T8" fmla="*/ 117 w 307"/>
                <a:gd name="T9" fmla="*/ 84 h 130"/>
                <a:gd name="T10" fmla="*/ 155 w 307"/>
                <a:gd name="T11" fmla="*/ 69 h 130"/>
                <a:gd name="T12" fmla="*/ 195 w 307"/>
                <a:gd name="T13" fmla="*/ 55 h 130"/>
                <a:gd name="T14" fmla="*/ 198 w 307"/>
                <a:gd name="T15" fmla="*/ 55 h 130"/>
                <a:gd name="T16" fmla="*/ 215 w 307"/>
                <a:gd name="T17" fmla="*/ 46 h 130"/>
                <a:gd name="T18" fmla="*/ 209 w 307"/>
                <a:gd name="T19" fmla="*/ 38 h 130"/>
                <a:gd name="T20" fmla="*/ 212 w 307"/>
                <a:gd name="T21" fmla="*/ 46 h 130"/>
                <a:gd name="T22" fmla="*/ 232 w 307"/>
                <a:gd name="T23" fmla="*/ 41 h 130"/>
                <a:gd name="T24" fmla="*/ 250 w 307"/>
                <a:gd name="T25" fmla="*/ 35 h 130"/>
                <a:gd name="T26" fmla="*/ 270 w 307"/>
                <a:gd name="T27" fmla="*/ 29 h 130"/>
                <a:gd name="T28" fmla="*/ 290 w 307"/>
                <a:gd name="T29" fmla="*/ 23 h 130"/>
                <a:gd name="T30" fmla="*/ 307 w 307"/>
                <a:gd name="T31" fmla="*/ 18 h 130"/>
                <a:gd name="T32" fmla="*/ 301 w 307"/>
                <a:gd name="T33" fmla="*/ 0 h 130"/>
                <a:gd name="T34" fmla="*/ 284 w 307"/>
                <a:gd name="T35" fmla="*/ 6 h 130"/>
                <a:gd name="T36" fmla="*/ 264 w 307"/>
                <a:gd name="T37" fmla="*/ 12 h 130"/>
                <a:gd name="T38" fmla="*/ 244 w 307"/>
                <a:gd name="T39" fmla="*/ 18 h 130"/>
                <a:gd name="T40" fmla="*/ 227 w 307"/>
                <a:gd name="T41" fmla="*/ 23 h 130"/>
                <a:gd name="T42" fmla="*/ 206 w 307"/>
                <a:gd name="T43" fmla="*/ 29 h 130"/>
                <a:gd name="T44" fmla="*/ 206 w 307"/>
                <a:gd name="T45" fmla="*/ 29 h 130"/>
                <a:gd name="T46" fmla="*/ 189 w 307"/>
                <a:gd name="T47" fmla="*/ 38 h 130"/>
                <a:gd name="T48" fmla="*/ 192 w 307"/>
                <a:gd name="T49" fmla="*/ 46 h 130"/>
                <a:gd name="T50" fmla="*/ 189 w 307"/>
                <a:gd name="T51" fmla="*/ 38 h 130"/>
                <a:gd name="T52" fmla="*/ 149 w 307"/>
                <a:gd name="T53" fmla="*/ 52 h 130"/>
                <a:gd name="T54" fmla="*/ 112 w 307"/>
                <a:gd name="T55" fmla="*/ 66 h 130"/>
                <a:gd name="T56" fmla="*/ 77 w 307"/>
                <a:gd name="T57" fmla="*/ 81 h 130"/>
                <a:gd name="T58" fmla="*/ 37 w 307"/>
                <a:gd name="T59" fmla="*/ 98 h 130"/>
                <a:gd name="T60" fmla="*/ 0 w 307"/>
                <a:gd name="T61" fmla="*/ 112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0" y="112"/>
                  </a:moveTo>
                  <a:lnTo>
                    <a:pt x="5" y="130"/>
                  </a:lnTo>
                  <a:lnTo>
                    <a:pt x="43" y="115"/>
                  </a:lnTo>
                  <a:lnTo>
                    <a:pt x="83" y="98"/>
                  </a:lnTo>
                  <a:lnTo>
                    <a:pt x="117" y="84"/>
                  </a:lnTo>
                  <a:lnTo>
                    <a:pt x="155" y="69"/>
                  </a:lnTo>
                  <a:lnTo>
                    <a:pt x="195" y="55"/>
                  </a:lnTo>
                  <a:lnTo>
                    <a:pt x="198" y="55"/>
                  </a:lnTo>
                  <a:lnTo>
                    <a:pt x="215" y="46"/>
                  </a:lnTo>
                  <a:lnTo>
                    <a:pt x="209" y="38"/>
                  </a:lnTo>
                  <a:lnTo>
                    <a:pt x="212" y="46"/>
                  </a:lnTo>
                  <a:lnTo>
                    <a:pt x="232" y="41"/>
                  </a:lnTo>
                  <a:lnTo>
                    <a:pt x="250" y="35"/>
                  </a:lnTo>
                  <a:lnTo>
                    <a:pt x="270" y="29"/>
                  </a:lnTo>
                  <a:lnTo>
                    <a:pt x="290" y="23"/>
                  </a:lnTo>
                  <a:lnTo>
                    <a:pt x="307" y="18"/>
                  </a:lnTo>
                  <a:lnTo>
                    <a:pt x="301" y="0"/>
                  </a:lnTo>
                  <a:lnTo>
                    <a:pt x="284" y="6"/>
                  </a:lnTo>
                  <a:lnTo>
                    <a:pt x="264" y="12"/>
                  </a:lnTo>
                  <a:lnTo>
                    <a:pt x="244" y="18"/>
                  </a:lnTo>
                  <a:lnTo>
                    <a:pt x="227" y="23"/>
                  </a:lnTo>
                  <a:lnTo>
                    <a:pt x="206" y="29"/>
                  </a:lnTo>
                  <a:lnTo>
                    <a:pt x="189" y="38"/>
                  </a:lnTo>
                  <a:lnTo>
                    <a:pt x="192" y="46"/>
                  </a:lnTo>
                  <a:lnTo>
                    <a:pt x="189" y="38"/>
                  </a:lnTo>
                  <a:lnTo>
                    <a:pt x="149" y="52"/>
                  </a:lnTo>
                  <a:lnTo>
                    <a:pt x="112" y="66"/>
                  </a:lnTo>
                  <a:lnTo>
                    <a:pt x="77" y="81"/>
                  </a:lnTo>
                  <a:lnTo>
                    <a:pt x="37" y="98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C4E0EFA-C5D5-4B28-AC86-9AE7ABC7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948"/>
              <a:ext cx="305" cy="64"/>
            </a:xfrm>
            <a:custGeom>
              <a:avLst/>
              <a:gdLst>
                <a:gd name="T0" fmla="*/ 0 w 305"/>
                <a:gd name="T1" fmla="*/ 46 h 64"/>
                <a:gd name="T2" fmla="*/ 3 w 305"/>
                <a:gd name="T3" fmla="*/ 64 h 64"/>
                <a:gd name="T4" fmla="*/ 40 w 305"/>
                <a:gd name="T5" fmla="*/ 55 h 64"/>
                <a:gd name="T6" fmla="*/ 78 w 305"/>
                <a:gd name="T7" fmla="*/ 46 h 64"/>
                <a:gd name="T8" fmla="*/ 115 w 305"/>
                <a:gd name="T9" fmla="*/ 38 h 64"/>
                <a:gd name="T10" fmla="*/ 112 w 305"/>
                <a:gd name="T11" fmla="*/ 29 h 64"/>
                <a:gd name="T12" fmla="*/ 115 w 305"/>
                <a:gd name="T13" fmla="*/ 41 h 64"/>
                <a:gd name="T14" fmla="*/ 135 w 305"/>
                <a:gd name="T15" fmla="*/ 38 h 64"/>
                <a:gd name="T16" fmla="*/ 152 w 305"/>
                <a:gd name="T17" fmla="*/ 35 h 64"/>
                <a:gd name="T18" fmla="*/ 173 w 305"/>
                <a:gd name="T19" fmla="*/ 32 h 64"/>
                <a:gd name="T20" fmla="*/ 190 w 305"/>
                <a:gd name="T21" fmla="*/ 29 h 64"/>
                <a:gd name="T22" fmla="*/ 210 w 305"/>
                <a:gd name="T23" fmla="*/ 26 h 64"/>
                <a:gd name="T24" fmla="*/ 207 w 305"/>
                <a:gd name="T25" fmla="*/ 15 h 64"/>
                <a:gd name="T26" fmla="*/ 207 w 305"/>
                <a:gd name="T27" fmla="*/ 26 h 64"/>
                <a:gd name="T28" fmla="*/ 224 w 305"/>
                <a:gd name="T29" fmla="*/ 26 h 64"/>
                <a:gd name="T30" fmla="*/ 227 w 305"/>
                <a:gd name="T31" fmla="*/ 26 h 64"/>
                <a:gd name="T32" fmla="*/ 247 w 305"/>
                <a:gd name="T33" fmla="*/ 23 h 64"/>
                <a:gd name="T34" fmla="*/ 244 w 305"/>
                <a:gd name="T35" fmla="*/ 12 h 64"/>
                <a:gd name="T36" fmla="*/ 244 w 305"/>
                <a:gd name="T37" fmla="*/ 23 h 64"/>
                <a:gd name="T38" fmla="*/ 264 w 305"/>
                <a:gd name="T39" fmla="*/ 23 h 64"/>
                <a:gd name="T40" fmla="*/ 282 w 305"/>
                <a:gd name="T41" fmla="*/ 23 h 64"/>
                <a:gd name="T42" fmla="*/ 285 w 305"/>
                <a:gd name="T43" fmla="*/ 23 h 64"/>
                <a:gd name="T44" fmla="*/ 305 w 305"/>
                <a:gd name="T45" fmla="*/ 21 h 64"/>
                <a:gd name="T46" fmla="*/ 302 w 305"/>
                <a:gd name="T47" fmla="*/ 0 h 64"/>
                <a:gd name="T48" fmla="*/ 282 w 305"/>
                <a:gd name="T49" fmla="*/ 3 h 64"/>
                <a:gd name="T50" fmla="*/ 282 w 305"/>
                <a:gd name="T51" fmla="*/ 12 h 64"/>
                <a:gd name="T52" fmla="*/ 282 w 305"/>
                <a:gd name="T53" fmla="*/ 3 h 64"/>
                <a:gd name="T54" fmla="*/ 264 w 305"/>
                <a:gd name="T55" fmla="*/ 3 h 64"/>
                <a:gd name="T56" fmla="*/ 244 w 305"/>
                <a:gd name="T57" fmla="*/ 3 h 64"/>
                <a:gd name="T58" fmla="*/ 244 w 305"/>
                <a:gd name="T59" fmla="*/ 3 h 64"/>
                <a:gd name="T60" fmla="*/ 224 w 305"/>
                <a:gd name="T61" fmla="*/ 6 h 64"/>
                <a:gd name="T62" fmla="*/ 224 w 305"/>
                <a:gd name="T63" fmla="*/ 15 h 64"/>
                <a:gd name="T64" fmla="*/ 224 w 305"/>
                <a:gd name="T65" fmla="*/ 6 h 64"/>
                <a:gd name="T66" fmla="*/ 207 w 305"/>
                <a:gd name="T67" fmla="*/ 6 h 64"/>
                <a:gd name="T68" fmla="*/ 207 w 305"/>
                <a:gd name="T69" fmla="*/ 6 h 64"/>
                <a:gd name="T70" fmla="*/ 187 w 305"/>
                <a:gd name="T71" fmla="*/ 9 h 64"/>
                <a:gd name="T72" fmla="*/ 170 w 305"/>
                <a:gd name="T73" fmla="*/ 12 h 64"/>
                <a:gd name="T74" fmla="*/ 150 w 305"/>
                <a:gd name="T75" fmla="*/ 15 h 64"/>
                <a:gd name="T76" fmla="*/ 132 w 305"/>
                <a:gd name="T77" fmla="*/ 18 h 64"/>
                <a:gd name="T78" fmla="*/ 112 w 305"/>
                <a:gd name="T79" fmla="*/ 21 h 64"/>
                <a:gd name="T80" fmla="*/ 112 w 305"/>
                <a:gd name="T81" fmla="*/ 21 h 64"/>
                <a:gd name="T82" fmla="*/ 75 w 305"/>
                <a:gd name="T83" fmla="*/ 29 h 64"/>
                <a:gd name="T84" fmla="*/ 37 w 305"/>
                <a:gd name="T85" fmla="*/ 38 h 64"/>
                <a:gd name="T86" fmla="*/ 0 w 305"/>
                <a:gd name="T87" fmla="*/ 46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64"/>
                <a:gd name="T134" fmla="*/ 305 w 305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64">
                  <a:moveTo>
                    <a:pt x="0" y="46"/>
                  </a:moveTo>
                  <a:lnTo>
                    <a:pt x="3" y="64"/>
                  </a:lnTo>
                  <a:lnTo>
                    <a:pt x="40" y="55"/>
                  </a:lnTo>
                  <a:lnTo>
                    <a:pt x="78" y="46"/>
                  </a:lnTo>
                  <a:lnTo>
                    <a:pt x="115" y="38"/>
                  </a:lnTo>
                  <a:lnTo>
                    <a:pt x="112" y="29"/>
                  </a:lnTo>
                  <a:lnTo>
                    <a:pt x="115" y="41"/>
                  </a:lnTo>
                  <a:lnTo>
                    <a:pt x="135" y="38"/>
                  </a:lnTo>
                  <a:lnTo>
                    <a:pt x="152" y="35"/>
                  </a:lnTo>
                  <a:lnTo>
                    <a:pt x="173" y="32"/>
                  </a:lnTo>
                  <a:lnTo>
                    <a:pt x="190" y="29"/>
                  </a:lnTo>
                  <a:lnTo>
                    <a:pt x="210" y="26"/>
                  </a:lnTo>
                  <a:lnTo>
                    <a:pt x="207" y="15"/>
                  </a:lnTo>
                  <a:lnTo>
                    <a:pt x="207" y="26"/>
                  </a:lnTo>
                  <a:lnTo>
                    <a:pt x="224" y="26"/>
                  </a:lnTo>
                  <a:lnTo>
                    <a:pt x="227" y="26"/>
                  </a:lnTo>
                  <a:lnTo>
                    <a:pt x="247" y="23"/>
                  </a:lnTo>
                  <a:lnTo>
                    <a:pt x="244" y="12"/>
                  </a:lnTo>
                  <a:lnTo>
                    <a:pt x="244" y="23"/>
                  </a:lnTo>
                  <a:lnTo>
                    <a:pt x="264" y="23"/>
                  </a:lnTo>
                  <a:lnTo>
                    <a:pt x="282" y="23"/>
                  </a:lnTo>
                  <a:lnTo>
                    <a:pt x="285" y="23"/>
                  </a:lnTo>
                  <a:lnTo>
                    <a:pt x="305" y="21"/>
                  </a:lnTo>
                  <a:lnTo>
                    <a:pt x="302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82" y="3"/>
                  </a:lnTo>
                  <a:lnTo>
                    <a:pt x="264" y="3"/>
                  </a:lnTo>
                  <a:lnTo>
                    <a:pt x="244" y="3"/>
                  </a:lnTo>
                  <a:lnTo>
                    <a:pt x="224" y="6"/>
                  </a:lnTo>
                  <a:lnTo>
                    <a:pt x="224" y="15"/>
                  </a:lnTo>
                  <a:lnTo>
                    <a:pt x="224" y="6"/>
                  </a:lnTo>
                  <a:lnTo>
                    <a:pt x="207" y="6"/>
                  </a:lnTo>
                  <a:lnTo>
                    <a:pt x="187" y="9"/>
                  </a:lnTo>
                  <a:lnTo>
                    <a:pt x="170" y="12"/>
                  </a:lnTo>
                  <a:lnTo>
                    <a:pt x="150" y="15"/>
                  </a:lnTo>
                  <a:lnTo>
                    <a:pt x="132" y="18"/>
                  </a:lnTo>
                  <a:lnTo>
                    <a:pt x="112" y="21"/>
                  </a:lnTo>
                  <a:lnTo>
                    <a:pt x="75" y="29"/>
                  </a:lnTo>
                  <a:lnTo>
                    <a:pt x="37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32809B5-5196-4D97-A943-59A47428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48"/>
              <a:ext cx="302" cy="64"/>
            </a:xfrm>
            <a:custGeom>
              <a:avLst/>
              <a:gdLst>
                <a:gd name="T0" fmla="*/ 3 w 302"/>
                <a:gd name="T1" fmla="*/ 0 h 64"/>
                <a:gd name="T2" fmla="*/ 0 w 302"/>
                <a:gd name="T3" fmla="*/ 21 h 64"/>
                <a:gd name="T4" fmla="*/ 17 w 302"/>
                <a:gd name="T5" fmla="*/ 23 h 64"/>
                <a:gd name="T6" fmla="*/ 17 w 302"/>
                <a:gd name="T7" fmla="*/ 23 h 64"/>
                <a:gd name="T8" fmla="*/ 37 w 302"/>
                <a:gd name="T9" fmla="*/ 23 h 64"/>
                <a:gd name="T10" fmla="*/ 57 w 302"/>
                <a:gd name="T11" fmla="*/ 23 h 64"/>
                <a:gd name="T12" fmla="*/ 57 w 302"/>
                <a:gd name="T13" fmla="*/ 12 h 64"/>
                <a:gd name="T14" fmla="*/ 57 w 302"/>
                <a:gd name="T15" fmla="*/ 23 h 64"/>
                <a:gd name="T16" fmla="*/ 75 w 302"/>
                <a:gd name="T17" fmla="*/ 26 h 64"/>
                <a:gd name="T18" fmla="*/ 75 w 302"/>
                <a:gd name="T19" fmla="*/ 26 h 64"/>
                <a:gd name="T20" fmla="*/ 92 w 302"/>
                <a:gd name="T21" fmla="*/ 26 h 64"/>
                <a:gd name="T22" fmla="*/ 92 w 302"/>
                <a:gd name="T23" fmla="*/ 15 h 64"/>
                <a:gd name="T24" fmla="*/ 92 w 302"/>
                <a:gd name="T25" fmla="*/ 26 h 64"/>
                <a:gd name="T26" fmla="*/ 112 w 302"/>
                <a:gd name="T27" fmla="*/ 29 h 64"/>
                <a:gd name="T28" fmla="*/ 129 w 302"/>
                <a:gd name="T29" fmla="*/ 32 h 64"/>
                <a:gd name="T30" fmla="*/ 149 w 302"/>
                <a:gd name="T31" fmla="*/ 35 h 64"/>
                <a:gd name="T32" fmla="*/ 169 w 302"/>
                <a:gd name="T33" fmla="*/ 38 h 64"/>
                <a:gd name="T34" fmla="*/ 187 w 302"/>
                <a:gd name="T35" fmla="*/ 41 h 64"/>
                <a:gd name="T36" fmla="*/ 187 w 302"/>
                <a:gd name="T37" fmla="*/ 29 h 64"/>
                <a:gd name="T38" fmla="*/ 187 w 302"/>
                <a:gd name="T39" fmla="*/ 38 h 64"/>
                <a:gd name="T40" fmla="*/ 224 w 302"/>
                <a:gd name="T41" fmla="*/ 46 h 64"/>
                <a:gd name="T42" fmla="*/ 261 w 302"/>
                <a:gd name="T43" fmla="*/ 55 h 64"/>
                <a:gd name="T44" fmla="*/ 299 w 302"/>
                <a:gd name="T45" fmla="*/ 64 h 64"/>
                <a:gd name="T46" fmla="*/ 302 w 302"/>
                <a:gd name="T47" fmla="*/ 46 h 64"/>
                <a:gd name="T48" fmla="*/ 264 w 302"/>
                <a:gd name="T49" fmla="*/ 38 h 64"/>
                <a:gd name="T50" fmla="*/ 227 w 302"/>
                <a:gd name="T51" fmla="*/ 29 h 64"/>
                <a:gd name="T52" fmla="*/ 189 w 302"/>
                <a:gd name="T53" fmla="*/ 21 h 64"/>
                <a:gd name="T54" fmla="*/ 189 w 302"/>
                <a:gd name="T55" fmla="*/ 21 h 64"/>
                <a:gd name="T56" fmla="*/ 172 w 302"/>
                <a:gd name="T57" fmla="*/ 18 h 64"/>
                <a:gd name="T58" fmla="*/ 152 w 302"/>
                <a:gd name="T59" fmla="*/ 15 h 64"/>
                <a:gd name="T60" fmla="*/ 132 w 302"/>
                <a:gd name="T61" fmla="*/ 12 h 64"/>
                <a:gd name="T62" fmla="*/ 115 w 302"/>
                <a:gd name="T63" fmla="*/ 9 h 64"/>
                <a:gd name="T64" fmla="*/ 95 w 302"/>
                <a:gd name="T65" fmla="*/ 6 h 64"/>
                <a:gd name="T66" fmla="*/ 92 w 302"/>
                <a:gd name="T67" fmla="*/ 6 h 64"/>
                <a:gd name="T68" fmla="*/ 75 w 302"/>
                <a:gd name="T69" fmla="*/ 6 h 64"/>
                <a:gd name="T70" fmla="*/ 75 w 302"/>
                <a:gd name="T71" fmla="*/ 15 h 64"/>
                <a:gd name="T72" fmla="*/ 77 w 302"/>
                <a:gd name="T73" fmla="*/ 6 h 64"/>
                <a:gd name="T74" fmla="*/ 60 w 302"/>
                <a:gd name="T75" fmla="*/ 3 h 64"/>
                <a:gd name="T76" fmla="*/ 57 w 302"/>
                <a:gd name="T77" fmla="*/ 3 h 64"/>
                <a:gd name="T78" fmla="*/ 37 w 302"/>
                <a:gd name="T79" fmla="*/ 3 h 64"/>
                <a:gd name="T80" fmla="*/ 17 w 302"/>
                <a:gd name="T81" fmla="*/ 3 h 64"/>
                <a:gd name="T82" fmla="*/ 17 w 302"/>
                <a:gd name="T83" fmla="*/ 12 h 64"/>
                <a:gd name="T84" fmla="*/ 20 w 302"/>
                <a:gd name="T85" fmla="*/ 3 h 64"/>
                <a:gd name="T86" fmla="*/ 3 w 302"/>
                <a:gd name="T87" fmla="*/ 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64"/>
                <a:gd name="T134" fmla="*/ 302 w 302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64">
                  <a:moveTo>
                    <a:pt x="3" y="0"/>
                  </a:moveTo>
                  <a:lnTo>
                    <a:pt x="0" y="21"/>
                  </a:lnTo>
                  <a:lnTo>
                    <a:pt x="17" y="23"/>
                  </a:lnTo>
                  <a:lnTo>
                    <a:pt x="37" y="23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57" y="23"/>
                  </a:lnTo>
                  <a:lnTo>
                    <a:pt x="75" y="26"/>
                  </a:lnTo>
                  <a:lnTo>
                    <a:pt x="92" y="26"/>
                  </a:lnTo>
                  <a:lnTo>
                    <a:pt x="92" y="15"/>
                  </a:lnTo>
                  <a:lnTo>
                    <a:pt x="92" y="26"/>
                  </a:lnTo>
                  <a:lnTo>
                    <a:pt x="112" y="29"/>
                  </a:lnTo>
                  <a:lnTo>
                    <a:pt x="129" y="32"/>
                  </a:lnTo>
                  <a:lnTo>
                    <a:pt x="149" y="35"/>
                  </a:lnTo>
                  <a:lnTo>
                    <a:pt x="169" y="38"/>
                  </a:lnTo>
                  <a:lnTo>
                    <a:pt x="187" y="41"/>
                  </a:lnTo>
                  <a:lnTo>
                    <a:pt x="187" y="29"/>
                  </a:lnTo>
                  <a:lnTo>
                    <a:pt x="187" y="38"/>
                  </a:lnTo>
                  <a:lnTo>
                    <a:pt x="224" y="46"/>
                  </a:lnTo>
                  <a:lnTo>
                    <a:pt x="261" y="55"/>
                  </a:lnTo>
                  <a:lnTo>
                    <a:pt x="299" y="64"/>
                  </a:lnTo>
                  <a:lnTo>
                    <a:pt x="302" y="46"/>
                  </a:lnTo>
                  <a:lnTo>
                    <a:pt x="264" y="38"/>
                  </a:lnTo>
                  <a:lnTo>
                    <a:pt x="227" y="29"/>
                  </a:lnTo>
                  <a:lnTo>
                    <a:pt x="189" y="21"/>
                  </a:lnTo>
                  <a:lnTo>
                    <a:pt x="172" y="18"/>
                  </a:lnTo>
                  <a:lnTo>
                    <a:pt x="152" y="15"/>
                  </a:lnTo>
                  <a:lnTo>
                    <a:pt x="132" y="12"/>
                  </a:lnTo>
                  <a:lnTo>
                    <a:pt x="115" y="9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75" y="6"/>
                  </a:lnTo>
                  <a:lnTo>
                    <a:pt x="75" y="15"/>
                  </a:lnTo>
                  <a:lnTo>
                    <a:pt x="77" y="6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37" y="3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2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D6E06A0-6547-4212-B53D-91E4BC2B6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994"/>
              <a:ext cx="307" cy="130"/>
            </a:xfrm>
            <a:custGeom>
              <a:avLst/>
              <a:gdLst>
                <a:gd name="T0" fmla="*/ 6 w 307"/>
                <a:gd name="T1" fmla="*/ 0 h 130"/>
                <a:gd name="T2" fmla="*/ 0 w 307"/>
                <a:gd name="T3" fmla="*/ 18 h 130"/>
                <a:gd name="T4" fmla="*/ 20 w 307"/>
                <a:gd name="T5" fmla="*/ 23 h 130"/>
                <a:gd name="T6" fmla="*/ 37 w 307"/>
                <a:gd name="T7" fmla="*/ 29 h 130"/>
                <a:gd name="T8" fmla="*/ 57 w 307"/>
                <a:gd name="T9" fmla="*/ 35 h 130"/>
                <a:gd name="T10" fmla="*/ 77 w 307"/>
                <a:gd name="T11" fmla="*/ 41 h 130"/>
                <a:gd name="T12" fmla="*/ 95 w 307"/>
                <a:gd name="T13" fmla="*/ 46 h 130"/>
                <a:gd name="T14" fmla="*/ 115 w 307"/>
                <a:gd name="T15" fmla="*/ 55 h 130"/>
                <a:gd name="T16" fmla="*/ 149 w 307"/>
                <a:gd name="T17" fmla="*/ 69 h 130"/>
                <a:gd name="T18" fmla="*/ 189 w 307"/>
                <a:gd name="T19" fmla="*/ 84 h 130"/>
                <a:gd name="T20" fmla="*/ 227 w 307"/>
                <a:gd name="T21" fmla="*/ 98 h 130"/>
                <a:gd name="T22" fmla="*/ 230 w 307"/>
                <a:gd name="T23" fmla="*/ 89 h 130"/>
                <a:gd name="T24" fmla="*/ 227 w 307"/>
                <a:gd name="T25" fmla="*/ 98 h 130"/>
                <a:gd name="T26" fmla="*/ 264 w 307"/>
                <a:gd name="T27" fmla="*/ 115 h 130"/>
                <a:gd name="T28" fmla="*/ 264 w 307"/>
                <a:gd name="T29" fmla="*/ 115 h 130"/>
                <a:gd name="T30" fmla="*/ 301 w 307"/>
                <a:gd name="T31" fmla="*/ 130 h 130"/>
                <a:gd name="T32" fmla="*/ 307 w 307"/>
                <a:gd name="T33" fmla="*/ 112 h 130"/>
                <a:gd name="T34" fmla="*/ 270 w 307"/>
                <a:gd name="T35" fmla="*/ 98 h 130"/>
                <a:gd name="T36" fmla="*/ 267 w 307"/>
                <a:gd name="T37" fmla="*/ 107 h 130"/>
                <a:gd name="T38" fmla="*/ 273 w 307"/>
                <a:gd name="T39" fmla="*/ 98 h 130"/>
                <a:gd name="T40" fmla="*/ 235 w 307"/>
                <a:gd name="T41" fmla="*/ 81 h 130"/>
                <a:gd name="T42" fmla="*/ 233 w 307"/>
                <a:gd name="T43" fmla="*/ 81 h 130"/>
                <a:gd name="T44" fmla="*/ 195 w 307"/>
                <a:gd name="T45" fmla="*/ 66 h 130"/>
                <a:gd name="T46" fmla="*/ 155 w 307"/>
                <a:gd name="T47" fmla="*/ 52 h 130"/>
                <a:gd name="T48" fmla="*/ 120 w 307"/>
                <a:gd name="T49" fmla="*/ 38 h 130"/>
                <a:gd name="T50" fmla="*/ 100 w 307"/>
                <a:gd name="T51" fmla="*/ 29 h 130"/>
                <a:gd name="T52" fmla="*/ 83 w 307"/>
                <a:gd name="T53" fmla="*/ 23 h 130"/>
                <a:gd name="T54" fmla="*/ 63 w 307"/>
                <a:gd name="T55" fmla="*/ 18 h 130"/>
                <a:gd name="T56" fmla="*/ 43 w 307"/>
                <a:gd name="T57" fmla="*/ 12 h 130"/>
                <a:gd name="T58" fmla="*/ 26 w 307"/>
                <a:gd name="T59" fmla="*/ 6 h 130"/>
                <a:gd name="T60" fmla="*/ 6 w 307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0"/>
                <a:gd name="T95" fmla="*/ 307 w 307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0">
                  <a:moveTo>
                    <a:pt x="6" y="0"/>
                  </a:moveTo>
                  <a:lnTo>
                    <a:pt x="0" y="18"/>
                  </a:lnTo>
                  <a:lnTo>
                    <a:pt x="20" y="23"/>
                  </a:lnTo>
                  <a:lnTo>
                    <a:pt x="37" y="29"/>
                  </a:lnTo>
                  <a:lnTo>
                    <a:pt x="57" y="35"/>
                  </a:lnTo>
                  <a:lnTo>
                    <a:pt x="77" y="41"/>
                  </a:lnTo>
                  <a:lnTo>
                    <a:pt x="95" y="46"/>
                  </a:lnTo>
                  <a:lnTo>
                    <a:pt x="115" y="55"/>
                  </a:lnTo>
                  <a:lnTo>
                    <a:pt x="149" y="69"/>
                  </a:lnTo>
                  <a:lnTo>
                    <a:pt x="189" y="84"/>
                  </a:lnTo>
                  <a:lnTo>
                    <a:pt x="227" y="98"/>
                  </a:lnTo>
                  <a:lnTo>
                    <a:pt x="230" y="89"/>
                  </a:lnTo>
                  <a:lnTo>
                    <a:pt x="227" y="98"/>
                  </a:lnTo>
                  <a:lnTo>
                    <a:pt x="264" y="115"/>
                  </a:lnTo>
                  <a:lnTo>
                    <a:pt x="301" y="130"/>
                  </a:lnTo>
                  <a:lnTo>
                    <a:pt x="307" y="112"/>
                  </a:lnTo>
                  <a:lnTo>
                    <a:pt x="270" y="98"/>
                  </a:lnTo>
                  <a:lnTo>
                    <a:pt x="267" y="107"/>
                  </a:lnTo>
                  <a:lnTo>
                    <a:pt x="273" y="98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195" y="66"/>
                  </a:lnTo>
                  <a:lnTo>
                    <a:pt x="155" y="52"/>
                  </a:lnTo>
                  <a:lnTo>
                    <a:pt x="120" y="38"/>
                  </a:lnTo>
                  <a:lnTo>
                    <a:pt x="100" y="29"/>
                  </a:lnTo>
                  <a:lnTo>
                    <a:pt x="83" y="23"/>
                  </a:lnTo>
                  <a:lnTo>
                    <a:pt x="63" y="18"/>
                  </a:lnTo>
                  <a:lnTo>
                    <a:pt x="43" y="12"/>
                  </a:lnTo>
                  <a:lnTo>
                    <a:pt x="2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7107863-976E-4761-9D20-94F59E12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106"/>
              <a:ext cx="308" cy="153"/>
            </a:xfrm>
            <a:custGeom>
              <a:avLst/>
              <a:gdLst>
                <a:gd name="T0" fmla="*/ 6 w 308"/>
                <a:gd name="T1" fmla="*/ 0 h 153"/>
                <a:gd name="T2" fmla="*/ 0 w 308"/>
                <a:gd name="T3" fmla="*/ 18 h 153"/>
                <a:gd name="T4" fmla="*/ 21 w 308"/>
                <a:gd name="T5" fmla="*/ 26 h 153"/>
                <a:gd name="T6" fmla="*/ 23 w 308"/>
                <a:gd name="T7" fmla="*/ 18 h 153"/>
                <a:gd name="T8" fmla="*/ 21 w 308"/>
                <a:gd name="T9" fmla="*/ 26 h 153"/>
                <a:gd name="T10" fmla="*/ 38 w 308"/>
                <a:gd name="T11" fmla="*/ 35 h 153"/>
                <a:gd name="T12" fmla="*/ 75 w 308"/>
                <a:gd name="T13" fmla="*/ 52 h 153"/>
                <a:gd name="T14" fmla="*/ 113 w 308"/>
                <a:gd name="T15" fmla="*/ 69 h 153"/>
                <a:gd name="T16" fmla="*/ 150 w 308"/>
                <a:gd name="T17" fmla="*/ 87 h 153"/>
                <a:gd name="T18" fmla="*/ 187 w 308"/>
                <a:gd name="T19" fmla="*/ 104 h 153"/>
                <a:gd name="T20" fmla="*/ 225 w 308"/>
                <a:gd name="T21" fmla="*/ 121 h 153"/>
                <a:gd name="T22" fmla="*/ 225 w 308"/>
                <a:gd name="T23" fmla="*/ 121 h 153"/>
                <a:gd name="T24" fmla="*/ 245 w 308"/>
                <a:gd name="T25" fmla="*/ 130 h 153"/>
                <a:gd name="T26" fmla="*/ 265 w 308"/>
                <a:gd name="T27" fmla="*/ 138 h 153"/>
                <a:gd name="T28" fmla="*/ 268 w 308"/>
                <a:gd name="T29" fmla="*/ 130 h 153"/>
                <a:gd name="T30" fmla="*/ 265 w 308"/>
                <a:gd name="T31" fmla="*/ 138 h 153"/>
                <a:gd name="T32" fmla="*/ 282 w 308"/>
                <a:gd name="T33" fmla="*/ 147 h 153"/>
                <a:gd name="T34" fmla="*/ 282 w 308"/>
                <a:gd name="T35" fmla="*/ 147 h 153"/>
                <a:gd name="T36" fmla="*/ 302 w 308"/>
                <a:gd name="T37" fmla="*/ 153 h 153"/>
                <a:gd name="T38" fmla="*/ 308 w 308"/>
                <a:gd name="T39" fmla="*/ 135 h 153"/>
                <a:gd name="T40" fmla="*/ 288 w 308"/>
                <a:gd name="T41" fmla="*/ 130 h 153"/>
                <a:gd name="T42" fmla="*/ 285 w 308"/>
                <a:gd name="T43" fmla="*/ 138 h 153"/>
                <a:gd name="T44" fmla="*/ 291 w 308"/>
                <a:gd name="T45" fmla="*/ 130 h 153"/>
                <a:gd name="T46" fmla="*/ 273 w 308"/>
                <a:gd name="T47" fmla="*/ 121 h 153"/>
                <a:gd name="T48" fmla="*/ 271 w 308"/>
                <a:gd name="T49" fmla="*/ 121 h 153"/>
                <a:gd name="T50" fmla="*/ 250 w 308"/>
                <a:gd name="T51" fmla="*/ 112 h 153"/>
                <a:gd name="T52" fmla="*/ 230 w 308"/>
                <a:gd name="T53" fmla="*/ 104 h 153"/>
                <a:gd name="T54" fmla="*/ 227 w 308"/>
                <a:gd name="T55" fmla="*/ 112 h 153"/>
                <a:gd name="T56" fmla="*/ 233 w 308"/>
                <a:gd name="T57" fmla="*/ 104 h 153"/>
                <a:gd name="T58" fmla="*/ 196 w 308"/>
                <a:gd name="T59" fmla="*/ 87 h 153"/>
                <a:gd name="T60" fmla="*/ 158 w 308"/>
                <a:gd name="T61" fmla="*/ 69 h 153"/>
                <a:gd name="T62" fmla="*/ 121 w 308"/>
                <a:gd name="T63" fmla="*/ 52 h 153"/>
                <a:gd name="T64" fmla="*/ 84 w 308"/>
                <a:gd name="T65" fmla="*/ 35 h 153"/>
                <a:gd name="T66" fmla="*/ 46 w 308"/>
                <a:gd name="T67" fmla="*/ 18 h 153"/>
                <a:gd name="T68" fmla="*/ 29 w 308"/>
                <a:gd name="T69" fmla="*/ 9 h 153"/>
                <a:gd name="T70" fmla="*/ 26 w 308"/>
                <a:gd name="T71" fmla="*/ 9 h 153"/>
                <a:gd name="T72" fmla="*/ 6 w 308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153"/>
                <a:gd name="T113" fmla="*/ 308 w 308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153">
                  <a:moveTo>
                    <a:pt x="6" y="0"/>
                  </a:moveTo>
                  <a:lnTo>
                    <a:pt x="0" y="18"/>
                  </a:lnTo>
                  <a:lnTo>
                    <a:pt x="21" y="26"/>
                  </a:lnTo>
                  <a:lnTo>
                    <a:pt x="23" y="18"/>
                  </a:lnTo>
                  <a:lnTo>
                    <a:pt x="21" y="26"/>
                  </a:lnTo>
                  <a:lnTo>
                    <a:pt x="38" y="35"/>
                  </a:lnTo>
                  <a:lnTo>
                    <a:pt x="75" y="52"/>
                  </a:lnTo>
                  <a:lnTo>
                    <a:pt x="113" y="69"/>
                  </a:lnTo>
                  <a:lnTo>
                    <a:pt x="150" y="87"/>
                  </a:lnTo>
                  <a:lnTo>
                    <a:pt x="187" y="104"/>
                  </a:lnTo>
                  <a:lnTo>
                    <a:pt x="225" y="121"/>
                  </a:lnTo>
                  <a:lnTo>
                    <a:pt x="245" y="130"/>
                  </a:lnTo>
                  <a:lnTo>
                    <a:pt x="265" y="138"/>
                  </a:lnTo>
                  <a:lnTo>
                    <a:pt x="268" y="130"/>
                  </a:lnTo>
                  <a:lnTo>
                    <a:pt x="265" y="138"/>
                  </a:lnTo>
                  <a:lnTo>
                    <a:pt x="282" y="147"/>
                  </a:lnTo>
                  <a:lnTo>
                    <a:pt x="302" y="153"/>
                  </a:lnTo>
                  <a:lnTo>
                    <a:pt x="308" y="135"/>
                  </a:lnTo>
                  <a:lnTo>
                    <a:pt x="288" y="130"/>
                  </a:lnTo>
                  <a:lnTo>
                    <a:pt x="285" y="138"/>
                  </a:lnTo>
                  <a:lnTo>
                    <a:pt x="291" y="130"/>
                  </a:lnTo>
                  <a:lnTo>
                    <a:pt x="273" y="121"/>
                  </a:lnTo>
                  <a:lnTo>
                    <a:pt x="271" y="121"/>
                  </a:lnTo>
                  <a:lnTo>
                    <a:pt x="250" y="112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33" y="104"/>
                  </a:lnTo>
                  <a:lnTo>
                    <a:pt x="196" y="87"/>
                  </a:lnTo>
                  <a:lnTo>
                    <a:pt x="158" y="69"/>
                  </a:lnTo>
                  <a:lnTo>
                    <a:pt x="121" y="52"/>
                  </a:lnTo>
                  <a:lnTo>
                    <a:pt x="84" y="35"/>
                  </a:lnTo>
                  <a:lnTo>
                    <a:pt x="46" y="18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A0418BE-83DC-40CE-8DDC-508E95DB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241"/>
              <a:ext cx="305" cy="107"/>
            </a:xfrm>
            <a:custGeom>
              <a:avLst/>
              <a:gdLst>
                <a:gd name="T0" fmla="*/ 6 w 305"/>
                <a:gd name="T1" fmla="*/ 0 h 107"/>
                <a:gd name="T2" fmla="*/ 0 w 305"/>
                <a:gd name="T3" fmla="*/ 18 h 107"/>
                <a:gd name="T4" fmla="*/ 35 w 305"/>
                <a:gd name="T5" fmla="*/ 32 h 107"/>
                <a:gd name="T6" fmla="*/ 75 w 305"/>
                <a:gd name="T7" fmla="*/ 43 h 107"/>
                <a:gd name="T8" fmla="*/ 112 w 305"/>
                <a:gd name="T9" fmla="*/ 58 h 107"/>
                <a:gd name="T10" fmla="*/ 150 w 305"/>
                <a:gd name="T11" fmla="*/ 69 h 107"/>
                <a:gd name="T12" fmla="*/ 184 w 305"/>
                <a:gd name="T13" fmla="*/ 81 h 107"/>
                <a:gd name="T14" fmla="*/ 187 w 305"/>
                <a:gd name="T15" fmla="*/ 81 h 107"/>
                <a:gd name="T16" fmla="*/ 224 w 305"/>
                <a:gd name="T17" fmla="*/ 89 h 107"/>
                <a:gd name="T18" fmla="*/ 264 w 305"/>
                <a:gd name="T19" fmla="*/ 98 h 107"/>
                <a:gd name="T20" fmla="*/ 302 w 305"/>
                <a:gd name="T21" fmla="*/ 107 h 107"/>
                <a:gd name="T22" fmla="*/ 305 w 305"/>
                <a:gd name="T23" fmla="*/ 89 h 107"/>
                <a:gd name="T24" fmla="*/ 267 w 305"/>
                <a:gd name="T25" fmla="*/ 81 h 107"/>
                <a:gd name="T26" fmla="*/ 227 w 305"/>
                <a:gd name="T27" fmla="*/ 72 h 107"/>
                <a:gd name="T28" fmla="*/ 190 w 305"/>
                <a:gd name="T29" fmla="*/ 63 h 107"/>
                <a:gd name="T30" fmla="*/ 187 w 305"/>
                <a:gd name="T31" fmla="*/ 72 h 107"/>
                <a:gd name="T32" fmla="*/ 190 w 305"/>
                <a:gd name="T33" fmla="*/ 63 h 107"/>
                <a:gd name="T34" fmla="*/ 155 w 305"/>
                <a:gd name="T35" fmla="*/ 52 h 107"/>
                <a:gd name="T36" fmla="*/ 118 w 305"/>
                <a:gd name="T37" fmla="*/ 41 h 107"/>
                <a:gd name="T38" fmla="*/ 81 w 305"/>
                <a:gd name="T39" fmla="*/ 26 h 107"/>
                <a:gd name="T40" fmla="*/ 40 w 305"/>
                <a:gd name="T41" fmla="*/ 15 h 107"/>
                <a:gd name="T42" fmla="*/ 6 w 305"/>
                <a:gd name="T43" fmla="*/ 0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107"/>
                <a:gd name="T68" fmla="*/ 305 w 30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107">
                  <a:moveTo>
                    <a:pt x="6" y="0"/>
                  </a:moveTo>
                  <a:lnTo>
                    <a:pt x="0" y="18"/>
                  </a:lnTo>
                  <a:lnTo>
                    <a:pt x="35" y="32"/>
                  </a:lnTo>
                  <a:lnTo>
                    <a:pt x="75" y="43"/>
                  </a:lnTo>
                  <a:lnTo>
                    <a:pt x="112" y="58"/>
                  </a:lnTo>
                  <a:lnTo>
                    <a:pt x="150" y="69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224" y="89"/>
                  </a:lnTo>
                  <a:lnTo>
                    <a:pt x="264" y="98"/>
                  </a:lnTo>
                  <a:lnTo>
                    <a:pt x="302" y="107"/>
                  </a:lnTo>
                  <a:lnTo>
                    <a:pt x="305" y="89"/>
                  </a:lnTo>
                  <a:lnTo>
                    <a:pt x="267" y="81"/>
                  </a:lnTo>
                  <a:lnTo>
                    <a:pt x="227" y="72"/>
                  </a:lnTo>
                  <a:lnTo>
                    <a:pt x="190" y="63"/>
                  </a:lnTo>
                  <a:lnTo>
                    <a:pt x="187" y="72"/>
                  </a:lnTo>
                  <a:lnTo>
                    <a:pt x="190" y="63"/>
                  </a:lnTo>
                  <a:lnTo>
                    <a:pt x="155" y="52"/>
                  </a:lnTo>
                  <a:lnTo>
                    <a:pt x="118" y="41"/>
                  </a:lnTo>
                  <a:lnTo>
                    <a:pt x="81" y="26"/>
                  </a:lnTo>
                  <a:lnTo>
                    <a:pt x="40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0C682F4-EE1B-43A7-95A8-773D0659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0"/>
              <a:ext cx="299" cy="61"/>
            </a:xfrm>
            <a:custGeom>
              <a:avLst/>
              <a:gdLst>
                <a:gd name="T0" fmla="*/ 3 w 299"/>
                <a:gd name="T1" fmla="*/ 0 h 61"/>
                <a:gd name="T2" fmla="*/ 0 w 299"/>
                <a:gd name="T3" fmla="*/ 18 h 61"/>
                <a:gd name="T4" fmla="*/ 37 w 299"/>
                <a:gd name="T5" fmla="*/ 26 h 61"/>
                <a:gd name="T6" fmla="*/ 37 w 299"/>
                <a:gd name="T7" fmla="*/ 29 h 61"/>
                <a:gd name="T8" fmla="*/ 75 w 299"/>
                <a:gd name="T9" fmla="*/ 35 h 61"/>
                <a:gd name="T10" fmla="*/ 75 w 299"/>
                <a:gd name="T11" fmla="*/ 23 h 61"/>
                <a:gd name="T12" fmla="*/ 75 w 299"/>
                <a:gd name="T13" fmla="*/ 32 h 61"/>
                <a:gd name="T14" fmla="*/ 112 w 299"/>
                <a:gd name="T15" fmla="*/ 41 h 61"/>
                <a:gd name="T16" fmla="*/ 112 w 299"/>
                <a:gd name="T17" fmla="*/ 43 h 61"/>
                <a:gd name="T18" fmla="*/ 149 w 299"/>
                <a:gd name="T19" fmla="*/ 46 h 61"/>
                <a:gd name="T20" fmla="*/ 149 w 299"/>
                <a:gd name="T21" fmla="*/ 35 h 61"/>
                <a:gd name="T22" fmla="*/ 149 w 299"/>
                <a:gd name="T23" fmla="*/ 46 h 61"/>
                <a:gd name="T24" fmla="*/ 187 w 299"/>
                <a:gd name="T25" fmla="*/ 52 h 61"/>
                <a:gd name="T26" fmla="*/ 187 w 299"/>
                <a:gd name="T27" fmla="*/ 52 h 61"/>
                <a:gd name="T28" fmla="*/ 224 w 299"/>
                <a:gd name="T29" fmla="*/ 55 h 61"/>
                <a:gd name="T30" fmla="*/ 261 w 299"/>
                <a:gd name="T31" fmla="*/ 58 h 61"/>
                <a:gd name="T32" fmla="*/ 299 w 299"/>
                <a:gd name="T33" fmla="*/ 61 h 61"/>
                <a:gd name="T34" fmla="*/ 299 w 299"/>
                <a:gd name="T35" fmla="*/ 41 h 61"/>
                <a:gd name="T36" fmla="*/ 261 w 299"/>
                <a:gd name="T37" fmla="*/ 38 h 61"/>
                <a:gd name="T38" fmla="*/ 224 w 299"/>
                <a:gd name="T39" fmla="*/ 35 h 61"/>
                <a:gd name="T40" fmla="*/ 187 w 299"/>
                <a:gd name="T41" fmla="*/ 32 h 61"/>
                <a:gd name="T42" fmla="*/ 187 w 299"/>
                <a:gd name="T43" fmla="*/ 41 h 61"/>
                <a:gd name="T44" fmla="*/ 189 w 299"/>
                <a:gd name="T45" fmla="*/ 32 h 61"/>
                <a:gd name="T46" fmla="*/ 152 w 299"/>
                <a:gd name="T47" fmla="*/ 26 h 61"/>
                <a:gd name="T48" fmla="*/ 149 w 299"/>
                <a:gd name="T49" fmla="*/ 26 h 61"/>
                <a:gd name="T50" fmla="*/ 112 w 299"/>
                <a:gd name="T51" fmla="*/ 23 h 61"/>
                <a:gd name="T52" fmla="*/ 112 w 299"/>
                <a:gd name="T53" fmla="*/ 32 h 61"/>
                <a:gd name="T54" fmla="*/ 115 w 299"/>
                <a:gd name="T55" fmla="*/ 23 h 61"/>
                <a:gd name="T56" fmla="*/ 77 w 299"/>
                <a:gd name="T57" fmla="*/ 15 h 61"/>
                <a:gd name="T58" fmla="*/ 77 w 299"/>
                <a:gd name="T59" fmla="*/ 15 h 61"/>
                <a:gd name="T60" fmla="*/ 40 w 299"/>
                <a:gd name="T61" fmla="*/ 9 h 61"/>
                <a:gd name="T62" fmla="*/ 37 w 299"/>
                <a:gd name="T63" fmla="*/ 18 h 61"/>
                <a:gd name="T64" fmla="*/ 40 w 299"/>
                <a:gd name="T65" fmla="*/ 9 h 61"/>
                <a:gd name="T66" fmla="*/ 3 w 299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61"/>
                <a:gd name="T104" fmla="*/ 299 w 299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61">
                  <a:moveTo>
                    <a:pt x="3" y="0"/>
                  </a:moveTo>
                  <a:lnTo>
                    <a:pt x="0" y="1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75" y="35"/>
                  </a:lnTo>
                  <a:lnTo>
                    <a:pt x="75" y="23"/>
                  </a:lnTo>
                  <a:lnTo>
                    <a:pt x="75" y="32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49" y="46"/>
                  </a:lnTo>
                  <a:lnTo>
                    <a:pt x="149" y="35"/>
                  </a:lnTo>
                  <a:lnTo>
                    <a:pt x="149" y="46"/>
                  </a:lnTo>
                  <a:lnTo>
                    <a:pt x="187" y="52"/>
                  </a:lnTo>
                  <a:lnTo>
                    <a:pt x="224" y="55"/>
                  </a:lnTo>
                  <a:lnTo>
                    <a:pt x="261" y="58"/>
                  </a:lnTo>
                  <a:lnTo>
                    <a:pt x="299" y="61"/>
                  </a:lnTo>
                  <a:lnTo>
                    <a:pt x="299" y="41"/>
                  </a:lnTo>
                  <a:lnTo>
                    <a:pt x="261" y="38"/>
                  </a:lnTo>
                  <a:lnTo>
                    <a:pt x="224" y="35"/>
                  </a:lnTo>
                  <a:lnTo>
                    <a:pt x="187" y="32"/>
                  </a:lnTo>
                  <a:lnTo>
                    <a:pt x="187" y="41"/>
                  </a:lnTo>
                  <a:lnTo>
                    <a:pt x="189" y="32"/>
                  </a:lnTo>
                  <a:lnTo>
                    <a:pt x="152" y="26"/>
                  </a:lnTo>
                  <a:lnTo>
                    <a:pt x="149" y="26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77" y="15"/>
                  </a:lnTo>
                  <a:lnTo>
                    <a:pt x="40" y="9"/>
                  </a:lnTo>
                  <a:lnTo>
                    <a:pt x="37" y="18"/>
                  </a:lnTo>
                  <a:lnTo>
                    <a:pt x="40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88F4C79-C4EA-42EB-9DC7-333FFA85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3371"/>
              <a:ext cx="301" cy="25"/>
            </a:xfrm>
            <a:custGeom>
              <a:avLst/>
              <a:gdLst>
                <a:gd name="T0" fmla="*/ 3 w 301"/>
                <a:gd name="T1" fmla="*/ 0 h 25"/>
                <a:gd name="T2" fmla="*/ 0 w 301"/>
                <a:gd name="T3" fmla="*/ 20 h 25"/>
                <a:gd name="T4" fmla="*/ 20 w 301"/>
                <a:gd name="T5" fmla="*/ 23 h 25"/>
                <a:gd name="T6" fmla="*/ 20 w 301"/>
                <a:gd name="T7" fmla="*/ 23 h 25"/>
                <a:gd name="T8" fmla="*/ 37 w 301"/>
                <a:gd name="T9" fmla="*/ 23 h 25"/>
                <a:gd name="T10" fmla="*/ 77 w 301"/>
                <a:gd name="T11" fmla="*/ 25 h 25"/>
                <a:gd name="T12" fmla="*/ 112 w 301"/>
                <a:gd name="T13" fmla="*/ 25 h 25"/>
                <a:gd name="T14" fmla="*/ 149 w 301"/>
                <a:gd name="T15" fmla="*/ 25 h 25"/>
                <a:gd name="T16" fmla="*/ 189 w 301"/>
                <a:gd name="T17" fmla="*/ 25 h 25"/>
                <a:gd name="T18" fmla="*/ 227 w 301"/>
                <a:gd name="T19" fmla="*/ 25 h 25"/>
                <a:gd name="T20" fmla="*/ 264 w 301"/>
                <a:gd name="T21" fmla="*/ 25 h 25"/>
                <a:gd name="T22" fmla="*/ 301 w 301"/>
                <a:gd name="T23" fmla="*/ 25 h 25"/>
                <a:gd name="T24" fmla="*/ 301 w 301"/>
                <a:gd name="T25" fmla="*/ 5 h 25"/>
                <a:gd name="T26" fmla="*/ 264 w 301"/>
                <a:gd name="T27" fmla="*/ 5 h 25"/>
                <a:gd name="T28" fmla="*/ 227 w 301"/>
                <a:gd name="T29" fmla="*/ 5 h 25"/>
                <a:gd name="T30" fmla="*/ 189 w 301"/>
                <a:gd name="T31" fmla="*/ 5 h 25"/>
                <a:gd name="T32" fmla="*/ 149 w 301"/>
                <a:gd name="T33" fmla="*/ 5 h 25"/>
                <a:gd name="T34" fmla="*/ 112 w 301"/>
                <a:gd name="T35" fmla="*/ 5 h 25"/>
                <a:gd name="T36" fmla="*/ 77 w 301"/>
                <a:gd name="T37" fmla="*/ 5 h 25"/>
                <a:gd name="T38" fmla="*/ 37 w 301"/>
                <a:gd name="T39" fmla="*/ 2 h 25"/>
                <a:gd name="T40" fmla="*/ 20 w 301"/>
                <a:gd name="T41" fmla="*/ 2 h 25"/>
                <a:gd name="T42" fmla="*/ 20 w 301"/>
                <a:gd name="T43" fmla="*/ 11 h 25"/>
                <a:gd name="T44" fmla="*/ 23 w 301"/>
                <a:gd name="T45" fmla="*/ 2 h 25"/>
                <a:gd name="T46" fmla="*/ 3 w 301"/>
                <a:gd name="T47" fmla="*/ 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1"/>
                <a:gd name="T73" fmla="*/ 0 h 25"/>
                <a:gd name="T74" fmla="*/ 301 w 30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1" h="25">
                  <a:moveTo>
                    <a:pt x="3" y="0"/>
                  </a:moveTo>
                  <a:lnTo>
                    <a:pt x="0" y="20"/>
                  </a:lnTo>
                  <a:lnTo>
                    <a:pt x="20" y="23"/>
                  </a:lnTo>
                  <a:lnTo>
                    <a:pt x="37" y="23"/>
                  </a:lnTo>
                  <a:lnTo>
                    <a:pt x="77" y="25"/>
                  </a:lnTo>
                  <a:lnTo>
                    <a:pt x="112" y="25"/>
                  </a:lnTo>
                  <a:lnTo>
                    <a:pt x="149" y="25"/>
                  </a:lnTo>
                  <a:lnTo>
                    <a:pt x="189" y="25"/>
                  </a:lnTo>
                  <a:lnTo>
                    <a:pt x="227" y="25"/>
                  </a:lnTo>
                  <a:lnTo>
                    <a:pt x="264" y="25"/>
                  </a:lnTo>
                  <a:lnTo>
                    <a:pt x="301" y="25"/>
                  </a:lnTo>
                  <a:lnTo>
                    <a:pt x="301" y="5"/>
                  </a:lnTo>
                  <a:lnTo>
                    <a:pt x="264" y="5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49" y="5"/>
                  </a:lnTo>
                  <a:lnTo>
                    <a:pt x="112" y="5"/>
                  </a:lnTo>
                  <a:lnTo>
                    <a:pt x="77" y="5"/>
                  </a:lnTo>
                  <a:lnTo>
                    <a:pt x="37" y="2"/>
                  </a:lnTo>
                  <a:lnTo>
                    <a:pt x="20" y="2"/>
                  </a:lnTo>
                  <a:lnTo>
                    <a:pt x="20" y="11"/>
                  </a:lnTo>
                  <a:lnTo>
                    <a:pt x="2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500">
                <a:latin typeface="+mj-lt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AAD3EA-94AD-4A53-A685-F28759389CF0}"/>
              </a:ext>
            </a:extLst>
          </p:cNvPr>
          <p:cNvCxnSpPr>
            <a:cxnSpLocks/>
            <a:stCxn id="16" idx="8"/>
            <a:endCxn id="11" idx="11"/>
          </p:cNvCxnSpPr>
          <p:nvPr/>
        </p:nvCxnSpPr>
        <p:spPr>
          <a:xfrm flipH="1">
            <a:off x="3190120" y="3964069"/>
            <a:ext cx="1068759" cy="0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D6FF66-1253-471E-8C0D-4C6AA7C895EE}"/>
              </a:ext>
            </a:extLst>
          </p:cNvPr>
          <p:cNvCxnSpPr>
            <a:cxnSpLocks/>
            <a:stCxn id="24" idx="4"/>
            <a:endCxn id="30" idx="0"/>
          </p:cNvCxnSpPr>
          <p:nvPr/>
        </p:nvCxnSpPr>
        <p:spPr>
          <a:xfrm flipV="1">
            <a:off x="5570624" y="3962096"/>
            <a:ext cx="844247" cy="16515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/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𝑠𝑝𝑙𝑖𝑡𝑡𝑖𝑛𝑔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C708A85-426E-4E2B-B48D-D83EEBE4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50" y="4848116"/>
                <a:ext cx="1435842" cy="276999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/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𝑑𝑖𝑟𝑒𝑐𝑡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𝑠h𝑎𝑟𝑖𝑛𝑔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𝑚𝑜𝑑𝑒𝑙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0D3861-7FD9-462E-BD52-C6408033C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30" y="4840401"/>
                <a:ext cx="2080762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E7FDBD-E96A-4413-B64A-0960D36FFD6E}"/>
              </a:ext>
            </a:extLst>
          </p:cNvPr>
          <p:cNvCxnSpPr>
            <a:cxnSpLocks/>
          </p:cNvCxnSpPr>
          <p:nvPr/>
        </p:nvCxnSpPr>
        <p:spPr>
          <a:xfrm flipH="1">
            <a:off x="3717581" y="2983416"/>
            <a:ext cx="2358" cy="1856984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277F6BF-603E-4BB8-8587-EEF9501F44BD}"/>
              </a:ext>
            </a:extLst>
          </p:cNvPr>
          <p:cNvCxnSpPr>
            <a:cxnSpLocks/>
          </p:cNvCxnSpPr>
          <p:nvPr/>
        </p:nvCxnSpPr>
        <p:spPr>
          <a:xfrm>
            <a:off x="5981740" y="2480979"/>
            <a:ext cx="0" cy="2359421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512C13-226A-4B00-8BB9-066AF8F4303B}"/>
                  </a:ext>
                </a:extLst>
              </p:cNvPr>
              <p:cNvSpPr txBox="1"/>
              <p:nvPr/>
            </p:nvSpPr>
            <p:spPr>
              <a:xfrm>
                <a:off x="189760" y="2116612"/>
                <a:ext cx="5507213" cy="697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15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5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GB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func>
                              <m:r>
                                <a:rPr lang="en-GB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  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5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GB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</m:func>
                            </m:e>
                          </m:d>
                          <m:r>
                            <a:rPr lang="en-GB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512C13-226A-4B00-8BB9-066AF8F4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0" y="2116612"/>
                <a:ext cx="5507213" cy="6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itle 1">
            <a:extLst>
              <a:ext uri="{FF2B5EF4-FFF2-40B4-BE49-F238E27FC236}">
                <a16:creationId xmlns:a16="http://schemas.microsoft.com/office/drawing/2014/main" id="{B2F8E595-9D10-4B7F-A473-DFB4EC7C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9" y="38797"/>
            <a:ext cx="9093071" cy="994172"/>
          </a:xfrm>
        </p:spPr>
        <p:txBody>
          <a:bodyPr/>
          <a:lstStyle/>
          <a:p>
            <a:r>
              <a:rPr lang="en-GB" sz="2400" dirty="0"/>
              <a:t>Comparing methods </a:t>
            </a:r>
            <a:r>
              <a:rPr lang="en-GB" dirty="0"/>
              <a:t>: `Strength-of-borrowing` measures</a:t>
            </a:r>
          </a:p>
        </p:txBody>
      </p:sp>
    </p:spTree>
    <p:extLst>
      <p:ext uri="{BB962C8B-B14F-4D97-AF65-F5344CB8AC3E}">
        <p14:creationId xmlns:p14="http://schemas.microsoft.com/office/powerpoint/2010/main" val="45664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6A5C-001A-44A7-BE21-6D972A4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471370"/>
            <a:ext cx="7772400" cy="858044"/>
          </a:xfrm>
        </p:spPr>
        <p:txBody>
          <a:bodyPr/>
          <a:lstStyle/>
          <a:p>
            <a:r>
              <a:rPr lang="en-GB" dirty="0"/>
              <a:t>Results on </a:t>
            </a:r>
            <a:br>
              <a:rPr lang="en-GB" dirty="0"/>
            </a:br>
            <a:r>
              <a:rPr lang="en-GB" dirty="0"/>
              <a:t>Relative effectiveness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A79FE-FAE6-49BE-B1B8-DBABDD7F99B5}"/>
              </a:ext>
            </a:extLst>
          </p:cNvPr>
          <p:cNvSpPr/>
          <p:nvPr/>
        </p:nvSpPr>
        <p:spPr bwMode="auto">
          <a:xfrm>
            <a:off x="4808393" y="342946"/>
            <a:ext cx="3795676" cy="331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2642CA-B95E-437B-808A-F1828B9B6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23990"/>
              </p:ext>
            </p:extLst>
          </p:nvPr>
        </p:nvGraphicFramePr>
        <p:xfrm>
          <a:off x="4430233" y="77965"/>
          <a:ext cx="3338622" cy="499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5772035" imgH="8629446" progId="AcroExch.Document.DC">
                  <p:embed/>
                </p:oleObj>
              </mc:Choice>
              <mc:Fallback>
                <p:oleObj name="Acrobat Document" r:id="rId4" imgW="5772035" imgH="862944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0233" y="77965"/>
                        <a:ext cx="3338622" cy="499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9F94CC9-6D63-4C2E-BB9C-26030A8DAFE4}"/>
              </a:ext>
            </a:extLst>
          </p:cNvPr>
          <p:cNvSpPr/>
          <p:nvPr/>
        </p:nvSpPr>
        <p:spPr bwMode="auto">
          <a:xfrm>
            <a:off x="4501117" y="3841598"/>
            <a:ext cx="3608442" cy="119462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F2B28-11F3-48A9-B370-5FD819CCE28C}"/>
              </a:ext>
            </a:extLst>
          </p:cNvPr>
          <p:cNvSpPr/>
          <p:nvPr/>
        </p:nvSpPr>
        <p:spPr bwMode="auto">
          <a:xfrm rot="5400000">
            <a:off x="4769194" y="1650219"/>
            <a:ext cx="1059075" cy="1849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F1A4E-6D97-419F-96C7-50F3C075CF2C}"/>
              </a:ext>
            </a:extLst>
          </p:cNvPr>
          <p:cNvSpPr/>
          <p:nvPr/>
        </p:nvSpPr>
        <p:spPr bwMode="auto">
          <a:xfrm>
            <a:off x="4501117" y="939227"/>
            <a:ext cx="3939368" cy="14550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A4D1-7F10-43AD-844E-E15442CF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8" y="431497"/>
            <a:ext cx="7772400" cy="858044"/>
          </a:xfrm>
        </p:spPr>
        <p:txBody>
          <a:bodyPr/>
          <a:lstStyle/>
          <a:p>
            <a:r>
              <a:rPr lang="en-GB" dirty="0"/>
              <a:t>Results on </a:t>
            </a:r>
            <a:br>
              <a:rPr lang="en-GB" dirty="0"/>
            </a:br>
            <a:r>
              <a:rPr lang="en-GB" dirty="0"/>
              <a:t>adoption decisions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40D6AC-9392-443A-A70B-17FAA059E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69276"/>
              </p:ext>
            </p:extLst>
          </p:nvPr>
        </p:nvGraphicFramePr>
        <p:xfrm>
          <a:off x="3373807" y="282642"/>
          <a:ext cx="4855793" cy="47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8181892" imgH="7953137" progId="AcroExch.Document.DC">
                  <p:embed/>
                </p:oleObj>
              </mc:Choice>
              <mc:Fallback>
                <p:oleObj name="Acrobat Document" r:id="rId3" imgW="8181892" imgH="79531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3807" y="282642"/>
                        <a:ext cx="4855793" cy="47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31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69D2-0771-4A4C-A0F3-4371AF64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5" y="747163"/>
            <a:ext cx="7940040" cy="858044"/>
          </a:xfrm>
        </p:spPr>
        <p:txBody>
          <a:bodyPr/>
          <a:lstStyle/>
          <a:p>
            <a:r>
              <a:rPr lang="en-GB" dirty="0"/>
              <a:t>Results on research </a:t>
            </a:r>
            <a:br>
              <a:rPr lang="en-GB" dirty="0"/>
            </a:br>
            <a:r>
              <a:rPr lang="en-GB" dirty="0"/>
              <a:t>recommendation </a:t>
            </a:r>
            <a:br>
              <a:rPr lang="en-GB" dirty="0"/>
            </a:br>
            <a:r>
              <a:rPr lang="en-GB" dirty="0"/>
              <a:t>decisions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08461-DC96-4B8F-9DF2-8A9C05FC1677}"/>
              </a:ext>
            </a:extLst>
          </p:cNvPr>
          <p:cNvSpPr/>
          <p:nvPr/>
        </p:nvSpPr>
        <p:spPr bwMode="auto">
          <a:xfrm>
            <a:off x="5649433" y="393796"/>
            <a:ext cx="2268279" cy="3533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590721-EE12-4C03-B938-56344EC6252F}"/>
              </a:ext>
            </a:extLst>
          </p:cNvPr>
          <p:cNvSpPr/>
          <p:nvPr/>
        </p:nvSpPr>
        <p:spPr bwMode="auto">
          <a:xfrm>
            <a:off x="5312734" y="269763"/>
            <a:ext cx="3386183" cy="3533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66F4F76-6410-448F-B19F-B00650121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87946"/>
              </p:ext>
            </p:extLst>
          </p:nvPr>
        </p:nvGraphicFramePr>
        <p:xfrm>
          <a:off x="3594524" y="428345"/>
          <a:ext cx="4648531" cy="457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7543647" imgH="7429296" progId="AcroExch.Document.DC">
                  <p:embed/>
                </p:oleObj>
              </mc:Choice>
              <mc:Fallback>
                <p:oleObj name="Acrobat Document" r:id="rId3" imgW="7543647" imgH="74292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524" y="428345"/>
                        <a:ext cx="4648531" cy="4578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C17444-D271-497A-918A-96053A905EA7}"/>
              </a:ext>
            </a:extLst>
          </p:cNvPr>
          <p:cNvSpPr txBox="1"/>
          <p:nvPr/>
        </p:nvSpPr>
        <p:spPr>
          <a:xfrm>
            <a:off x="7415228" y="2659833"/>
            <a:ext cx="1406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Cost of a trial of </a:t>
            </a:r>
          </a:p>
          <a:p>
            <a:r>
              <a:rPr lang="en-GB" sz="1100" dirty="0"/>
              <a:t>the optimal sample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2C4789-81E5-40EA-BE74-3F11AE704A44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 flipV="1">
            <a:off x="6382585" y="2875277"/>
            <a:ext cx="1032643" cy="134255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04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8643-E3D4-4C77-BB53-FD2CB7B6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566"/>
            <a:ext cx="7772400" cy="858044"/>
          </a:xfrm>
        </p:spPr>
        <p:txBody>
          <a:bodyPr/>
          <a:lstStyle/>
          <a:p>
            <a:r>
              <a:rPr lang="en-GB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2FDF-C053-4760-9516-CC7E9EB1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2296"/>
            <a:ext cx="7772400" cy="3088958"/>
          </a:xfrm>
        </p:spPr>
        <p:txBody>
          <a:bodyPr/>
          <a:lstStyle/>
          <a:p>
            <a:r>
              <a:rPr lang="en-GB" sz="1600" dirty="0"/>
              <a:t>It is not uncommon in HTA to use indirectly related evidence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Lumping and splitting are just the two extremes of the information-sharing spectrum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Using different methods can lead to different decisions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This means that we need to carefully examine the plausibility of their imposed assumptions and make a judgement about the desired degree of information-sharing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In order to guide towards the use of specific methods, we need simulation studies that compare them under different circumstances for the direct and the indirect evidence </a:t>
            </a:r>
          </a:p>
        </p:txBody>
      </p:sp>
    </p:spTree>
    <p:extLst>
      <p:ext uri="{BB962C8B-B14F-4D97-AF65-F5344CB8AC3E}">
        <p14:creationId xmlns:p14="http://schemas.microsoft.com/office/powerpoint/2010/main" val="26991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086F9-D810-4A13-BB91-06DAA0E4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5376"/>
            <a:ext cx="7772400" cy="308895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317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19F1-CA92-421F-B776-8FEBB158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3FF5-361A-4532-8427-64F5A7EFA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A case-study</a:t>
            </a:r>
          </a:p>
          <a:p>
            <a:pPr>
              <a:buFontTx/>
              <a:buChar char="-"/>
            </a:pPr>
            <a:r>
              <a:rPr lang="en-GB" dirty="0"/>
              <a:t>Direct and indirect sources of evidence</a:t>
            </a:r>
          </a:p>
          <a:p>
            <a:pPr>
              <a:buFontTx/>
              <a:buChar char="-"/>
            </a:pPr>
            <a:r>
              <a:rPr lang="en-GB" dirty="0"/>
              <a:t>Modelling approaches</a:t>
            </a:r>
          </a:p>
          <a:p>
            <a:pPr>
              <a:buFontTx/>
              <a:buChar char="-"/>
            </a:pPr>
            <a:r>
              <a:rPr lang="en-GB" dirty="0"/>
              <a:t>Impact of different models on relative effectiveness and decisions</a:t>
            </a:r>
          </a:p>
          <a:p>
            <a:r>
              <a:rPr lang="en-GB" dirty="0"/>
              <a:t>Summary and conclusions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8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ED1A-65C3-44A7-B339-1120D3CB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75254"/>
            <a:ext cx="7772400" cy="858044"/>
          </a:xfrm>
        </p:spPr>
        <p:txBody>
          <a:bodyPr/>
          <a:lstStyle/>
          <a:p>
            <a:r>
              <a:rPr lang="en-GB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154826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B0F6-1CBF-4B52-ADA7-E94C8A8A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DCE5-10DC-494C-B684-A3A7EA88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FE5E354-9F15-4E4F-8AD7-B0AD18A3F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08" y="-854440"/>
            <a:ext cx="5009831" cy="66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D6B3-EFBE-4795-9184-91ABB2CB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73"/>
            <a:ext cx="7886700" cy="994172"/>
          </a:xfrm>
        </p:spPr>
        <p:txBody>
          <a:bodyPr/>
          <a:lstStyle/>
          <a:p>
            <a:r>
              <a:rPr lang="en-GB" dirty="0"/>
              <a:t>Methods: Direct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0FA6-52CB-4E26-9B06-6D47E116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0244"/>
            <a:ext cx="7877787" cy="3263504"/>
          </a:xfrm>
        </p:spPr>
        <p:txBody>
          <a:bodyPr>
            <a:normAutofit/>
          </a:bodyPr>
          <a:lstStyle/>
          <a:p>
            <a:r>
              <a:rPr lang="en-GB" sz="1800" dirty="0"/>
              <a:t>Those are the same with the direct evidence of the sepsis case study </a:t>
            </a:r>
          </a:p>
          <a:p>
            <a:pPr marL="0" indent="0">
              <a:buNone/>
            </a:pPr>
            <a:r>
              <a:rPr lang="en-GB" sz="1800" dirty="0"/>
              <a:t>(Remember: Of importance is how the indirect evidence relate to the direct, not what the direct evidence actually 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9CF92F-EE26-49AB-B0E9-3EC77B09B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779954"/>
                  </p:ext>
                </p:extLst>
              </p:nvPr>
            </p:nvGraphicFramePr>
            <p:xfrm>
              <a:off x="1978056" y="2237211"/>
              <a:ext cx="5187888" cy="2439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944">
                      <a:extLst>
                        <a:ext uri="{9D8B030D-6E8A-4147-A177-3AD203B41FA5}">
                          <a16:colId xmlns:a16="http://schemas.microsoft.com/office/drawing/2014/main" val="2426676097"/>
                        </a:ext>
                      </a:extLst>
                    </a:gridCol>
                    <a:gridCol w="2593944">
                      <a:extLst>
                        <a:ext uri="{9D8B030D-6E8A-4147-A177-3AD203B41FA5}">
                          <a16:colId xmlns:a16="http://schemas.microsoft.com/office/drawing/2014/main" val="3119329283"/>
                        </a:ext>
                      </a:extLst>
                    </a:gridCol>
                  </a:tblGrid>
                  <a:tr h="365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Dimension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Direct evidence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47373745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/>
                            <a:t>Number of studies </a:t>
                          </a:r>
                        </a:p>
                        <a:p>
                          <a:pPr algn="ctr"/>
                          <a:r>
                            <a:rPr lang="en-GB" sz="14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</m:oMath>
                          </a14:m>
                          <a:r>
                            <a:rPr lang="en-GB" sz="1400" dirty="0"/>
                            <a:t>)</a:t>
                          </a:r>
                          <a:endParaRPr lang="en-GB" sz="1400" baseline="-250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459278201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Nu of patients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1136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796277500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Log-Odds Ratio - RE -  </a:t>
                          </a:r>
                        </a:p>
                        <a:p>
                          <a:pPr algn="ctr"/>
                          <a:r>
                            <a:rPr lang="en-GB" sz="1400" dirty="0"/>
                            <a:t>(d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/>
                            <a:t>-0.8 </a:t>
                          </a:r>
                          <a:r>
                            <a:rPr lang="en-GB" sz="1400" dirty="0"/>
                            <a:t>  </a:t>
                          </a:r>
                          <a:r>
                            <a:rPr lang="el-GR" sz="1400" dirty="0"/>
                            <a:t>(</a:t>
                          </a:r>
                          <a:r>
                            <a:rPr lang="en-GB" sz="1400" dirty="0"/>
                            <a:t>OR</a:t>
                          </a:r>
                          <a:r>
                            <a:rPr lang="el-GR" sz="1400" dirty="0"/>
                            <a:t> = 0.6)</a:t>
                          </a:r>
                          <a:endParaRPr lang="en-GB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3477756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Between-studies Heterogeneity (</a:t>
                          </a:r>
                          <a:r>
                            <a:rPr lang="el-GR" sz="1400" dirty="0"/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4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/>
                            <a:t>0.56</a:t>
                          </a:r>
                          <a:endParaRPr lang="en-GB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677565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9CF92F-EE26-49AB-B0E9-3EC77B09B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779954"/>
                  </p:ext>
                </p:extLst>
              </p:nvPr>
            </p:nvGraphicFramePr>
            <p:xfrm>
              <a:off x="1978056" y="2237211"/>
              <a:ext cx="5187888" cy="2439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944">
                      <a:extLst>
                        <a:ext uri="{9D8B030D-6E8A-4147-A177-3AD203B41FA5}">
                          <a16:colId xmlns:a16="http://schemas.microsoft.com/office/drawing/2014/main" val="2426676097"/>
                        </a:ext>
                      </a:extLst>
                    </a:gridCol>
                    <a:gridCol w="2593944">
                      <a:extLst>
                        <a:ext uri="{9D8B030D-6E8A-4147-A177-3AD203B41FA5}">
                          <a16:colId xmlns:a16="http://schemas.microsoft.com/office/drawing/2014/main" val="3119329283"/>
                        </a:ext>
                      </a:extLst>
                    </a:gridCol>
                  </a:tblGrid>
                  <a:tr h="365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Dimension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Direct evidence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47373745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35" t="-74419" r="-100939" b="-3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459278201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35" t="-176471" r="-100939" b="-2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1136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796277500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35" t="-273256" r="-100939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/>
                            <a:t>-0.8 </a:t>
                          </a:r>
                          <a:r>
                            <a:rPr lang="en-GB" sz="1400" dirty="0"/>
                            <a:t>  </a:t>
                          </a:r>
                          <a:r>
                            <a:rPr lang="el-GR" sz="1400" dirty="0"/>
                            <a:t>(</a:t>
                          </a:r>
                          <a:r>
                            <a:rPr lang="en-GB" sz="1400" dirty="0"/>
                            <a:t>OR</a:t>
                          </a:r>
                          <a:r>
                            <a:rPr lang="el-GR" sz="1400" dirty="0"/>
                            <a:t> = 0.6)</a:t>
                          </a:r>
                          <a:endParaRPr lang="en-GB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3477756"/>
                      </a:ext>
                    </a:extLst>
                  </a:tr>
                  <a:tr h="518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35" t="-377647" r="-100939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/>
                            <a:t>0.56</a:t>
                          </a:r>
                          <a:endParaRPr lang="en-GB" sz="14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6775653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45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6732-E372-45A3-A8F1-FB0E7E94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03"/>
            <a:ext cx="7886700" cy="994172"/>
          </a:xfrm>
        </p:spPr>
        <p:txBody>
          <a:bodyPr/>
          <a:lstStyle/>
          <a:p>
            <a:r>
              <a:rPr lang="en-GB" dirty="0"/>
              <a:t>Methods: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EE132B3-BEA8-41F3-872C-CDA9FFDDF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509888"/>
                  </p:ext>
                </p:extLst>
              </p:nvPr>
            </p:nvGraphicFramePr>
            <p:xfrm>
              <a:off x="541120" y="1148983"/>
              <a:ext cx="8073190" cy="2925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399">
                      <a:extLst>
                        <a:ext uri="{9D8B030D-6E8A-4147-A177-3AD203B41FA5}">
                          <a16:colId xmlns:a16="http://schemas.microsoft.com/office/drawing/2014/main" val="2426676097"/>
                        </a:ext>
                      </a:extLst>
                    </a:gridCol>
                    <a:gridCol w="2305525">
                      <a:extLst>
                        <a:ext uri="{9D8B030D-6E8A-4147-A177-3AD203B41FA5}">
                          <a16:colId xmlns:a16="http://schemas.microsoft.com/office/drawing/2014/main" val="3119329283"/>
                        </a:ext>
                      </a:extLst>
                    </a:gridCol>
                    <a:gridCol w="2872266">
                      <a:extLst>
                        <a:ext uri="{9D8B030D-6E8A-4147-A177-3AD203B41FA5}">
                          <a16:colId xmlns:a16="http://schemas.microsoft.com/office/drawing/2014/main" val="434922539"/>
                        </a:ext>
                      </a:extLst>
                    </a:gridCol>
                  </a:tblGrid>
                  <a:tr h="47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Dimension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Base-case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Scenarios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47373745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/>
                            <a:t>Number of studies</a:t>
                          </a:r>
                        </a:p>
                        <a:p>
                          <a:pPr algn="ctr"/>
                          <a:r>
                            <a:rPr lang="en-GB" sz="1500" b="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𝑖𝑛𝑑𝑖𝑟𝑒𝑐𝑡</m:t>
                              </m:r>
                            </m:oMath>
                          </a14:m>
                          <a:r>
                            <a:rPr lang="en-GB" sz="1500" dirty="0"/>
                            <a:t>)</a:t>
                          </a:r>
                          <a:endParaRPr lang="en-GB" sz="1500" baseline="-250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-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459278201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/>
                            <a:t>Nu of patients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𝑖𝑛𝑑𝑖𝑟𝑒𝑐𝑡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1136 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5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/>
                            <a:t>/2,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𝑑𝑖𝑟𝑒𝑐𝑡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/>
                            <a:t>*4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796277500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Log-Odds Ratio - RE -  (d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𝑖𝑛𝑑𝑖𝑟𝑒𝑐𝑡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50% OVL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5% Overlap, </a:t>
                          </a:r>
                        </a:p>
                        <a:p>
                          <a:pPr algn="ctr"/>
                          <a:r>
                            <a:rPr lang="en-GB" sz="1500" dirty="0"/>
                            <a:t>75% Overlap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3477756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Between-studies Heterogeneity </a:t>
                          </a:r>
                        </a:p>
                        <a:p>
                          <a:pPr algn="ctr"/>
                          <a:r>
                            <a:rPr lang="en-GB" sz="1500" dirty="0"/>
                            <a:t>(</a:t>
                          </a:r>
                          <a:r>
                            <a:rPr lang="el-GR" sz="1500" dirty="0"/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500" b="0" i="0" baseline="-25000" smtClean="0"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𝑖𝑟𝑒𝑐𝑡</m:t>
                              </m:r>
                              <m:r>
                                <a:rPr lang="en-GB" sz="1500" b="0" i="1" baseline="-250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dirty="0"/>
                            <a:t>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/>
                            <a:t>0.56</a:t>
                          </a:r>
                          <a:r>
                            <a:rPr lang="en-GB" sz="1500" dirty="0"/>
                            <a:t> (I^2 = 68%)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0.24 (I^2 = 12.5%), </a:t>
                          </a:r>
                        </a:p>
                        <a:p>
                          <a:pPr algn="ctr"/>
                          <a:r>
                            <a:rPr lang="en-GB" sz="1500" dirty="0"/>
                            <a:t>0.65 (I^2=87.5%)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677565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EE132B3-BEA8-41F3-872C-CDA9FFDDF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509888"/>
                  </p:ext>
                </p:extLst>
              </p:nvPr>
            </p:nvGraphicFramePr>
            <p:xfrm>
              <a:off x="541120" y="1148983"/>
              <a:ext cx="8073190" cy="2925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399">
                      <a:extLst>
                        <a:ext uri="{9D8B030D-6E8A-4147-A177-3AD203B41FA5}">
                          <a16:colId xmlns:a16="http://schemas.microsoft.com/office/drawing/2014/main" val="2426676097"/>
                        </a:ext>
                      </a:extLst>
                    </a:gridCol>
                    <a:gridCol w="2305525">
                      <a:extLst>
                        <a:ext uri="{9D8B030D-6E8A-4147-A177-3AD203B41FA5}">
                          <a16:colId xmlns:a16="http://schemas.microsoft.com/office/drawing/2014/main" val="3119329283"/>
                        </a:ext>
                      </a:extLst>
                    </a:gridCol>
                    <a:gridCol w="2872266">
                      <a:extLst>
                        <a:ext uri="{9D8B030D-6E8A-4147-A177-3AD203B41FA5}">
                          <a16:colId xmlns:a16="http://schemas.microsoft.com/office/drawing/2014/main" val="434922539"/>
                        </a:ext>
                      </a:extLst>
                    </a:gridCol>
                  </a:tblGrid>
                  <a:tr h="47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Dimension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Base-case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100" dirty="0">
                              <a:solidFill>
                                <a:schemeClr val="tx1"/>
                              </a:solidFill>
                            </a:rPr>
                            <a:t>Scenarios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147373745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10" t="-89655" r="-179412" b="-367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-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459278201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10" t="-155660" r="-179412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26190" t="-155660" r="-125926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81144" t="-155660" r="-847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277500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10" t="-258095" r="-179412" b="-1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50% OVL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5% Overlap, </a:t>
                          </a:r>
                        </a:p>
                        <a:p>
                          <a:pPr algn="ctr"/>
                          <a:r>
                            <a:rPr lang="en-GB" sz="1500" dirty="0"/>
                            <a:t>75% Overlap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3477756"/>
                      </a:ext>
                    </a:extLst>
                  </a:tr>
                  <a:tr h="64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10" t="-354717" r="-179412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500" dirty="0"/>
                            <a:t>0.56</a:t>
                          </a:r>
                          <a:r>
                            <a:rPr lang="en-GB" sz="1500" dirty="0"/>
                            <a:t> (I^2 = 68%)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dirty="0"/>
                            <a:t>0.24 (I^2 = 12.5%), </a:t>
                          </a:r>
                        </a:p>
                        <a:p>
                          <a:pPr algn="ctr"/>
                          <a:r>
                            <a:rPr lang="en-GB" sz="1500" dirty="0"/>
                            <a:t>0.65 (I^2=87.5%)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6775653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260159-4324-43A6-A0FD-9A8232F01AE1}"/>
              </a:ext>
            </a:extLst>
          </p:cNvPr>
          <p:cNvSpPr txBox="1"/>
          <p:nvPr/>
        </p:nvSpPr>
        <p:spPr>
          <a:xfrm>
            <a:off x="3217427" y="4266383"/>
            <a:ext cx="3517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… So 7 scenarios overall …</a:t>
            </a:r>
          </a:p>
        </p:txBody>
      </p:sp>
    </p:spTree>
    <p:extLst>
      <p:ext uri="{BB962C8B-B14F-4D97-AF65-F5344CB8AC3E}">
        <p14:creationId xmlns:p14="http://schemas.microsoft.com/office/powerpoint/2010/main" val="42002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C0993-CA9C-4B8D-9173-3CB0761AC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1" y="81023"/>
            <a:ext cx="314045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3F828B-60B4-410C-8AE5-66DE49AFA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97861"/>
              </p:ext>
            </p:extLst>
          </p:nvPr>
        </p:nvGraphicFramePr>
        <p:xfrm>
          <a:off x="3485110" y="325613"/>
          <a:ext cx="3644895" cy="471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103" imgH="7543564" progId="AcroExch.Document.DC">
                  <p:embed/>
                </p:oleObj>
              </mc:Choice>
              <mc:Fallback>
                <p:oleObj name="Acrobat Document" r:id="rId3" imgW="5829103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5110" y="325613"/>
                        <a:ext cx="3644895" cy="471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2AAA90-9313-447F-8A46-9DBB7EB86EA9}"/>
              </a:ext>
            </a:extLst>
          </p:cNvPr>
          <p:cNvSpPr txBox="1"/>
          <p:nvPr/>
        </p:nvSpPr>
        <p:spPr>
          <a:xfrm>
            <a:off x="1597307" y="1632030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 prior with</a:t>
            </a:r>
          </a:p>
          <a:p>
            <a:r>
              <a:rPr lang="en-GB" dirty="0"/>
              <a:t>current data</a:t>
            </a:r>
          </a:p>
        </p:txBody>
      </p:sp>
    </p:spTree>
    <p:extLst>
      <p:ext uri="{BB962C8B-B14F-4D97-AF65-F5344CB8AC3E}">
        <p14:creationId xmlns:p14="http://schemas.microsoft.com/office/powerpoint/2010/main" val="4041653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230905-4BEB-408C-9069-A0E69A5C3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5811"/>
              </p:ext>
            </p:extLst>
          </p:nvPr>
        </p:nvGraphicFramePr>
        <p:xfrm>
          <a:off x="947859" y="728743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5829103" imgH="7543564" progId="AcroExch.Document.DC">
                  <p:embed/>
                </p:oleObj>
              </mc:Choice>
              <mc:Fallback>
                <p:oleObj name="Acrobat Document" r:id="rId3" imgW="5829103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859" y="728743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FB7F1A-A5EB-4358-A29A-461A6441A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36617"/>
              </p:ext>
            </p:extLst>
          </p:nvPr>
        </p:nvGraphicFramePr>
        <p:xfrm>
          <a:off x="4695482" y="728743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5" imgW="5829103" imgH="7543564" progId="AcroExch.Document.DC">
                  <p:embed/>
                </p:oleObj>
              </mc:Choice>
              <mc:Fallback>
                <p:oleObj name="Acrobat Document" r:id="rId5" imgW="5829103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5482" y="728743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80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69B9-EBFA-4201-98F0-CC24DF3A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3F63-D410-4E1A-8D9E-251002DE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8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6182-CF87-4139-84F4-B1BA71A5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CB3C3-5B7C-4D6F-A790-25F0E7F1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487488"/>
            <a:ext cx="7963525" cy="3089275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It is crucial in decision-making to define </a:t>
            </a:r>
            <a:r>
              <a:rPr lang="en-GB" sz="1800" u="sng" dirty="0"/>
              <a:t>a very specific policy research question </a:t>
            </a:r>
            <a:r>
              <a:rPr lang="en-GB" sz="1800" dirty="0"/>
              <a:t>and find the `best` treatment for the target population, receiving the treatment of interest, assessed by the means of a specific endpoint etc. </a:t>
            </a:r>
            <a:r>
              <a:rPr lang="en-GB" sz="1200" dirty="0"/>
              <a:t>[Dias et.al 2018]</a:t>
            </a:r>
            <a:endParaRPr lang="fr-FR" sz="12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In synthesising the available evidence, the Cochrane Handbook suggests:</a:t>
            </a:r>
          </a:p>
          <a:p>
            <a:pPr marL="0" indent="0">
              <a:buNone/>
            </a:pPr>
            <a:r>
              <a:rPr lang="en-GB" sz="1800" i="1" dirty="0"/>
              <a:t>“meta-analysis should only be considered when a group of studies is sufficiently homogenous in terms of participants, interventions and outcomes to provide a meaningful summary” </a:t>
            </a:r>
            <a:r>
              <a:rPr lang="en-GB" sz="1200" dirty="0"/>
              <a:t>[</a:t>
            </a:r>
            <a:r>
              <a:rPr lang="en-GB" sz="1200" dirty="0" err="1"/>
              <a:t>Higgings</a:t>
            </a:r>
            <a:r>
              <a:rPr lang="en-GB" sz="1200" dirty="0"/>
              <a:t> and Green 2008]</a:t>
            </a:r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dirty="0"/>
              <a:t> But this isn’t always followed in practice, primarily due to evidence sparsity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633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064F0118-55BA-471F-8411-D761A85FC59D}"/>
              </a:ext>
            </a:extLst>
          </p:cNvPr>
          <p:cNvGrpSpPr/>
          <p:nvPr/>
        </p:nvGrpSpPr>
        <p:grpSpPr>
          <a:xfrm>
            <a:off x="3609048" y="3402758"/>
            <a:ext cx="2016987" cy="892966"/>
            <a:chOff x="3478073" y="4409098"/>
            <a:chExt cx="1976180" cy="848266"/>
          </a:xfrm>
        </p:grpSpPr>
        <p:sp>
          <p:nvSpPr>
            <p:cNvPr id="55" name="Rounded Rectangle 41">
              <a:extLst>
                <a:ext uri="{FF2B5EF4-FFF2-40B4-BE49-F238E27FC236}">
                  <a16:creationId xmlns:a16="http://schemas.microsoft.com/office/drawing/2014/main" id="{80384123-B753-4F96-8379-D36EDF6C0EFD}"/>
                </a:ext>
              </a:extLst>
            </p:cNvPr>
            <p:cNvSpPr/>
            <p:nvPr/>
          </p:nvSpPr>
          <p:spPr>
            <a:xfrm>
              <a:off x="3495245" y="4418701"/>
              <a:ext cx="1672974" cy="83866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21E074-F372-4267-A6A4-EAD7B826D547}"/>
                </a:ext>
              </a:extLst>
            </p:cNvPr>
            <p:cNvSpPr txBox="1"/>
            <p:nvPr/>
          </p:nvSpPr>
          <p:spPr>
            <a:xfrm>
              <a:off x="3478073" y="4409098"/>
              <a:ext cx="1976180" cy="799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67751">
                <a:defRPr/>
              </a:pP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GB" sz="1905" kern="0" baseline="30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Evidence on different, correlated, endpoints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7FFFC0C-8DB5-4B8A-919D-41516C980F09}"/>
              </a:ext>
            </a:extLst>
          </p:cNvPr>
          <p:cNvGrpSpPr/>
          <p:nvPr/>
        </p:nvGrpSpPr>
        <p:grpSpPr>
          <a:xfrm>
            <a:off x="2931398" y="4325718"/>
            <a:ext cx="3143713" cy="651823"/>
            <a:chOff x="2991402" y="5352426"/>
            <a:chExt cx="2748912" cy="1045276"/>
          </a:xfrm>
        </p:grpSpPr>
        <p:sp>
          <p:nvSpPr>
            <p:cNvPr id="57" name="Rounded Rectangle 43">
              <a:extLst>
                <a:ext uri="{FF2B5EF4-FFF2-40B4-BE49-F238E27FC236}">
                  <a16:creationId xmlns:a16="http://schemas.microsoft.com/office/drawing/2014/main" id="{6050970C-BFCE-4CC9-BCD1-54548693076F}"/>
                </a:ext>
              </a:extLst>
            </p:cNvPr>
            <p:cNvSpPr/>
            <p:nvPr/>
          </p:nvSpPr>
          <p:spPr>
            <a:xfrm>
              <a:off x="2991402" y="5352426"/>
              <a:ext cx="2748912" cy="104527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98DD06C-C46F-4EAC-A8B0-79CD45A66BD9}"/>
                </a:ext>
              </a:extLst>
            </p:cNvPr>
            <p:cNvSpPr txBox="1"/>
            <p:nvPr/>
          </p:nvSpPr>
          <p:spPr>
            <a:xfrm>
              <a:off x="3048941" y="5352426"/>
              <a:ext cx="2690940" cy="98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GB" sz="1905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Evidence on the same outcome reported at a different time-point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000D7FE-F875-46B7-96A9-F40A3CDC033B}"/>
              </a:ext>
            </a:extLst>
          </p:cNvPr>
          <p:cNvGrpSpPr/>
          <p:nvPr/>
        </p:nvGrpSpPr>
        <p:grpSpPr>
          <a:xfrm>
            <a:off x="1276253" y="215168"/>
            <a:ext cx="3086216" cy="676907"/>
            <a:chOff x="1047147" y="256820"/>
            <a:chExt cx="2916188" cy="699527"/>
          </a:xfrm>
        </p:grpSpPr>
        <p:sp>
          <p:nvSpPr>
            <p:cNvPr id="38" name="Rounded Rectangle 14">
              <a:extLst>
                <a:ext uri="{FF2B5EF4-FFF2-40B4-BE49-F238E27FC236}">
                  <a16:creationId xmlns:a16="http://schemas.microsoft.com/office/drawing/2014/main" id="{D9814AAF-F8D3-48C9-A32F-7EF6B3B13634}"/>
                </a:ext>
              </a:extLst>
            </p:cNvPr>
            <p:cNvSpPr/>
            <p:nvPr/>
          </p:nvSpPr>
          <p:spPr>
            <a:xfrm>
              <a:off x="1047147" y="256820"/>
              <a:ext cx="2849463" cy="699527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E62E08-55B2-4308-AA60-98972710C47A}"/>
                </a:ext>
              </a:extLst>
            </p:cNvPr>
            <p:cNvSpPr txBox="1"/>
            <p:nvPr/>
          </p:nvSpPr>
          <p:spPr>
            <a:xfrm>
              <a:off x="1197613" y="305416"/>
              <a:ext cx="2765722" cy="63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GB" sz="1905" baseline="30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Evidence on patients </a:t>
              </a:r>
            </a:p>
            <a:p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from a different line of treatment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C28CA6-6C4D-418F-9805-6BF658136F80}"/>
              </a:ext>
            </a:extLst>
          </p:cNvPr>
          <p:cNvGrpSpPr/>
          <p:nvPr/>
        </p:nvGrpSpPr>
        <p:grpSpPr>
          <a:xfrm>
            <a:off x="1238543" y="-150083"/>
            <a:ext cx="6765843" cy="5220510"/>
            <a:chOff x="411127" y="0"/>
            <a:chExt cx="8468014" cy="685653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528359C-2190-4451-8E9A-2755CC9AAD43}"/>
                </a:ext>
              </a:extLst>
            </p:cNvPr>
            <p:cNvSpPr/>
            <p:nvPr/>
          </p:nvSpPr>
          <p:spPr>
            <a:xfrm>
              <a:off x="3563888" y="2420888"/>
              <a:ext cx="1584176" cy="15841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FBC3C2-D803-4972-B2CE-FFC2ED887004}"/>
                </a:ext>
              </a:extLst>
            </p:cNvPr>
            <p:cNvSpPr txBox="1"/>
            <p:nvPr/>
          </p:nvSpPr>
          <p:spPr>
            <a:xfrm>
              <a:off x="3809630" y="2555322"/>
              <a:ext cx="580219" cy="63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39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GB" sz="2539" baseline="30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53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47A86A-15F3-4850-B71F-622FB8560BCA}"/>
                </a:ext>
              </a:extLst>
            </p:cNvPr>
            <p:cNvSpPr txBox="1"/>
            <p:nvPr/>
          </p:nvSpPr>
          <p:spPr>
            <a:xfrm>
              <a:off x="4472287" y="2551776"/>
              <a:ext cx="471879" cy="63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39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GB" sz="2539" baseline="30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53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9D7F2B-3C7E-429E-B6CF-067F38D82598}"/>
                </a:ext>
              </a:extLst>
            </p:cNvPr>
            <p:cNvSpPr txBox="1"/>
            <p:nvPr/>
          </p:nvSpPr>
          <p:spPr>
            <a:xfrm>
              <a:off x="3676651" y="3088702"/>
              <a:ext cx="556143" cy="63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39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GB" sz="2539" baseline="30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53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9A1B64-2D5F-4D2F-9A8F-8C93FF7CF4DD}"/>
                </a:ext>
              </a:extLst>
            </p:cNvPr>
            <p:cNvSpPr txBox="1"/>
            <p:nvPr/>
          </p:nvSpPr>
          <p:spPr>
            <a:xfrm>
              <a:off x="4116574" y="3420710"/>
              <a:ext cx="638402" cy="63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39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GB" sz="2539" baseline="30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53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2E2438-1A81-40B6-AD8A-1E108EB11971}"/>
                </a:ext>
              </a:extLst>
            </p:cNvPr>
            <p:cNvSpPr txBox="1"/>
            <p:nvPr/>
          </p:nvSpPr>
          <p:spPr>
            <a:xfrm>
              <a:off x="4571207" y="3077099"/>
              <a:ext cx="610087" cy="63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39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GB" sz="2539" baseline="30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2539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94AD526-02B0-4148-B0F7-ED592B84F2C0}"/>
                </a:ext>
              </a:extLst>
            </p:cNvPr>
            <p:cNvCxnSpPr/>
            <p:nvPr/>
          </p:nvCxnSpPr>
          <p:spPr>
            <a:xfrm flipV="1">
              <a:off x="4352819" y="0"/>
              <a:ext cx="0" cy="324781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0ECA0EE-8472-4737-A27D-F1C83661C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127" y="1898820"/>
              <a:ext cx="3944849" cy="134568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0E82DE-EBDA-4EB2-8ADE-B378AF962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2819" y="1632443"/>
              <a:ext cx="4526322" cy="16134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D6CC540-52F1-46A2-B9CF-58A0AA9A3178}"/>
                </a:ext>
              </a:extLst>
            </p:cNvPr>
            <p:cNvCxnSpPr/>
            <p:nvPr/>
          </p:nvCxnSpPr>
          <p:spPr>
            <a:xfrm flipH="1">
              <a:off x="1752776" y="3246358"/>
              <a:ext cx="2592287" cy="361018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0FC1A4-CE4E-4E6F-9982-0AAB070BC436}"/>
                </a:ext>
              </a:extLst>
            </p:cNvPr>
            <p:cNvCxnSpPr>
              <a:cxnSpLocks/>
            </p:cNvCxnSpPr>
            <p:nvPr/>
          </p:nvCxnSpPr>
          <p:spPr>
            <a:xfrm>
              <a:off x="4360725" y="3244507"/>
              <a:ext cx="2893046" cy="3612032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9BF9577-2757-44F8-8B54-19AA92198E8A}"/>
              </a:ext>
            </a:extLst>
          </p:cNvPr>
          <p:cNvGrpSpPr/>
          <p:nvPr/>
        </p:nvGrpSpPr>
        <p:grpSpPr>
          <a:xfrm>
            <a:off x="1519818" y="2090618"/>
            <a:ext cx="2263048" cy="613566"/>
            <a:chOff x="818449" y="2054655"/>
            <a:chExt cx="2525584" cy="579764"/>
          </a:xfrm>
        </p:grpSpPr>
        <p:sp>
          <p:nvSpPr>
            <p:cNvPr id="53" name="Rounded Rectangle 35">
              <a:extLst>
                <a:ext uri="{FF2B5EF4-FFF2-40B4-BE49-F238E27FC236}">
                  <a16:creationId xmlns:a16="http://schemas.microsoft.com/office/drawing/2014/main" id="{A3AA84E6-C4C4-49FF-834A-6CAE1D4E4E0E}"/>
                </a:ext>
              </a:extLst>
            </p:cNvPr>
            <p:cNvSpPr/>
            <p:nvPr/>
          </p:nvSpPr>
          <p:spPr>
            <a:xfrm>
              <a:off x="818449" y="2089694"/>
              <a:ext cx="2331601" cy="54451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04FDC41-649B-45AF-AEFC-A97DE4A9307D}"/>
                </a:ext>
              </a:extLst>
            </p:cNvPr>
            <p:cNvSpPr txBox="1"/>
            <p:nvPr/>
          </p:nvSpPr>
          <p:spPr>
            <a:xfrm>
              <a:off x="975367" y="2054655"/>
              <a:ext cx="2368666" cy="57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GB" sz="1905" baseline="30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Evidence from non-randomised studies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9532AF5-826A-49A1-A6F0-383FFE0A22B0}"/>
              </a:ext>
            </a:extLst>
          </p:cNvPr>
          <p:cNvGrpSpPr/>
          <p:nvPr/>
        </p:nvGrpSpPr>
        <p:grpSpPr>
          <a:xfrm>
            <a:off x="4454980" y="245356"/>
            <a:ext cx="2942042" cy="613566"/>
            <a:chOff x="5708468" y="-34186"/>
            <a:chExt cx="2779958" cy="694078"/>
          </a:xfrm>
        </p:grpSpPr>
        <p:sp>
          <p:nvSpPr>
            <p:cNvPr id="59" name="Rounded Rectangle 49">
              <a:extLst>
                <a:ext uri="{FF2B5EF4-FFF2-40B4-BE49-F238E27FC236}">
                  <a16:creationId xmlns:a16="http://schemas.microsoft.com/office/drawing/2014/main" id="{DA2F1B5D-B8D8-46DB-8F6E-3BD3352CF7D7}"/>
                </a:ext>
              </a:extLst>
            </p:cNvPr>
            <p:cNvSpPr/>
            <p:nvPr/>
          </p:nvSpPr>
          <p:spPr>
            <a:xfrm>
              <a:off x="5708468" y="-17933"/>
              <a:ext cx="2661751" cy="6629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E303AC9-DFD8-44B8-AB7B-2122E8557565}"/>
                </a:ext>
              </a:extLst>
            </p:cNvPr>
            <p:cNvSpPr txBox="1"/>
            <p:nvPr/>
          </p:nvSpPr>
          <p:spPr>
            <a:xfrm>
              <a:off x="5764185" y="-34186"/>
              <a:ext cx="2724241" cy="69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GB" sz="1905" baseline="30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Evidence on a different dosage of the same intervention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A0ED99B-03C4-4A7B-B886-A2E5026E6D27}"/>
              </a:ext>
            </a:extLst>
          </p:cNvPr>
          <p:cNvGrpSpPr/>
          <p:nvPr/>
        </p:nvGrpSpPr>
        <p:grpSpPr>
          <a:xfrm>
            <a:off x="4430361" y="917990"/>
            <a:ext cx="2450108" cy="841641"/>
            <a:chOff x="4451367" y="985417"/>
            <a:chExt cx="2180648" cy="850113"/>
          </a:xfrm>
        </p:grpSpPr>
        <p:sp>
          <p:nvSpPr>
            <p:cNvPr id="61" name="Rounded Rectangle 51">
              <a:extLst>
                <a:ext uri="{FF2B5EF4-FFF2-40B4-BE49-F238E27FC236}">
                  <a16:creationId xmlns:a16="http://schemas.microsoft.com/office/drawing/2014/main" id="{AD2F6681-9330-4EA5-98BF-FA2CF4E2BCF4}"/>
                </a:ext>
              </a:extLst>
            </p:cNvPr>
            <p:cNvSpPr/>
            <p:nvPr/>
          </p:nvSpPr>
          <p:spPr>
            <a:xfrm>
              <a:off x="4451367" y="1004167"/>
              <a:ext cx="2138370" cy="584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8D08AC-CA04-49A9-AA0D-8AC942095A30}"/>
                </a:ext>
              </a:extLst>
            </p:cNvPr>
            <p:cNvSpPr txBox="1"/>
            <p:nvPr/>
          </p:nvSpPr>
          <p:spPr>
            <a:xfrm>
              <a:off x="4493643" y="985417"/>
              <a:ext cx="2138372" cy="85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GB" sz="1905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GB" sz="1905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dirty="0">
                  <a:solidFill>
                    <a:prstClr val="black"/>
                  </a:solidFill>
                  <a:latin typeface="Calibri"/>
                </a:rPr>
                <a:t>Evidence on a treatment from the same class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66FE30C-BA92-4784-A38C-D6034F128C6F}"/>
              </a:ext>
            </a:extLst>
          </p:cNvPr>
          <p:cNvGrpSpPr/>
          <p:nvPr/>
        </p:nvGrpSpPr>
        <p:grpSpPr>
          <a:xfrm>
            <a:off x="5290896" y="1969391"/>
            <a:ext cx="2655372" cy="1500447"/>
            <a:chOff x="5911499" y="2255764"/>
            <a:chExt cx="2956276" cy="1300932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45E01DF5-725B-43EE-BDB1-2F40ED61A4DC}"/>
                </a:ext>
              </a:extLst>
            </p:cNvPr>
            <p:cNvSpPr/>
            <p:nvPr/>
          </p:nvSpPr>
          <p:spPr>
            <a:xfrm>
              <a:off x="5911499" y="2255764"/>
              <a:ext cx="2956276" cy="13009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932D883-F5A7-4047-886B-414EDC8BE603}"/>
                </a:ext>
              </a:extLst>
            </p:cNvPr>
            <p:cNvSpPr txBox="1"/>
            <p:nvPr/>
          </p:nvSpPr>
          <p:spPr>
            <a:xfrm>
              <a:off x="5962953" y="2306978"/>
              <a:ext cx="2899742" cy="11252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67751">
                <a:defRPr/>
              </a:pP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GB" sz="1905" kern="0" baseline="30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Evidence on a separate </a:t>
              </a:r>
            </a:p>
            <a:p>
              <a:pPr defTabSz="967751">
                <a:defRPr/>
              </a:pP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treatment which is compared </a:t>
              </a:r>
            </a:p>
            <a:p>
              <a:pPr defTabSz="967751">
                <a:defRPr/>
              </a:pP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both head to head with the intervention of interest and </a:t>
              </a:r>
            </a:p>
            <a:p>
              <a:pPr defTabSz="967751">
                <a:defRPr/>
              </a:pP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with the comparator of interest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3434E0-1B00-467A-8656-51C02A883D95}"/>
              </a:ext>
            </a:extLst>
          </p:cNvPr>
          <p:cNvGrpSpPr/>
          <p:nvPr/>
        </p:nvGrpSpPr>
        <p:grpSpPr>
          <a:xfrm>
            <a:off x="2240206" y="942337"/>
            <a:ext cx="2263048" cy="676907"/>
            <a:chOff x="324927" y="4201780"/>
            <a:chExt cx="2138371" cy="639615"/>
          </a:xfrm>
        </p:grpSpPr>
        <p:sp>
          <p:nvSpPr>
            <p:cNvPr id="100" name="Rounded Rectangle 10">
              <a:extLst>
                <a:ext uri="{FF2B5EF4-FFF2-40B4-BE49-F238E27FC236}">
                  <a16:creationId xmlns:a16="http://schemas.microsoft.com/office/drawing/2014/main" id="{39D94B31-BDCE-4E5B-BB6C-11C09A6A09D7}"/>
                </a:ext>
              </a:extLst>
            </p:cNvPr>
            <p:cNvSpPr/>
            <p:nvPr/>
          </p:nvSpPr>
          <p:spPr>
            <a:xfrm>
              <a:off x="329988" y="4201780"/>
              <a:ext cx="1957099" cy="63961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91DC74-06E2-4CE5-B7BD-2D5562A31920}"/>
                </a:ext>
              </a:extLst>
            </p:cNvPr>
            <p:cNvSpPr txBox="1"/>
            <p:nvPr/>
          </p:nvSpPr>
          <p:spPr>
            <a:xfrm>
              <a:off x="324927" y="4236223"/>
              <a:ext cx="2138371" cy="579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67751">
                <a:defRPr/>
              </a:pP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GB" sz="1905" kern="0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Evidence on patients </a:t>
              </a:r>
            </a:p>
            <a:p>
              <a:pPr defTabSz="967751">
                <a:defRPr/>
              </a:pP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of different severity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68C01C8-295B-481A-974D-75C75D9E1E84}"/>
              </a:ext>
            </a:extLst>
          </p:cNvPr>
          <p:cNvGrpSpPr/>
          <p:nvPr/>
        </p:nvGrpSpPr>
        <p:grpSpPr>
          <a:xfrm>
            <a:off x="1718874" y="2778861"/>
            <a:ext cx="1678838" cy="730472"/>
            <a:chOff x="1018329" y="2833088"/>
            <a:chExt cx="2194475" cy="690228"/>
          </a:xfrm>
        </p:grpSpPr>
        <p:sp>
          <p:nvSpPr>
            <p:cNvPr id="65" name="Rounded Rectangle 59">
              <a:extLst>
                <a:ext uri="{FF2B5EF4-FFF2-40B4-BE49-F238E27FC236}">
                  <a16:creationId xmlns:a16="http://schemas.microsoft.com/office/drawing/2014/main" id="{08591BBF-C4EE-4845-ABA3-99848D2D5345}"/>
                </a:ext>
              </a:extLst>
            </p:cNvPr>
            <p:cNvSpPr/>
            <p:nvPr/>
          </p:nvSpPr>
          <p:spPr>
            <a:xfrm>
              <a:off x="1018329" y="2833088"/>
              <a:ext cx="2194475" cy="69022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751">
                <a:defRPr/>
              </a:pPr>
              <a:endParaRPr lang="en-GB" sz="1905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5DD6B0-0F84-44C0-B7A4-313030A8E658}"/>
                </a:ext>
              </a:extLst>
            </p:cNvPr>
            <p:cNvSpPr txBox="1"/>
            <p:nvPr/>
          </p:nvSpPr>
          <p:spPr>
            <a:xfrm>
              <a:off x="1122867" y="2869576"/>
              <a:ext cx="2055977" cy="5797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67751">
                <a:defRPr/>
              </a:pP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GB" sz="1905" kern="0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n-GB" sz="1905" kern="0" dirty="0">
                  <a:solidFill>
                    <a:prstClr val="black"/>
                  </a:solidFill>
                  <a:latin typeface="Calibri"/>
                </a:rPr>
                <a:t>:</a:t>
              </a:r>
              <a:r>
                <a:rPr lang="en-GB" sz="1482" kern="0" dirty="0">
                  <a:solidFill>
                    <a:prstClr val="black"/>
                  </a:solidFill>
                  <a:latin typeface="Calibri"/>
                </a:rPr>
                <a:t>Evidence from low quality RCTs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9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4549-AB15-4585-A118-4A5DB4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43323"/>
            <a:ext cx="8201026" cy="858044"/>
          </a:xfrm>
        </p:spPr>
        <p:txBody>
          <a:bodyPr/>
          <a:lstStyle/>
          <a:p>
            <a:r>
              <a:rPr lang="en-GB" dirty="0"/>
              <a:t>Expanding the evidence-base: Benefits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7F55-253D-49F7-B3EF-3FE50189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82" y="1201367"/>
            <a:ext cx="7772400" cy="30889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Potential benefits: </a:t>
            </a:r>
          </a:p>
          <a:p>
            <a:r>
              <a:rPr lang="en-GB" dirty="0"/>
              <a:t>To gain precision</a:t>
            </a:r>
          </a:p>
          <a:p>
            <a:r>
              <a:rPr lang="en-GB" dirty="0"/>
              <a:t>To alleviate suspected internal biases</a:t>
            </a:r>
          </a:p>
          <a:p>
            <a:r>
              <a:rPr lang="en-GB" dirty="0"/>
              <a:t>To better characterise uncertainty and explain heterogeneity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Potential pitfalls:</a:t>
            </a:r>
          </a:p>
          <a:p>
            <a:r>
              <a:rPr lang="en-GB" dirty="0"/>
              <a:t>Additional heterogeneity</a:t>
            </a:r>
          </a:p>
          <a:p>
            <a:r>
              <a:rPr lang="en-GB" dirty="0"/>
              <a:t>Biased relative effectiveness estimates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6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5852-F6F6-414B-81D0-E59C275C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3" y="297738"/>
            <a:ext cx="7772400" cy="858044"/>
          </a:xfrm>
        </p:spPr>
        <p:txBody>
          <a:bodyPr/>
          <a:lstStyle/>
          <a:p>
            <a:r>
              <a:rPr lang="en-GB" dirty="0"/>
              <a:t>Lumping vs Splitting are not the only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DF53-53CD-43D2-87AE-7A168D63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11" y="1454106"/>
            <a:ext cx="5546126" cy="3088958"/>
          </a:xfrm>
        </p:spPr>
        <p:txBody>
          <a:bodyPr/>
          <a:lstStyle/>
          <a:p>
            <a:r>
              <a:rPr lang="en-GB" sz="1800" dirty="0"/>
              <a:t>Common practice in HTA is to either </a:t>
            </a:r>
            <a:r>
              <a:rPr lang="en-GB" sz="1800" i="1" dirty="0"/>
              <a:t>`Lump` </a:t>
            </a:r>
            <a:r>
              <a:rPr lang="en-GB" sz="1800" dirty="0"/>
              <a:t>(i.e. treat indirect evidence as if they are direct evidence) or </a:t>
            </a:r>
            <a:r>
              <a:rPr lang="en-GB" sz="1800" i="1" dirty="0"/>
              <a:t>`split` </a:t>
            </a:r>
            <a:r>
              <a:rPr lang="en-GB" sz="1800" dirty="0"/>
              <a:t>(i.e. totally disregard all indirect sources )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But these two options are just the two extremes of a spectrum</a:t>
            </a:r>
          </a:p>
          <a:p>
            <a:endParaRPr lang="en-GB" sz="1800" dirty="0"/>
          </a:p>
          <a:p>
            <a:r>
              <a:rPr lang="en-GB" sz="1800" dirty="0"/>
              <a:t>There are many examples in the literature of methods that impose more moderate `strength-borrowing`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2573219-E688-4CF6-9D11-C30AC45C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94" y="1331576"/>
            <a:ext cx="1460409" cy="3420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FE9C-3725-411A-839B-AFA3DB0258A0}"/>
              </a:ext>
            </a:extLst>
          </p:cNvPr>
          <p:cNvSpPr txBox="1"/>
          <p:nvPr/>
        </p:nvSpPr>
        <p:spPr>
          <a:xfrm>
            <a:off x="7716483" y="158595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`Lumping`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87F1A-F136-4A82-8F1C-C3409A38DAEE}"/>
              </a:ext>
            </a:extLst>
          </p:cNvPr>
          <p:cNvSpPr txBox="1"/>
          <p:nvPr/>
        </p:nvSpPr>
        <p:spPr>
          <a:xfrm>
            <a:off x="7787015" y="3639515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`Splitting`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E56B3-DC6B-4D9F-8AAA-64AE639CE8BD}"/>
              </a:ext>
            </a:extLst>
          </p:cNvPr>
          <p:cNvSpPr txBox="1"/>
          <p:nvPr/>
        </p:nvSpPr>
        <p:spPr>
          <a:xfrm>
            <a:off x="5731965" y="4754649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`degree of information-sharing`</a:t>
            </a:r>
          </a:p>
        </p:txBody>
      </p:sp>
    </p:spTree>
    <p:extLst>
      <p:ext uri="{BB962C8B-B14F-4D97-AF65-F5344CB8AC3E}">
        <p14:creationId xmlns:p14="http://schemas.microsoft.com/office/powerpoint/2010/main" val="28858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8A81-4C24-4341-93F8-2BFB32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7938"/>
            <a:ext cx="7772400" cy="858044"/>
          </a:xfrm>
        </p:spPr>
        <p:txBody>
          <a:bodyPr/>
          <a:lstStyle/>
          <a:p>
            <a:r>
              <a:rPr lang="en-GB" dirty="0"/>
              <a:t>4 main types of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5D7B-D9AA-44FE-8F0B-0A2F9903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4968"/>
            <a:ext cx="7772400" cy="3088958"/>
          </a:xfrm>
        </p:spPr>
        <p:txBody>
          <a:bodyPr/>
          <a:lstStyle/>
          <a:p>
            <a:r>
              <a:rPr lang="en-GB" dirty="0"/>
              <a:t>Functional relationships (</a:t>
            </a:r>
            <a:r>
              <a:rPr lang="en-GB" sz="1800" dirty="0"/>
              <a:t>Meta-Regression approaches, Bias-adjustment, Dose-response curves, Constraints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Exchangeability-based relationships (</a:t>
            </a:r>
            <a:r>
              <a:rPr lang="en-GB" sz="1800" dirty="0"/>
              <a:t>Multi-level models, partial exchangeability models, random walks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Prior-based relationships (</a:t>
            </a:r>
            <a:r>
              <a:rPr lang="en-GB" sz="1800" dirty="0"/>
              <a:t>Informative priors, Mixtures of priors, Commensurate priors, Power-priors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Correlation-based relationships (</a:t>
            </a:r>
            <a:r>
              <a:rPr lang="en-GB" sz="1800" dirty="0"/>
              <a:t>Multi-variate meta-analysis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996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43B5-81E3-4317-8EC3-1A9637A2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36" y="232771"/>
            <a:ext cx="7772400" cy="858044"/>
          </a:xfrm>
        </p:spPr>
        <p:txBody>
          <a:bodyPr/>
          <a:lstStyle/>
          <a:p>
            <a:r>
              <a:rPr lang="en-GB" dirty="0"/>
              <a:t>A case-study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0E6C8-A0B2-4236-81C2-9E2C02D4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6" y="1485891"/>
            <a:ext cx="3967763" cy="24239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D390E5-EE7D-4978-8784-D804810DC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90696"/>
              </p:ext>
            </p:extLst>
          </p:nvPr>
        </p:nvGraphicFramePr>
        <p:xfrm>
          <a:off x="4104805" y="1501317"/>
          <a:ext cx="32703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012">
                  <a:extLst>
                    <a:ext uri="{9D8B030D-6E8A-4147-A177-3AD203B41FA5}">
                      <a16:colId xmlns:a16="http://schemas.microsoft.com/office/drawing/2014/main" val="1998714797"/>
                    </a:ext>
                  </a:extLst>
                </a:gridCol>
                <a:gridCol w="1761344">
                  <a:extLst>
                    <a:ext uri="{9D8B030D-6E8A-4147-A177-3AD203B41FA5}">
                      <a16:colId xmlns:a16="http://schemas.microsoft.com/office/drawing/2014/main" val="15521531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Decision Research Question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6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1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IVIG or IVIGAM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Comparator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Albumin or 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1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All-cause 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3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254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A4F10F-B139-4900-9508-EAD7FB0E0026}"/>
              </a:ext>
            </a:extLst>
          </p:cNvPr>
          <p:cNvSpPr txBox="1"/>
          <p:nvPr/>
        </p:nvSpPr>
        <p:spPr>
          <a:xfrm>
            <a:off x="2789419" y="3864601"/>
            <a:ext cx="5951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The authors acknowledged that heterogeneity couldn’t be fully explained, a single best-fitting model could not be concluded and different models yielded quite different estimates for relative effectiveness</a:t>
            </a:r>
          </a:p>
          <a:p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E2AAEE-91BA-468B-9C81-045068BD8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48925"/>
              </p:ext>
            </p:extLst>
          </p:nvPr>
        </p:nvGraphicFramePr>
        <p:xfrm>
          <a:off x="7475093" y="1501317"/>
          <a:ext cx="15414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489">
                  <a:extLst>
                    <a:ext uri="{9D8B030D-6E8A-4147-A177-3AD203B41FA5}">
                      <a16:colId xmlns:a16="http://schemas.microsoft.com/office/drawing/2014/main" val="3054601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Indirect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4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5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IVIG or IVIGAM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6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Albumin or 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All-cause 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26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2F965C5-B23E-49DB-9AA7-FFD42CE6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5" y="-685718"/>
            <a:ext cx="4730847" cy="6287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105EB-10FA-44AC-A370-667EB4F6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1"/>
            <a:ext cx="7772400" cy="858044"/>
          </a:xfrm>
        </p:spPr>
        <p:txBody>
          <a:bodyPr/>
          <a:lstStyle/>
          <a:p>
            <a:r>
              <a:rPr lang="en-GB" dirty="0"/>
              <a:t>Direct and indirect </a:t>
            </a:r>
            <a:br>
              <a:rPr lang="en-GB" dirty="0"/>
            </a:br>
            <a:r>
              <a:rPr lang="en-GB" dirty="0"/>
              <a:t>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3F3F-6BB6-456C-9EF4-ACD9B241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6" y="1721437"/>
            <a:ext cx="2862943" cy="30889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naïve combination under a FE model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73E1A-8B6E-4010-91A4-C3CD33377F54}"/>
              </a:ext>
            </a:extLst>
          </p:cNvPr>
          <p:cNvSpPr/>
          <p:nvPr/>
        </p:nvSpPr>
        <p:spPr bwMode="auto">
          <a:xfrm>
            <a:off x="5732453" y="2128727"/>
            <a:ext cx="551338" cy="1882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97A15E-717B-4A4C-B64D-84D543F0A83E}"/>
              </a:ext>
            </a:extLst>
          </p:cNvPr>
          <p:cNvSpPr/>
          <p:nvPr/>
        </p:nvSpPr>
        <p:spPr bwMode="auto">
          <a:xfrm>
            <a:off x="5732453" y="3564461"/>
            <a:ext cx="551338" cy="1882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A7805-D6B5-400B-B65F-CFB4BA377ED7}"/>
              </a:ext>
            </a:extLst>
          </p:cNvPr>
          <p:cNvSpPr/>
          <p:nvPr/>
        </p:nvSpPr>
        <p:spPr bwMode="auto">
          <a:xfrm>
            <a:off x="5039842" y="2298758"/>
            <a:ext cx="359761" cy="1882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9E4C2-5D13-4606-9AEC-79B33719ADD7}"/>
              </a:ext>
            </a:extLst>
          </p:cNvPr>
          <p:cNvSpPr/>
          <p:nvPr/>
        </p:nvSpPr>
        <p:spPr bwMode="auto">
          <a:xfrm>
            <a:off x="5039842" y="3770302"/>
            <a:ext cx="371092" cy="1882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528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33CC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D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537561737c6c199f21688d8b9d05c8a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27efaf916ae934cecb8e93847d2609bc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A036BB-4A06-4E08-8111-84D0E1392853}"/>
</file>

<file path=customXml/itemProps2.xml><?xml version="1.0" encoding="utf-8"?>
<ds:datastoreItem xmlns:ds="http://schemas.openxmlformats.org/officeDocument/2006/customXml" ds:itemID="{A12D0B0F-C4AD-4878-9A3C-78109BE08BA0}"/>
</file>

<file path=customXml/itemProps3.xml><?xml version="1.0" encoding="utf-8"?>
<ds:datastoreItem xmlns:ds="http://schemas.openxmlformats.org/officeDocument/2006/customXml" ds:itemID="{E6EA9D86-AD77-4873-8872-FA840C857C7D}"/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1362</Words>
  <Application>Microsoft Office PowerPoint</Application>
  <PresentationFormat>Custom</PresentationFormat>
  <Paragraphs>219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Cambria</vt:lpstr>
      <vt:lpstr>Cambria Math</vt:lpstr>
      <vt:lpstr>Times New Roman</vt:lpstr>
      <vt:lpstr>Wingdings</vt:lpstr>
      <vt:lpstr>Default Design</vt:lpstr>
      <vt:lpstr>Acrobat Document</vt:lpstr>
      <vt:lpstr>Borrowing-strength from indirect evidence in HTA: methods and policy implications  </vt:lpstr>
      <vt:lpstr>Outline</vt:lpstr>
      <vt:lpstr>Background</vt:lpstr>
      <vt:lpstr>PowerPoint Presentation</vt:lpstr>
      <vt:lpstr>Expanding the evidence-base: Benefits and risks</vt:lpstr>
      <vt:lpstr>Lumping vs Splitting are not the only options</vt:lpstr>
      <vt:lpstr>4 main types of relationships</vt:lpstr>
      <vt:lpstr>A case-study</vt:lpstr>
      <vt:lpstr>Direct and indirect  evidence </vt:lpstr>
      <vt:lpstr>`Splitting`</vt:lpstr>
      <vt:lpstr>Summary of applicable synthesis methods</vt:lpstr>
      <vt:lpstr>Comparing methods : `Strength-of-borrowing` measures</vt:lpstr>
      <vt:lpstr>PowerPoint Presentation</vt:lpstr>
      <vt:lpstr>Comparing methods : `Strength-of-borrowing` measures</vt:lpstr>
      <vt:lpstr>Results on  Relative effectiveness</vt:lpstr>
      <vt:lpstr>Results on  adoption decisions</vt:lpstr>
      <vt:lpstr>Results on research  recommendation  decisions</vt:lpstr>
      <vt:lpstr>Summary and conclusions</vt:lpstr>
      <vt:lpstr>PowerPoint Presentation</vt:lpstr>
      <vt:lpstr>Back up slides</vt:lpstr>
      <vt:lpstr>PowerPoint Presentation</vt:lpstr>
      <vt:lpstr>Methods: Direct evidence</vt:lpstr>
      <vt:lpstr>Methods: Dimensions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analytical modelling for cost-effectiveness models</dc:title>
  <dc:creator>Centre for Health Economics</dc:creator>
  <cp:lastModifiedBy>Georgios Nikolaidis</cp:lastModifiedBy>
  <cp:revision>355</cp:revision>
  <cp:lastPrinted>2015-05-15T15:16:32Z</cp:lastPrinted>
  <dcterms:created xsi:type="dcterms:W3CDTF">1999-06-29T12:58:44Z</dcterms:created>
  <dcterms:modified xsi:type="dcterms:W3CDTF">2020-05-29T07:45:14Z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