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</p:sldMasterIdLst>
  <p:notesMasterIdLst>
    <p:notesMasterId r:id="rId21"/>
  </p:notesMasterIdLst>
  <p:sldIdLst>
    <p:sldId id="256" r:id="rId3"/>
    <p:sldId id="496" r:id="rId4"/>
    <p:sldId id="268" r:id="rId5"/>
    <p:sldId id="259" r:id="rId6"/>
    <p:sldId id="258" r:id="rId7"/>
    <p:sldId id="261" r:id="rId8"/>
    <p:sldId id="269" r:id="rId9"/>
    <p:sldId id="260" r:id="rId10"/>
    <p:sldId id="262" r:id="rId11"/>
    <p:sldId id="266" r:id="rId12"/>
    <p:sldId id="263" r:id="rId13"/>
    <p:sldId id="267" r:id="rId14"/>
    <p:sldId id="270" r:id="rId15"/>
    <p:sldId id="264" r:id="rId16"/>
    <p:sldId id="265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ongming Qu" initials="YQ" lastIdx="7" clrIdx="0">
    <p:extLst>
      <p:ext uri="{19B8F6BF-5375-455C-9EA6-DF929625EA0E}">
        <p15:presenceInfo xmlns:p15="http://schemas.microsoft.com/office/powerpoint/2012/main" userId="S::qu_yongming@lilly.com::cb74c8d7-e8c3-4503-a30f-ed6e7ade7c6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9B9309-BFFF-455E-B142-32CB0711FF49}" v="45" dt="2020-11-18T15:25:53.5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customXml" Target="../customXml/item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Relationship Id="rId30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y Lalonde" userId="144ad15f-4c52-46cd-9bf9-c41ddeae8a25" providerId="ADAL" clId="{629B9309-BFFF-455E-B142-32CB0711FF49}"/>
    <pc:docChg chg="undo custSel modSld">
      <pc:chgData name="Amy Lalonde" userId="144ad15f-4c52-46cd-9bf9-c41ddeae8a25" providerId="ADAL" clId="{629B9309-BFFF-455E-B142-32CB0711FF49}" dt="2020-11-18T15:26:08.997" v="465" actId="20577"/>
      <pc:docMkLst>
        <pc:docMk/>
      </pc:docMkLst>
      <pc:sldChg chg="modSp mod modAnim delCm">
        <pc:chgData name="Amy Lalonde" userId="144ad15f-4c52-46cd-9bf9-c41ddeae8a25" providerId="ADAL" clId="{629B9309-BFFF-455E-B142-32CB0711FF49}" dt="2020-11-16T16:14:15.650" v="448"/>
        <pc:sldMkLst>
          <pc:docMk/>
          <pc:sldMk cId="3085021033" sldId="258"/>
        </pc:sldMkLst>
        <pc:spChg chg="mod">
          <ac:chgData name="Amy Lalonde" userId="144ad15f-4c52-46cd-9bf9-c41ddeae8a25" providerId="ADAL" clId="{629B9309-BFFF-455E-B142-32CB0711FF49}" dt="2020-11-09T20:12:24.903" v="432" actId="20577"/>
          <ac:spMkLst>
            <pc:docMk/>
            <pc:sldMk cId="3085021033" sldId="258"/>
            <ac:spMk id="3" creationId="{C9BCC5CE-5C19-4BD7-8410-BA331041910A}"/>
          </ac:spMkLst>
        </pc:spChg>
        <pc:spChg chg="mod">
          <ac:chgData name="Amy Lalonde" userId="144ad15f-4c52-46cd-9bf9-c41ddeae8a25" providerId="ADAL" clId="{629B9309-BFFF-455E-B142-32CB0711FF49}" dt="2020-11-09T14:29:16.947" v="270" actId="1076"/>
          <ac:spMkLst>
            <pc:docMk/>
            <pc:sldMk cId="3085021033" sldId="258"/>
            <ac:spMk id="6" creationId="{D289C3F1-434F-4C71-A7B7-EA106DC05265}"/>
          </ac:spMkLst>
        </pc:spChg>
      </pc:sldChg>
      <pc:sldChg chg="modSp mod modAnim">
        <pc:chgData name="Amy Lalonde" userId="144ad15f-4c52-46cd-9bf9-c41ddeae8a25" providerId="ADAL" clId="{629B9309-BFFF-455E-B142-32CB0711FF49}" dt="2020-11-16T15:56:11.455" v="434"/>
        <pc:sldMkLst>
          <pc:docMk/>
          <pc:sldMk cId="2822737462" sldId="259"/>
        </pc:sldMkLst>
        <pc:spChg chg="mod">
          <ac:chgData name="Amy Lalonde" userId="144ad15f-4c52-46cd-9bf9-c41ddeae8a25" providerId="ADAL" clId="{629B9309-BFFF-455E-B142-32CB0711FF49}" dt="2020-11-09T13:48:42.850" v="21" actId="20577"/>
          <ac:spMkLst>
            <pc:docMk/>
            <pc:sldMk cId="2822737462" sldId="259"/>
            <ac:spMk id="3" creationId="{1EF517A0-18C5-4970-88EC-866BF618E05D}"/>
          </ac:spMkLst>
        </pc:spChg>
      </pc:sldChg>
      <pc:sldChg chg="modAnim">
        <pc:chgData name="Amy Lalonde" userId="144ad15f-4c52-46cd-9bf9-c41ddeae8a25" providerId="ADAL" clId="{629B9309-BFFF-455E-B142-32CB0711FF49}" dt="2020-11-16T15:59:25.408" v="442"/>
        <pc:sldMkLst>
          <pc:docMk/>
          <pc:sldMk cId="2834048068" sldId="260"/>
        </pc:sldMkLst>
      </pc:sldChg>
      <pc:sldChg chg="modSp mod modAnim delCm">
        <pc:chgData name="Amy Lalonde" userId="144ad15f-4c52-46cd-9bf9-c41ddeae8a25" providerId="ADAL" clId="{629B9309-BFFF-455E-B142-32CB0711FF49}" dt="2020-11-16T15:58:40.034" v="437"/>
        <pc:sldMkLst>
          <pc:docMk/>
          <pc:sldMk cId="3426744217" sldId="261"/>
        </pc:sldMkLst>
        <pc:spChg chg="mod">
          <ac:chgData name="Amy Lalonde" userId="144ad15f-4c52-46cd-9bf9-c41ddeae8a25" providerId="ADAL" clId="{629B9309-BFFF-455E-B142-32CB0711FF49}" dt="2020-11-09T14:36:52.543" v="358" actId="20577"/>
          <ac:spMkLst>
            <pc:docMk/>
            <pc:sldMk cId="3426744217" sldId="261"/>
            <ac:spMk id="3" creationId="{C9BCC5CE-5C19-4BD7-8410-BA331041910A}"/>
          </ac:spMkLst>
        </pc:spChg>
        <pc:spChg chg="mod">
          <ac:chgData name="Amy Lalonde" userId="144ad15f-4c52-46cd-9bf9-c41ddeae8a25" providerId="ADAL" clId="{629B9309-BFFF-455E-B142-32CB0711FF49}" dt="2020-11-08T02:06:09.290" v="13" actId="1036"/>
          <ac:spMkLst>
            <pc:docMk/>
            <pc:sldMk cId="3426744217" sldId="261"/>
            <ac:spMk id="6" creationId="{D289C3F1-434F-4C71-A7B7-EA106DC05265}"/>
          </ac:spMkLst>
        </pc:spChg>
        <pc:cxnChg chg="mod">
          <ac:chgData name="Amy Lalonde" userId="144ad15f-4c52-46cd-9bf9-c41ddeae8a25" providerId="ADAL" clId="{629B9309-BFFF-455E-B142-32CB0711FF49}" dt="2020-11-08T01:36:24.722" v="11" actId="1076"/>
          <ac:cxnSpMkLst>
            <pc:docMk/>
            <pc:sldMk cId="3426744217" sldId="261"/>
            <ac:cxnSpMk id="5" creationId="{35C1643A-E25E-43AC-B581-135854B0A7B0}"/>
          </ac:cxnSpMkLst>
        </pc:cxnChg>
      </pc:sldChg>
      <pc:sldChg chg="modAnim">
        <pc:chgData name="Amy Lalonde" userId="144ad15f-4c52-46cd-9bf9-c41ddeae8a25" providerId="ADAL" clId="{629B9309-BFFF-455E-B142-32CB0711FF49}" dt="2020-11-16T15:59:37.809" v="443"/>
        <pc:sldMkLst>
          <pc:docMk/>
          <pc:sldMk cId="3866252589" sldId="262"/>
        </pc:sldMkLst>
      </pc:sldChg>
      <pc:sldChg chg="modAnim">
        <pc:chgData name="Amy Lalonde" userId="144ad15f-4c52-46cd-9bf9-c41ddeae8a25" providerId="ADAL" clId="{629B9309-BFFF-455E-B142-32CB0711FF49}" dt="2020-11-16T15:59:52.373" v="445"/>
        <pc:sldMkLst>
          <pc:docMk/>
          <pc:sldMk cId="4236470430" sldId="263"/>
        </pc:sldMkLst>
      </pc:sldChg>
      <pc:sldChg chg="modAnim">
        <pc:chgData name="Amy Lalonde" userId="144ad15f-4c52-46cd-9bf9-c41ddeae8a25" providerId="ADAL" clId="{629B9309-BFFF-455E-B142-32CB0711FF49}" dt="2020-11-16T16:02:12" v="446"/>
        <pc:sldMkLst>
          <pc:docMk/>
          <pc:sldMk cId="702101423" sldId="264"/>
        </pc:sldMkLst>
      </pc:sldChg>
      <pc:sldChg chg="modAnim">
        <pc:chgData name="Amy Lalonde" userId="144ad15f-4c52-46cd-9bf9-c41ddeae8a25" providerId="ADAL" clId="{629B9309-BFFF-455E-B142-32CB0711FF49}" dt="2020-11-16T15:59:45.296" v="444"/>
        <pc:sldMkLst>
          <pc:docMk/>
          <pc:sldMk cId="1406006835" sldId="266"/>
        </pc:sldMkLst>
      </pc:sldChg>
      <pc:sldChg chg="modSp mod">
        <pc:chgData name="Amy Lalonde" userId="144ad15f-4c52-46cd-9bf9-c41ddeae8a25" providerId="ADAL" clId="{629B9309-BFFF-455E-B142-32CB0711FF49}" dt="2020-11-18T15:26:08.997" v="465" actId="20577"/>
        <pc:sldMkLst>
          <pc:docMk/>
          <pc:sldMk cId="4238048572" sldId="267"/>
        </pc:sldMkLst>
        <pc:spChg chg="mod">
          <ac:chgData name="Amy Lalonde" userId="144ad15f-4c52-46cd-9bf9-c41ddeae8a25" providerId="ADAL" clId="{629B9309-BFFF-455E-B142-32CB0711FF49}" dt="2020-11-18T15:26:08.997" v="465" actId="20577"/>
          <ac:spMkLst>
            <pc:docMk/>
            <pc:sldMk cId="4238048572" sldId="267"/>
            <ac:spMk id="3" creationId="{1C5963E0-E419-49C3-8E76-B1F665F2B789}"/>
          </ac:spMkLst>
        </pc:spChg>
      </pc:sldChg>
      <pc:sldChg chg="modAnim">
        <pc:chgData name="Amy Lalonde" userId="144ad15f-4c52-46cd-9bf9-c41ddeae8a25" providerId="ADAL" clId="{629B9309-BFFF-455E-B142-32CB0711FF49}" dt="2020-11-16T16:02:32.931" v="447"/>
        <pc:sldMkLst>
          <pc:docMk/>
          <pc:sldMk cId="1151315692" sldId="273"/>
        </pc:sldMkLst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B144C1-7379-480C-A8F1-FF329EF6DFAE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CEC8C8-0343-4756-9810-09ED6234477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Motivation</a:t>
          </a:r>
        </a:p>
      </dgm:t>
    </dgm:pt>
    <dgm:pt modelId="{837FE47E-44C7-4B9B-8C02-E619F682AD5C}" type="parTrans" cxnId="{C251D5CE-FE97-4C1C-8758-F37924A44F18}">
      <dgm:prSet/>
      <dgm:spPr/>
      <dgm:t>
        <a:bodyPr/>
        <a:lstStyle/>
        <a:p>
          <a:endParaRPr lang="en-US"/>
        </a:p>
      </dgm:t>
    </dgm:pt>
    <dgm:pt modelId="{C5DA0BE2-0F4C-4E8A-ADEA-9C0F7CD7D535}" type="sibTrans" cxnId="{C251D5CE-FE97-4C1C-8758-F37924A44F18}">
      <dgm:prSet/>
      <dgm:spPr/>
      <dgm:t>
        <a:bodyPr/>
        <a:lstStyle/>
        <a:p>
          <a:endParaRPr lang="en-US"/>
        </a:p>
      </dgm:t>
    </dgm:pt>
    <dgm:pt modelId="{6073C94D-A5E2-4005-8197-2057AA24F3B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Methodology</a:t>
          </a:r>
        </a:p>
      </dgm:t>
    </dgm:pt>
    <dgm:pt modelId="{A9610112-DB52-4756-8394-4B95D1862593}" type="parTrans" cxnId="{107BAEAF-D57E-4E7E-A8F6-4D1FF2FAAFAF}">
      <dgm:prSet/>
      <dgm:spPr/>
      <dgm:t>
        <a:bodyPr/>
        <a:lstStyle/>
        <a:p>
          <a:endParaRPr lang="en-US"/>
        </a:p>
      </dgm:t>
    </dgm:pt>
    <dgm:pt modelId="{9B45291A-6349-40C8-BB6A-D5ED209683C0}" type="sibTrans" cxnId="{107BAEAF-D57E-4E7E-A8F6-4D1FF2FAAFAF}">
      <dgm:prSet/>
      <dgm:spPr/>
      <dgm:t>
        <a:bodyPr/>
        <a:lstStyle/>
        <a:p>
          <a:endParaRPr lang="en-US"/>
        </a:p>
      </dgm:t>
    </dgm:pt>
    <dgm:pt modelId="{DCB92E1F-E4C0-4AF1-B9FC-6EFF7B037FE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Simulations</a:t>
          </a:r>
        </a:p>
      </dgm:t>
    </dgm:pt>
    <dgm:pt modelId="{21ACAD6E-2703-4F5F-AFD9-6A531C4FAE4D}" type="sibTrans" cxnId="{5F6216FA-5521-4AD7-BEEA-776909B7A839}">
      <dgm:prSet/>
      <dgm:spPr/>
      <dgm:t>
        <a:bodyPr/>
        <a:lstStyle/>
        <a:p>
          <a:endParaRPr lang="en-US"/>
        </a:p>
      </dgm:t>
    </dgm:pt>
    <dgm:pt modelId="{CB89EBFB-D12F-444D-BD02-E779EF70C8C8}" type="parTrans" cxnId="{5F6216FA-5521-4AD7-BEEA-776909B7A839}">
      <dgm:prSet/>
      <dgm:spPr/>
      <dgm:t>
        <a:bodyPr/>
        <a:lstStyle/>
        <a:p>
          <a:endParaRPr lang="en-US"/>
        </a:p>
      </dgm:t>
    </dgm:pt>
    <dgm:pt modelId="{F437AB16-5636-4351-B4E1-B2754B58E95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Summary</a:t>
          </a:r>
        </a:p>
      </dgm:t>
    </dgm:pt>
    <dgm:pt modelId="{7595069D-8446-4146-9286-511E8B4B3140}" type="parTrans" cxnId="{E084B5ED-E9C4-46A2-B3C2-1B88139858E2}">
      <dgm:prSet/>
      <dgm:spPr/>
      <dgm:t>
        <a:bodyPr/>
        <a:lstStyle/>
        <a:p>
          <a:endParaRPr lang="en-US"/>
        </a:p>
      </dgm:t>
    </dgm:pt>
    <dgm:pt modelId="{0DE74A25-C581-4244-AF34-6FD230CB189E}" type="sibTrans" cxnId="{E084B5ED-E9C4-46A2-B3C2-1B88139858E2}">
      <dgm:prSet/>
      <dgm:spPr/>
      <dgm:t>
        <a:bodyPr/>
        <a:lstStyle/>
        <a:p>
          <a:endParaRPr lang="en-US"/>
        </a:p>
      </dgm:t>
    </dgm:pt>
    <dgm:pt modelId="{00F26FC6-E634-4535-904D-5CD445302B2A}" type="pres">
      <dgm:prSet presAssocID="{BFB144C1-7379-480C-A8F1-FF329EF6DFAE}" presName="root" presStyleCnt="0">
        <dgm:presLayoutVars>
          <dgm:dir/>
          <dgm:resizeHandles val="exact"/>
        </dgm:presLayoutVars>
      </dgm:prSet>
      <dgm:spPr/>
    </dgm:pt>
    <dgm:pt modelId="{389E059F-58BE-4FAF-ACED-B3B93A31489A}" type="pres">
      <dgm:prSet presAssocID="{80CEC8C8-0343-4756-9810-09ED62344772}" presName="compNode" presStyleCnt="0"/>
      <dgm:spPr/>
    </dgm:pt>
    <dgm:pt modelId="{34A0AEDC-C04D-408D-93B1-7BFB1208173D}" type="pres">
      <dgm:prSet presAssocID="{80CEC8C8-0343-4756-9810-09ED62344772}" presName="bgRect" presStyleLbl="bgShp" presStyleIdx="0" presStyleCnt="4"/>
      <dgm:spPr/>
    </dgm:pt>
    <dgm:pt modelId="{BA60CA5B-8AC3-4F72-9383-A2D4D4C981E1}" type="pres">
      <dgm:prSet presAssocID="{80CEC8C8-0343-4756-9810-09ED62344772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4046460D-2B68-47BF-A32B-064910B4CDCC}" type="pres">
      <dgm:prSet presAssocID="{80CEC8C8-0343-4756-9810-09ED62344772}" presName="spaceRect" presStyleCnt="0"/>
      <dgm:spPr/>
    </dgm:pt>
    <dgm:pt modelId="{BE11572A-C131-4F26-AB4B-335DC61918A7}" type="pres">
      <dgm:prSet presAssocID="{80CEC8C8-0343-4756-9810-09ED62344772}" presName="parTx" presStyleLbl="revTx" presStyleIdx="0" presStyleCnt="4">
        <dgm:presLayoutVars>
          <dgm:chMax val="0"/>
          <dgm:chPref val="0"/>
        </dgm:presLayoutVars>
      </dgm:prSet>
      <dgm:spPr/>
    </dgm:pt>
    <dgm:pt modelId="{5BD50280-86E5-4CFA-98BF-80AE47BB13B0}" type="pres">
      <dgm:prSet presAssocID="{C5DA0BE2-0F4C-4E8A-ADEA-9C0F7CD7D535}" presName="sibTrans" presStyleCnt="0"/>
      <dgm:spPr/>
    </dgm:pt>
    <dgm:pt modelId="{1BA07423-84E2-4693-8767-50CCCD7C0168}" type="pres">
      <dgm:prSet presAssocID="{6073C94D-A5E2-4005-8197-2057AA24F3BE}" presName="compNode" presStyleCnt="0"/>
      <dgm:spPr/>
    </dgm:pt>
    <dgm:pt modelId="{F411D33B-960B-43EE-AED1-0F2D27360297}" type="pres">
      <dgm:prSet presAssocID="{6073C94D-A5E2-4005-8197-2057AA24F3BE}" presName="bgRect" presStyleLbl="bgShp" presStyleIdx="1" presStyleCnt="4"/>
      <dgm:spPr/>
    </dgm:pt>
    <dgm:pt modelId="{1D0DBB4E-CE1D-466F-8A15-873327345F0E}" type="pres">
      <dgm:prSet presAssocID="{6073C94D-A5E2-4005-8197-2057AA24F3BE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dy builder"/>
        </a:ext>
      </dgm:extLst>
    </dgm:pt>
    <dgm:pt modelId="{747D0BFB-6F6B-435F-BC92-6AE241543602}" type="pres">
      <dgm:prSet presAssocID="{6073C94D-A5E2-4005-8197-2057AA24F3BE}" presName="spaceRect" presStyleCnt="0"/>
      <dgm:spPr/>
    </dgm:pt>
    <dgm:pt modelId="{788513FE-8606-4004-AAFB-8A5DEC933315}" type="pres">
      <dgm:prSet presAssocID="{6073C94D-A5E2-4005-8197-2057AA24F3BE}" presName="parTx" presStyleLbl="revTx" presStyleIdx="1" presStyleCnt="4">
        <dgm:presLayoutVars>
          <dgm:chMax val="0"/>
          <dgm:chPref val="0"/>
        </dgm:presLayoutVars>
      </dgm:prSet>
      <dgm:spPr/>
    </dgm:pt>
    <dgm:pt modelId="{A7A0C06F-22E6-4BA3-A811-06ADDF74BD34}" type="pres">
      <dgm:prSet presAssocID="{9B45291A-6349-40C8-BB6A-D5ED209683C0}" presName="sibTrans" presStyleCnt="0"/>
      <dgm:spPr/>
    </dgm:pt>
    <dgm:pt modelId="{BFC3C3AA-9774-43F0-8A81-F1BCD7BC6AC1}" type="pres">
      <dgm:prSet presAssocID="{DCB92E1F-E4C0-4AF1-B9FC-6EFF7B037FED}" presName="compNode" presStyleCnt="0"/>
      <dgm:spPr/>
    </dgm:pt>
    <dgm:pt modelId="{294E71A6-0E68-4951-A2CA-EF63F33A8053}" type="pres">
      <dgm:prSet presAssocID="{DCB92E1F-E4C0-4AF1-B9FC-6EFF7B037FED}" presName="bgRect" presStyleLbl="bgShp" presStyleIdx="2" presStyleCnt="4"/>
      <dgm:spPr/>
    </dgm:pt>
    <dgm:pt modelId="{8695F6E2-3C0B-4585-8A0D-633DA789203C}" type="pres">
      <dgm:prSet presAssocID="{DCB92E1F-E4C0-4AF1-B9FC-6EFF7B037FED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58DDA4D1-C2FC-4E3F-8D0C-B9261246D856}" type="pres">
      <dgm:prSet presAssocID="{DCB92E1F-E4C0-4AF1-B9FC-6EFF7B037FED}" presName="spaceRect" presStyleCnt="0"/>
      <dgm:spPr/>
    </dgm:pt>
    <dgm:pt modelId="{CF2D1CC0-A263-4D38-8391-A2621544388E}" type="pres">
      <dgm:prSet presAssocID="{DCB92E1F-E4C0-4AF1-B9FC-6EFF7B037FED}" presName="parTx" presStyleLbl="revTx" presStyleIdx="2" presStyleCnt="4">
        <dgm:presLayoutVars>
          <dgm:chMax val="0"/>
          <dgm:chPref val="0"/>
        </dgm:presLayoutVars>
      </dgm:prSet>
      <dgm:spPr/>
    </dgm:pt>
    <dgm:pt modelId="{7AEB26CA-B660-4AA0-8577-8665B0EEAD3D}" type="pres">
      <dgm:prSet presAssocID="{21ACAD6E-2703-4F5F-AFD9-6A531C4FAE4D}" presName="sibTrans" presStyleCnt="0"/>
      <dgm:spPr/>
    </dgm:pt>
    <dgm:pt modelId="{C6F95C7B-B64D-4A13-894D-18EB6D7A33A8}" type="pres">
      <dgm:prSet presAssocID="{F437AB16-5636-4351-B4E1-B2754B58E95C}" presName="compNode" presStyleCnt="0"/>
      <dgm:spPr/>
    </dgm:pt>
    <dgm:pt modelId="{2711B0D8-82F8-4899-8839-4E356BEE9DD3}" type="pres">
      <dgm:prSet presAssocID="{F437AB16-5636-4351-B4E1-B2754B58E95C}" presName="bgRect" presStyleLbl="bgShp" presStyleIdx="3" presStyleCnt="4"/>
      <dgm:spPr/>
    </dgm:pt>
    <dgm:pt modelId="{BD690808-46CF-4F8B-911F-9940FBEA5737}" type="pres">
      <dgm:prSet presAssocID="{F437AB16-5636-4351-B4E1-B2754B58E95C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ustomer review"/>
        </a:ext>
      </dgm:extLst>
    </dgm:pt>
    <dgm:pt modelId="{CF5B756C-DD04-4273-807D-0D1E9855177E}" type="pres">
      <dgm:prSet presAssocID="{F437AB16-5636-4351-B4E1-B2754B58E95C}" presName="spaceRect" presStyleCnt="0"/>
      <dgm:spPr/>
    </dgm:pt>
    <dgm:pt modelId="{25D02B87-A0DA-4D65-83A7-A4FB8A3945B6}" type="pres">
      <dgm:prSet presAssocID="{F437AB16-5636-4351-B4E1-B2754B58E95C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FC884F16-C5AF-4B71-80B3-E2E6D2F96A11}" type="presOf" srcId="{BFB144C1-7379-480C-A8F1-FF329EF6DFAE}" destId="{00F26FC6-E634-4535-904D-5CD445302B2A}" srcOrd="0" destOrd="0" presId="urn:microsoft.com/office/officeart/2018/2/layout/IconVerticalSolidList"/>
    <dgm:cxn modelId="{C28D9029-126A-46F1-9CB2-695D8891D060}" type="presOf" srcId="{F437AB16-5636-4351-B4E1-B2754B58E95C}" destId="{25D02B87-A0DA-4D65-83A7-A4FB8A3945B6}" srcOrd="0" destOrd="0" presId="urn:microsoft.com/office/officeart/2018/2/layout/IconVerticalSolidList"/>
    <dgm:cxn modelId="{85029147-D68D-4EA8-8097-CD1192180DCF}" type="presOf" srcId="{DCB92E1F-E4C0-4AF1-B9FC-6EFF7B037FED}" destId="{CF2D1CC0-A263-4D38-8391-A2621544388E}" srcOrd="0" destOrd="0" presId="urn:microsoft.com/office/officeart/2018/2/layout/IconVerticalSolidList"/>
    <dgm:cxn modelId="{F9D83D94-9BB7-46A8-887A-038926E12C44}" type="presOf" srcId="{80CEC8C8-0343-4756-9810-09ED62344772}" destId="{BE11572A-C131-4F26-AB4B-335DC61918A7}" srcOrd="0" destOrd="0" presId="urn:microsoft.com/office/officeart/2018/2/layout/IconVerticalSolidList"/>
    <dgm:cxn modelId="{107BAEAF-D57E-4E7E-A8F6-4D1FF2FAAFAF}" srcId="{BFB144C1-7379-480C-A8F1-FF329EF6DFAE}" destId="{6073C94D-A5E2-4005-8197-2057AA24F3BE}" srcOrd="1" destOrd="0" parTransId="{A9610112-DB52-4756-8394-4B95D1862593}" sibTransId="{9B45291A-6349-40C8-BB6A-D5ED209683C0}"/>
    <dgm:cxn modelId="{C251D5CE-FE97-4C1C-8758-F37924A44F18}" srcId="{BFB144C1-7379-480C-A8F1-FF329EF6DFAE}" destId="{80CEC8C8-0343-4756-9810-09ED62344772}" srcOrd="0" destOrd="0" parTransId="{837FE47E-44C7-4B9B-8C02-E619F682AD5C}" sibTransId="{C5DA0BE2-0F4C-4E8A-ADEA-9C0F7CD7D535}"/>
    <dgm:cxn modelId="{0A941AD6-E315-4350-9FDC-458831B60B04}" type="presOf" srcId="{6073C94D-A5E2-4005-8197-2057AA24F3BE}" destId="{788513FE-8606-4004-AAFB-8A5DEC933315}" srcOrd="0" destOrd="0" presId="urn:microsoft.com/office/officeart/2018/2/layout/IconVerticalSolidList"/>
    <dgm:cxn modelId="{E084B5ED-E9C4-46A2-B3C2-1B88139858E2}" srcId="{BFB144C1-7379-480C-A8F1-FF329EF6DFAE}" destId="{F437AB16-5636-4351-B4E1-B2754B58E95C}" srcOrd="3" destOrd="0" parTransId="{7595069D-8446-4146-9286-511E8B4B3140}" sibTransId="{0DE74A25-C581-4244-AF34-6FD230CB189E}"/>
    <dgm:cxn modelId="{5F6216FA-5521-4AD7-BEEA-776909B7A839}" srcId="{BFB144C1-7379-480C-A8F1-FF329EF6DFAE}" destId="{DCB92E1F-E4C0-4AF1-B9FC-6EFF7B037FED}" srcOrd="2" destOrd="0" parTransId="{CB89EBFB-D12F-444D-BD02-E779EF70C8C8}" sibTransId="{21ACAD6E-2703-4F5F-AFD9-6A531C4FAE4D}"/>
    <dgm:cxn modelId="{2F32E7C0-9932-416E-828C-178C67914458}" type="presParOf" srcId="{00F26FC6-E634-4535-904D-5CD445302B2A}" destId="{389E059F-58BE-4FAF-ACED-B3B93A31489A}" srcOrd="0" destOrd="0" presId="urn:microsoft.com/office/officeart/2018/2/layout/IconVerticalSolidList"/>
    <dgm:cxn modelId="{08C01F23-D790-434E-9C03-08E3C22C7696}" type="presParOf" srcId="{389E059F-58BE-4FAF-ACED-B3B93A31489A}" destId="{34A0AEDC-C04D-408D-93B1-7BFB1208173D}" srcOrd="0" destOrd="0" presId="urn:microsoft.com/office/officeart/2018/2/layout/IconVerticalSolidList"/>
    <dgm:cxn modelId="{CA2E7808-BE4A-4607-9175-1B75469B5168}" type="presParOf" srcId="{389E059F-58BE-4FAF-ACED-B3B93A31489A}" destId="{BA60CA5B-8AC3-4F72-9383-A2D4D4C981E1}" srcOrd="1" destOrd="0" presId="urn:microsoft.com/office/officeart/2018/2/layout/IconVerticalSolidList"/>
    <dgm:cxn modelId="{4FC9453C-30DA-4F88-8756-C47182878026}" type="presParOf" srcId="{389E059F-58BE-4FAF-ACED-B3B93A31489A}" destId="{4046460D-2B68-47BF-A32B-064910B4CDCC}" srcOrd="2" destOrd="0" presId="urn:microsoft.com/office/officeart/2018/2/layout/IconVerticalSolidList"/>
    <dgm:cxn modelId="{6EA35B72-D995-4942-989C-D72DFDD19D01}" type="presParOf" srcId="{389E059F-58BE-4FAF-ACED-B3B93A31489A}" destId="{BE11572A-C131-4F26-AB4B-335DC61918A7}" srcOrd="3" destOrd="0" presId="urn:microsoft.com/office/officeart/2018/2/layout/IconVerticalSolidList"/>
    <dgm:cxn modelId="{5A36C9E3-8103-4C1D-8E1B-BD18DF622AE9}" type="presParOf" srcId="{00F26FC6-E634-4535-904D-5CD445302B2A}" destId="{5BD50280-86E5-4CFA-98BF-80AE47BB13B0}" srcOrd="1" destOrd="0" presId="urn:microsoft.com/office/officeart/2018/2/layout/IconVerticalSolidList"/>
    <dgm:cxn modelId="{52A51CCD-1977-449C-9C13-B9ADD22F40DE}" type="presParOf" srcId="{00F26FC6-E634-4535-904D-5CD445302B2A}" destId="{1BA07423-84E2-4693-8767-50CCCD7C0168}" srcOrd="2" destOrd="0" presId="urn:microsoft.com/office/officeart/2018/2/layout/IconVerticalSolidList"/>
    <dgm:cxn modelId="{5E4F4107-8302-42A9-A98D-4D01985AACD4}" type="presParOf" srcId="{1BA07423-84E2-4693-8767-50CCCD7C0168}" destId="{F411D33B-960B-43EE-AED1-0F2D27360297}" srcOrd="0" destOrd="0" presId="urn:microsoft.com/office/officeart/2018/2/layout/IconVerticalSolidList"/>
    <dgm:cxn modelId="{A5A6FA14-D614-4550-A5E5-AD0BC254886C}" type="presParOf" srcId="{1BA07423-84E2-4693-8767-50CCCD7C0168}" destId="{1D0DBB4E-CE1D-466F-8A15-873327345F0E}" srcOrd="1" destOrd="0" presId="urn:microsoft.com/office/officeart/2018/2/layout/IconVerticalSolidList"/>
    <dgm:cxn modelId="{B917371D-BE1C-4346-AE87-5667C236F34D}" type="presParOf" srcId="{1BA07423-84E2-4693-8767-50CCCD7C0168}" destId="{747D0BFB-6F6B-435F-BC92-6AE241543602}" srcOrd="2" destOrd="0" presId="urn:microsoft.com/office/officeart/2018/2/layout/IconVerticalSolidList"/>
    <dgm:cxn modelId="{18931E90-8DBD-4507-97B4-4AB12E84E550}" type="presParOf" srcId="{1BA07423-84E2-4693-8767-50CCCD7C0168}" destId="{788513FE-8606-4004-AAFB-8A5DEC933315}" srcOrd="3" destOrd="0" presId="urn:microsoft.com/office/officeart/2018/2/layout/IconVerticalSolidList"/>
    <dgm:cxn modelId="{184BBA92-A914-4F91-93F0-3704EE196A40}" type="presParOf" srcId="{00F26FC6-E634-4535-904D-5CD445302B2A}" destId="{A7A0C06F-22E6-4BA3-A811-06ADDF74BD34}" srcOrd="3" destOrd="0" presId="urn:microsoft.com/office/officeart/2018/2/layout/IconVerticalSolidList"/>
    <dgm:cxn modelId="{9F528140-1260-475E-AC81-C2DA75AD1D82}" type="presParOf" srcId="{00F26FC6-E634-4535-904D-5CD445302B2A}" destId="{BFC3C3AA-9774-43F0-8A81-F1BCD7BC6AC1}" srcOrd="4" destOrd="0" presId="urn:microsoft.com/office/officeart/2018/2/layout/IconVerticalSolidList"/>
    <dgm:cxn modelId="{EE4E0160-DB02-40C6-BD9E-005859AAEB50}" type="presParOf" srcId="{BFC3C3AA-9774-43F0-8A81-F1BCD7BC6AC1}" destId="{294E71A6-0E68-4951-A2CA-EF63F33A8053}" srcOrd="0" destOrd="0" presId="urn:microsoft.com/office/officeart/2018/2/layout/IconVerticalSolidList"/>
    <dgm:cxn modelId="{A6311C87-52BB-44A2-AE37-70555B16B574}" type="presParOf" srcId="{BFC3C3AA-9774-43F0-8A81-F1BCD7BC6AC1}" destId="{8695F6E2-3C0B-4585-8A0D-633DA789203C}" srcOrd="1" destOrd="0" presId="urn:microsoft.com/office/officeart/2018/2/layout/IconVerticalSolidList"/>
    <dgm:cxn modelId="{6B010003-3E81-44FA-AF55-7026F9A1C971}" type="presParOf" srcId="{BFC3C3AA-9774-43F0-8A81-F1BCD7BC6AC1}" destId="{58DDA4D1-C2FC-4E3F-8D0C-B9261246D856}" srcOrd="2" destOrd="0" presId="urn:microsoft.com/office/officeart/2018/2/layout/IconVerticalSolidList"/>
    <dgm:cxn modelId="{33CF7CC1-6D35-4BAA-A0BE-BBF4040E0622}" type="presParOf" srcId="{BFC3C3AA-9774-43F0-8A81-F1BCD7BC6AC1}" destId="{CF2D1CC0-A263-4D38-8391-A2621544388E}" srcOrd="3" destOrd="0" presId="urn:microsoft.com/office/officeart/2018/2/layout/IconVerticalSolidList"/>
    <dgm:cxn modelId="{15A97166-2081-4230-941D-545D7393E6A4}" type="presParOf" srcId="{00F26FC6-E634-4535-904D-5CD445302B2A}" destId="{7AEB26CA-B660-4AA0-8577-8665B0EEAD3D}" srcOrd="5" destOrd="0" presId="urn:microsoft.com/office/officeart/2018/2/layout/IconVerticalSolidList"/>
    <dgm:cxn modelId="{BF31D276-402E-449B-A78F-1B0F24951557}" type="presParOf" srcId="{00F26FC6-E634-4535-904D-5CD445302B2A}" destId="{C6F95C7B-B64D-4A13-894D-18EB6D7A33A8}" srcOrd="6" destOrd="0" presId="urn:microsoft.com/office/officeart/2018/2/layout/IconVerticalSolidList"/>
    <dgm:cxn modelId="{91B5A146-6F3B-467C-B0C9-3DD78775538A}" type="presParOf" srcId="{C6F95C7B-B64D-4A13-894D-18EB6D7A33A8}" destId="{2711B0D8-82F8-4899-8839-4E356BEE9DD3}" srcOrd="0" destOrd="0" presId="urn:microsoft.com/office/officeart/2018/2/layout/IconVerticalSolidList"/>
    <dgm:cxn modelId="{3C63BC26-7FBF-4A50-943F-FDECEF2E3227}" type="presParOf" srcId="{C6F95C7B-B64D-4A13-894D-18EB6D7A33A8}" destId="{BD690808-46CF-4F8B-911F-9940FBEA5737}" srcOrd="1" destOrd="0" presId="urn:microsoft.com/office/officeart/2018/2/layout/IconVerticalSolidList"/>
    <dgm:cxn modelId="{2472D948-9B28-4C36-8A69-07CB952BD0A7}" type="presParOf" srcId="{C6F95C7B-B64D-4A13-894D-18EB6D7A33A8}" destId="{CF5B756C-DD04-4273-807D-0D1E9855177E}" srcOrd="2" destOrd="0" presId="urn:microsoft.com/office/officeart/2018/2/layout/IconVerticalSolidList"/>
    <dgm:cxn modelId="{554F0BDC-1591-42B5-8D28-A37922A66947}" type="presParOf" srcId="{C6F95C7B-B64D-4A13-894D-18EB6D7A33A8}" destId="{25D02B87-A0DA-4D65-83A7-A4FB8A3945B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A0AEDC-C04D-408D-93B1-7BFB1208173D}">
      <dsp:nvSpPr>
        <dsp:cNvPr id="0" name=""/>
        <dsp:cNvSpPr/>
      </dsp:nvSpPr>
      <dsp:spPr>
        <a:xfrm>
          <a:off x="0" y="1938"/>
          <a:ext cx="10972800" cy="98242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60CA5B-8AC3-4F72-9383-A2D4D4C981E1}">
      <dsp:nvSpPr>
        <dsp:cNvPr id="0" name=""/>
        <dsp:cNvSpPr/>
      </dsp:nvSpPr>
      <dsp:spPr>
        <a:xfrm>
          <a:off x="297182" y="222983"/>
          <a:ext cx="540332" cy="54033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11572A-C131-4F26-AB4B-335DC61918A7}">
      <dsp:nvSpPr>
        <dsp:cNvPr id="0" name=""/>
        <dsp:cNvSpPr/>
      </dsp:nvSpPr>
      <dsp:spPr>
        <a:xfrm>
          <a:off x="1134698" y="1938"/>
          <a:ext cx="9838101" cy="9824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973" tIns="103973" rIns="103973" bIns="103973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Motivation</a:t>
          </a:r>
        </a:p>
      </dsp:txBody>
      <dsp:txXfrm>
        <a:off x="1134698" y="1938"/>
        <a:ext cx="9838101" cy="982422"/>
      </dsp:txXfrm>
    </dsp:sp>
    <dsp:sp modelId="{F411D33B-960B-43EE-AED1-0F2D27360297}">
      <dsp:nvSpPr>
        <dsp:cNvPr id="0" name=""/>
        <dsp:cNvSpPr/>
      </dsp:nvSpPr>
      <dsp:spPr>
        <a:xfrm>
          <a:off x="0" y="1229966"/>
          <a:ext cx="10972800" cy="98242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0DBB4E-CE1D-466F-8A15-873327345F0E}">
      <dsp:nvSpPr>
        <dsp:cNvPr id="0" name=""/>
        <dsp:cNvSpPr/>
      </dsp:nvSpPr>
      <dsp:spPr>
        <a:xfrm>
          <a:off x="297182" y="1451011"/>
          <a:ext cx="540332" cy="54033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8513FE-8606-4004-AAFB-8A5DEC933315}">
      <dsp:nvSpPr>
        <dsp:cNvPr id="0" name=""/>
        <dsp:cNvSpPr/>
      </dsp:nvSpPr>
      <dsp:spPr>
        <a:xfrm>
          <a:off x="1134698" y="1229966"/>
          <a:ext cx="9838101" cy="9824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973" tIns="103973" rIns="103973" bIns="103973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Methodology</a:t>
          </a:r>
        </a:p>
      </dsp:txBody>
      <dsp:txXfrm>
        <a:off x="1134698" y="1229966"/>
        <a:ext cx="9838101" cy="982422"/>
      </dsp:txXfrm>
    </dsp:sp>
    <dsp:sp modelId="{294E71A6-0E68-4951-A2CA-EF63F33A8053}">
      <dsp:nvSpPr>
        <dsp:cNvPr id="0" name=""/>
        <dsp:cNvSpPr/>
      </dsp:nvSpPr>
      <dsp:spPr>
        <a:xfrm>
          <a:off x="0" y="2457994"/>
          <a:ext cx="10972800" cy="98242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95F6E2-3C0B-4585-8A0D-633DA789203C}">
      <dsp:nvSpPr>
        <dsp:cNvPr id="0" name=""/>
        <dsp:cNvSpPr/>
      </dsp:nvSpPr>
      <dsp:spPr>
        <a:xfrm>
          <a:off x="297182" y="2679039"/>
          <a:ext cx="540332" cy="54033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2D1CC0-A263-4D38-8391-A2621544388E}">
      <dsp:nvSpPr>
        <dsp:cNvPr id="0" name=""/>
        <dsp:cNvSpPr/>
      </dsp:nvSpPr>
      <dsp:spPr>
        <a:xfrm>
          <a:off x="1134698" y="2457994"/>
          <a:ext cx="9838101" cy="9824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973" tIns="103973" rIns="103973" bIns="103973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Simulations</a:t>
          </a:r>
        </a:p>
      </dsp:txBody>
      <dsp:txXfrm>
        <a:off x="1134698" y="2457994"/>
        <a:ext cx="9838101" cy="982422"/>
      </dsp:txXfrm>
    </dsp:sp>
    <dsp:sp modelId="{2711B0D8-82F8-4899-8839-4E356BEE9DD3}">
      <dsp:nvSpPr>
        <dsp:cNvPr id="0" name=""/>
        <dsp:cNvSpPr/>
      </dsp:nvSpPr>
      <dsp:spPr>
        <a:xfrm>
          <a:off x="0" y="3686023"/>
          <a:ext cx="10972800" cy="98242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690808-46CF-4F8B-911F-9940FBEA5737}">
      <dsp:nvSpPr>
        <dsp:cNvPr id="0" name=""/>
        <dsp:cNvSpPr/>
      </dsp:nvSpPr>
      <dsp:spPr>
        <a:xfrm>
          <a:off x="297182" y="3907068"/>
          <a:ext cx="540332" cy="54033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D02B87-A0DA-4D65-83A7-A4FB8A3945B6}">
      <dsp:nvSpPr>
        <dsp:cNvPr id="0" name=""/>
        <dsp:cNvSpPr/>
      </dsp:nvSpPr>
      <dsp:spPr>
        <a:xfrm>
          <a:off x="1134698" y="3686023"/>
          <a:ext cx="9838101" cy="9824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973" tIns="103973" rIns="103973" bIns="103973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Summary</a:t>
          </a:r>
        </a:p>
      </dsp:txBody>
      <dsp:txXfrm>
        <a:off x="1134698" y="3686023"/>
        <a:ext cx="9838101" cy="9824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78C01-9BC0-4527-B3C2-C83A179CDEDE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B3AC8-5794-4302-A956-C64078A61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17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9667FD-C271-4545-A4FD-C5932808BD9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65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ioMedsBackground-Red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1" y="3622783"/>
            <a:ext cx="9397991" cy="753136"/>
          </a:xfrm>
          <a:effectLst/>
        </p:spPr>
        <p:txBody>
          <a:bodyPr/>
          <a:lstStyle>
            <a:lvl1pPr algn="l">
              <a:defRPr b="1" i="0">
                <a:solidFill>
                  <a:schemeClr val="bg1"/>
                </a:solidFill>
                <a:latin typeface="+mj-lt"/>
                <a:cs typeface="DIN-Bold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1" y="4461086"/>
            <a:ext cx="9441407" cy="455041"/>
          </a:xfrm>
          <a:effectLst/>
        </p:spPr>
        <p:txBody>
          <a:bodyPr/>
          <a:lstStyle>
            <a:lvl1pPr marL="0" indent="0" algn="l">
              <a:buFontTx/>
              <a:buNone/>
              <a:defRPr sz="1500" b="1" i="1">
                <a:solidFill>
                  <a:srgbClr val="FFFFFF"/>
                </a:solidFill>
                <a:latin typeface="+mj-lt"/>
                <a:cs typeface="DIN-Bold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8773" y="6090099"/>
            <a:ext cx="1561507" cy="63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562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Confidential  © 2018 Eli Lilly and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F25D-96A3-F64A-A694-333DC4A94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0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ioMedsBackground-Red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1" y="3622783"/>
            <a:ext cx="9397991" cy="753136"/>
          </a:xfrm>
          <a:effectLst/>
        </p:spPr>
        <p:txBody>
          <a:bodyPr/>
          <a:lstStyle>
            <a:lvl1pPr algn="l">
              <a:defRPr b="1" i="0">
                <a:solidFill>
                  <a:schemeClr val="bg1"/>
                </a:solidFill>
                <a:latin typeface="+mj-lt"/>
                <a:cs typeface="DIN-Bold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1" y="4461086"/>
            <a:ext cx="9441407" cy="455041"/>
          </a:xfrm>
          <a:effectLst/>
        </p:spPr>
        <p:txBody>
          <a:bodyPr/>
          <a:lstStyle>
            <a:lvl1pPr marL="0" indent="0" algn="l">
              <a:buFontTx/>
              <a:buNone/>
              <a:defRPr sz="1500" b="1" i="1">
                <a:solidFill>
                  <a:srgbClr val="FFFFFF"/>
                </a:solidFill>
                <a:latin typeface="+mn-lt"/>
                <a:cs typeface="DIN-Bold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63682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57175" indent="-257175">
              <a:buSzPct val="125000"/>
              <a:buFont typeface="Wingdings" panose="05000000000000000000" pitchFamily="2" charset="2"/>
              <a:buChar char="§"/>
              <a:defRPr sz="1800"/>
            </a:lvl1pPr>
            <a:lvl2pPr marL="557213" indent="-214313">
              <a:buSzPct val="125000"/>
              <a:buFont typeface="Arial" panose="020B0604020202020204" pitchFamily="34" charset="0"/>
              <a:buChar char="−"/>
              <a:defRPr sz="1650"/>
            </a:lvl2pPr>
            <a:lvl3pPr marL="857250" indent="-171450">
              <a:buSzPct val="125000"/>
              <a:buFont typeface="Arial" panose="020B0604020202020204" pitchFamily="34" charset="0"/>
              <a:buChar char="•"/>
              <a:defRPr sz="1500"/>
            </a:lvl3pPr>
            <a:lvl4pPr marL="1028700" indent="0">
              <a:buNone/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69061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1255184" y="2387600"/>
            <a:ext cx="9753600" cy="42037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table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59212" y="3716209"/>
          <a:ext cx="812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1920" marR="121920">
                    <a:solidFill>
                      <a:srgbClr val="A59D9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1920" marR="121920">
                    <a:solidFill>
                      <a:srgbClr val="A59D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1920" marR="121920">
                    <a:solidFill>
                      <a:srgbClr val="E1DF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1920" marR="121920">
                    <a:solidFill>
                      <a:srgbClr val="E1DF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1920" marR="121920">
                    <a:solidFill>
                      <a:srgbClr val="F0F0E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1920" marR="121920">
                    <a:solidFill>
                      <a:srgbClr val="F0F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1920" marR="121920">
                    <a:solidFill>
                      <a:srgbClr val="E1DF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1920" marR="121920">
                    <a:solidFill>
                      <a:srgbClr val="E1DF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1920" marR="121920">
                    <a:solidFill>
                      <a:srgbClr val="F0F0E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1920" marR="121920">
                    <a:solidFill>
                      <a:srgbClr val="F0F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1920" marR="121920">
                    <a:solidFill>
                      <a:srgbClr val="E1DF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1920" marR="121920">
                    <a:solidFill>
                      <a:srgbClr val="E1DF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1920" marR="121920">
                    <a:solidFill>
                      <a:srgbClr val="F0F0E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1920" marR="121920">
                    <a:solidFill>
                      <a:srgbClr val="F0F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349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1666" y="3893989"/>
            <a:ext cx="7735879" cy="753136"/>
          </a:xfrm>
          <a:effectLst/>
        </p:spPr>
        <p:txBody>
          <a:bodyPr/>
          <a:lstStyle>
            <a:lvl1pPr algn="l">
              <a:defRPr b="1" i="0">
                <a:solidFill>
                  <a:schemeClr val="bg1"/>
                </a:solidFill>
                <a:latin typeface="+mj-lt"/>
                <a:cs typeface="DIN-Bold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1665" y="4753916"/>
            <a:ext cx="7735880" cy="455041"/>
          </a:xfrm>
          <a:effectLst/>
        </p:spPr>
        <p:txBody>
          <a:bodyPr/>
          <a:lstStyle>
            <a:lvl1pPr marL="0" indent="0" algn="l">
              <a:buFontTx/>
              <a:buNone/>
              <a:defRPr sz="2000" b="1" i="1">
                <a:solidFill>
                  <a:schemeClr val="bg1"/>
                </a:solidFill>
                <a:latin typeface="+mj-lt"/>
                <a:cs typeface="DIN-Bold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9568" y="5991449"/>
            <a:ext cx="1569496" cy="642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139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" y="2115992"/>
            <a:ext cx="12191999" cy="753136"/>
          </a:xfrm>
          <a:effectLst/>
        </p:spPr>
        <p:txBody>
          <a:bodyPr/>
          <a:lstStyle>
            <a:lvl1pPr algn="ctr">
              <a:defRPr b="1" i="0">
                <a:solidFill>
                  <a:schemeClr val="bg1"/>
                </a:solidFill>
                <a:latin typeface="+mj-lt"/>
                <a:cs typeface="DIN-Bold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975919"/>
            <a:ext cx="12192000" cy="455041"/>
          </a:xfrm>
          <a:effectLst/>
        </p:spPr>
        <p:txBody>
          <a:bodyPr/>
          <a:lstStyle>
            <a:lvl1pPr marL="0" indent="0" algn="ctr">
              <a:buFontTx/>
              <a:buNone/>
              <a:defRPr sz="2000" b="1" i="1">
                <a:solidFill>
                  <a:schemeClr val="bg1"/>
                </a:solidFill>
                <a:latin typeface="+mj-lt"/>
                <a:cs typeface="DIN-Bold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8901276" y="6152505"/>
            <a:ext cx="2611612" cy="2541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800">
                <a:solidFill>
                  <a:srgbClr val="FFFFFF"/>
                </a:solidFill>
              </a:rPr>
              <a:t>Company Confidential </a:t>
            </a:r>
            <a:r>
              <a:rPr lang="en-US" sz="800" baseline="0">
                <a:solidFill>
                  <a:srgbClr val="FFFFFF"/>
                </a:solidFill>
              </a:rPr>
              <a:t> </a:t>
            </a:r>
            <a:r>
              <a:rPr lang="en-US" sz="800">
                <a:solidFill>
                  <a:srgbClr val="FFFFFF"/>
                </a:solidFill>
              </a:rPr>
              <a:t>© 2017 Eli Lilly and Company</a:t>
            </a:r>
          </a:p>
        </p:txBody>
      </p:sp>
    </p:spTree>
    <p:extLst>
      <p:ext uri="{BB962C8B-B14F-4D97-AF65-F5344CB8AC3E}">
        <p14:creationId xmlns:p14="http://schemas.microsoft.com/office/powerpoint/2010/main" val="1426160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CD25E7-720E-4F27-8B12-5843D07FDCAD}" type="datetime1">
              <a:rPr lang="en-US" smtClean="0"/>
              <a:t>11/18/2020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8C391-ED89-4F4C-8D9D-AFC8E823822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541368"/>
            <a:ext cx="3860800" cy="225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/>
            </a:lvl1pPr>
          </a:lstStyle>
          <a:p>
            <a:r>
              <a:rPr lang="en-US"/>
              <a:t>Company Confidential  © 2017 Eli Lilly and Company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27478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10E7E-07E3-4481-BD06-49619C2D4A91}" type="datetime1">
              <a:rPr lang="en-US" smtClean="0"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Confidential  © 2017 Eli Lilly and Company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7640-ECEC-E34E-A5C6-81F2A80A83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20885"/>
            <a:ext cx="5384800" cy="4822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29198"/>
            <a:ext cx="5384800" cy="48222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3172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31730-4DC8-449A-AB72-9906BB1CCC7A}" type="datetime1">
              <a:rPr lang="en-US" smtClean="0"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Confidential  © 2017 Eli Lilly and Company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DA18-FF8C-4C8B-96F7-4A37E528F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883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ioMedsHeader-Red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3716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-25400"/>
            <a:ext cx="10972800" cy="1425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43053"/>
            <a:ext cx="10972800" cy="485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776155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700" b="1" i="0">
          <a:solidFill>
            <a:srgbClr val="FFFFFF"/>
          </a:solidFill>
          <a:latin typeface="+mj-lt"/>
          <a:ea typeface="ヒラギノ角ゴ Pro W3" charset="0"/>
          <a:cs typeface="DIN-Bold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bg1"/>
          </a:solidFill>
          <a:latin typeface="Arial" charset="0"/>
          <a:ea typeface="ヒラギノ角ゴ Pro W3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bg1"/>
          </a:solidFill>
          <a:latin typeface="Arial" charset="0"/>
          <a:ea typeface="ヒラギノ角ゴ Pro W3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bg1"/>
          </a:solidFill>
          <a:latin typeface="Arial" charset="0"/>
          <a:ea typeface="ヒラギノ角ゴ Pro W3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bg1"/>
          </a:solidFill>
          <a:latin typeface="Arial" charset="0"/>
          <a:ea typeface="ヒラギノ角ゴ Pro W3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bg1"/>
          </a:solidFill>
          <a:latin typeface="Arial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bg1"/>
          </a:solidFill>
          <a:latin typeface="Arial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bg1"/>
          </a:solidFill>
          <a:latin typeface="Arial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bg1"/>
          </a:solidFill>
          <a:latin typeface="Arial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Wingdings" panose="05000000000000000000" pitchFamily="2" charset="2"/>
        <a:buChar char="§"/>
        <a:defRPr sz="1800">
          <a:solidFill>
            <a:schemeClr val="tx1"/>
          </a:solidFill>
          <a:latin typeface="+mn-lt"/>
          <a:ea typeface="ヒラギノ角ゴ Pro W3" charset="0"/>
          <a:cs typeface="DIN-Regular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Arial" panose="020B0604020202020204" pitchFamily="34" charset="0"/>
        <a:buChar char="−"/>
        <a:defRPr sz="1650">
          <a:solidFill>
            <a:schemeClr val="tx1"/>
          </a:solidFill>
          <a:latin typeface="+mn-lt"/>
          <a:ea typeface="ヒラギノ角ゴ Pro W3" charset="0"/>
          <a:cs typeface="DIN-Regular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Arial" panose="020B0604020202020204" pitchFamily="34" charset="0"/>
        <a:buChar char="•"/>
        <a:defRPr sz="1500">
          <a:solidFill>
            <a:schemeClr val="tx1"/>
          </a:solidFill>
          <a:latin typeface="+mn-lt"/>
          <a:ea typeface="ヒラギノ角ゴ Pro W3" charset="0"/>
          <a:cs typeface="DIN-Regular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Char char="•"/>
        <a:defRPr sz="1500">
          <a:solidFill>
            <a:schemeClr val="tx1"/>
          </a:solidFill>
          <a:latin typeface="+mn-lt"/>
          <a:ea typeface="ヒラギノ角ゴ Pro W3" charset="0"/>
          <a:cs typeface="DIN-Regular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Char char="•"/>
        <a:defRPr>
          <a:solidFill>
            <a:schemeClr val="tx1"/>
          </a:solidFill>
          <a:latin typeface="+mn-lt"/>
          <a:ea typeface="ヒラギノ角ゴ Pro W3" charset="0"/>
          <a:cs typeface="DIN-Regular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"/>
            <a:ext cx="12192000" cy="1135621"/>
          </a:xfrm>
          <a:prstGeom prst="rect">
            <a:avLst/>
          </a:prstGeom>
          <a:solidFill>
            <a:srgbClr val="D52B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950"/>
            <a:ext cx="10972800" cy="1098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70129"/>
            <a:ext cx="10972800" cy="4798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540827"/>
            <a:ext cx="2844800" cy="214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fld id="{185B6A8B-2C0E-40CE-8859-53748CAEA8FF}" type="datetime1">
              <a:rPr lang="en-US" smtClean="0"/>
              <a:t>11/18/2020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541368"/>
            <a:ext cx="3860800" cy="225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/>
            </a:lvl1pPr>
          </a:lstStyle>
          <a:p>
            <a:r>
              <a:rPr lang="en-US"/>
              <a:t>Company Confidential  © 2017 Eli Lilly and Company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542448"/>
            <a:ext cx="2844800" cy="246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64C47640-ECEC-E34E-A5C6-81F2A80A83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6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i="0">
          <a:solidFill>
            <a:srgbClr val="FFFFFF"/>
          </a:solidFill>
          <a:latin typeface="+mj-lt"/>
          <a:ea typeface="ヒラギノ角ゴ Pro W3" charset="0"/>
          <a:cs typeface="DIN-Bold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Arial" panose="020B0604020202020204" pitchFamily="34" charset="0"/>
        <a:buChar char="♦"/>
        <a:defRPr sz="2800" b="0" i="0">
          <a:solidFill>
            <a:schemeClr val="tx1"/>
          </a:solidFill>
          <a:latin typeface="+mj-lt"/>
          <a:ea typeface="ヒラギノ角ゴ Pro W3" charset="0"/>
          <a:cs typeface="DIN-Regular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Char char="•"/>
        <a:defRPr sz="2600" b="0" i="0">
          <a:solidFill>
            <a:schemeClr val="tx1"/>
          </a:solidFill>
          <a:latin typeface="+mj-lt"/>
          <a:ea typeface="ヒラギノ角ゴ Pro W3" charset="0"/>
          <a:cs typeface="DIN-Regular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Arial" panose="020B0604020202020204" pitchFamily="34" charset="0"/>
        <a:buChar char="–"/>
        <a:defRPr sz="2400" b="0" i="0">
          <a:solidFill>
            <a:schemeClr val="tx1"/>
          </a:solidFill>
          <a:latin typeface="+mj-lt"/>
          <a:ea typeface="ヒラギノ角ゴ Pro W3" charset="0"/>
          <a:cs typeface="DIN-Regular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Char char="•"/>
        <a:defRPr sz="2000" b="0" i="0">
          <a:solidFill>
            <a:schemeClr val="tx1"/>
          </a:solidFill>
          <a:latin typeface="+mj-lt"/>
          <a:ea typeface="ヒラギノ角ゴ Pro W3" charset="0"/>
          <a:cs typeface="DIN-Regular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Char char="•"/>
        <a:defRPr b="0" i="0">
          <a:solidFill>
            <a:schemeClr val="tx1"/>
          </a:solidFill>
          <a:latin typeface="+mj-lt"/>
          <a:ea typeface="ヒラギノ角ゴ Pro W3" charset="0"/>
          <a:cs typeface="DIN-Regular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BD5A7-814A-44F2-950F-6B8C9F8F42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Estimation of group means using Bayesian generalized linear mixed models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A02257-34AE-4EC1-8ECA-7355E8BC45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1" y="5670761"/>
            <a:ext cx="9441407" cy="455041"/>
          </a:xfrm>
        </p:spPr>
        <p:txBody>
          <a:bodyPr/>
          <a:lstStyle/>
          <a:p>
            <a:r>
              <a:rPr lang="en-US" dirty="0"/>
              <a:t>Amy LaLonde, Senior Research Scientist</a:t>
            </a:r>
          </a:p>
          <a:p>
            <a:r>
              <a:rPr lang="en-US" dirty="0"/>
              <a:t>Department of Statistics, Data, and Analytics</a:t>
            </a:r>
          </a:p>
          <a:p>
            <a:r>
              <a:rPr lang="en-US" dirty="0"/>
              <a:t>Eli Lilly &amp; Company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A5FBC206-1B2A-4017-96CB-4B08983BC6C9}"/>
              </a:ext>
            </a:extLst>
          </p:cNvPr>
          <p:cNvSpPr txBox="1">
            <a:spLocks/>
          </p:cNvSpPr>
          <p:nvPr/>
        </p:nvSpPr>
        <p:spPr bwMode="auto">
          <a:xfrm>
            <a:off x="609601" y="4568298"/>
            <a:ext cx="9441407" cy="455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Tx/>
              <a:buNone/>
              <a:defRPr sz="1500" b="1" i="1">
                <a:solidFill>
                  <a:srgbClr val="FFFFFF"/>
                </a:solidFill>
                <a:latin typeface="+mj-lt"/>
                <a:ea typeface="ヒラギノ角ゴ Pro W3" charset="0"/>
                <a:cs typeface="DIN-Bold"/>
              </a:defRPr>
            </a:lvl1pPr>
            <a:lvl2pPr marL="557213" indent="-214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Arial" panose="020B0604020202020204" pitchFamily="34" charset="0"/>
              <a:buChar char="−"/>
              <a:defRPr sz="1650">
                <a:solidFill>
                  <a:schemeClr val="tx1"/>
                </a:solidFill>
                <a:latin typeface="+mn-lt"/>
                <a:ea typeface="ヒラギノ角ゴ Pro W3" charset="0"/>
                <a:cs typeface="DIN-Regular"/>
              </a:defRPr>
            </a:lvl2pPr>
            <a:lvl3pPr marL="8572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+mn-lt"/>
                <a:ea typeface="ヒラギノ角ゴ Pro W3" charset="0"/>
                <a:cs typeface="DIN-Regular"/>
              </a:defRPr>
            </a:lvl3pPr>
            <a:lvl4pPr marL="12001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Char char="•"/>
              <a:defRPr sz="1500">
                <a:solidFill>
                  <a:schemeClr val="tx1"/>
                </a:solidFill>
                <a:latin typeface="+mn-lt"/>
                <a:ea typeface="ヒラギノ角ゴ Pro W3" charset="0"/>
                <a:cs typeface="DIN-Regular"/>
              </a:defRPr>
            </a:lvl4pPr>
            <a:lvl5pPr marL="15430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Char char="•"/>
              <a:defRPr>
                <a:solidFill>
                  <a:schemeClr val="tx1"/>
                </a:solidFill>
                <a:latin typeface="+mn-lt"/>
                <a:ea typeface="ヒラギノ角ゴ Pro W3" charset="0"/>
                <a:cs typeface="DIN-Regular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2288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25717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29146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17 November 2020 – PSI Webinar</a:t>
            </a:r>
          </a:p>
        </p:txBody>
      </p:sp>
    </p:spTree>
    <p:extLst>
      <p:ext uri="{BB962C8B-B14F-4D97-AF65-F5344CB8AC3E}">
        <p14:creationId xmlns:p14="http://schemas.microsoft.com/office/powerpoint/2010/main" val="4055614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7DC88-D35C-4679-A5F7-3654D41AC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Methodology: </a:t>
            </a:r>
            <a:r>
              <a:rPr lang="en-US" i="1" dirty="0"/>
              <a:t>Motivating GLMMs within a Bayesian framework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C5963E0-E419-49C3-8E76-B1F665F2B78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dirty="0"/>
                  <a:t>Bayesian methods have shown to be preferred in several scenarios in medical product development for various reasons:</a:t>
                </a:r>
              </a:p>
              <a:p>
                <a:pPr lvl="1"/>
                <a:r>
                  <a:rPr lang="en-US" sz="1850" dirty="0"/>
                  <a:t>Formal means of incorporating prior information</a:t>
                </a:r>
              </a:p>
              <a:p>
                <a:pPr lvl="1"/>
                <a:r>
                  <a:rPr lang="en-US" sz="1850" dirty="0"/>
                  <a:t>Easily construct predictive model</a:t>
                </a:r>
              </a:p>
              <a:p>
                <a:pPr lvl="1"/>
                <a:r>
                  <a:rPr lang="en-US" sz="1850" dirty="0"/>
                  <a:t>Ability to circumvent large-sample approximations</a:t>
                </a:r>
              </a:p>
              <a:p>
                <a:pPr marL="0" indent="0">
                  <a:buNone/>
                </a:pPr>
                <a:r>
                  <a:rPr lang="en-US" sz="1950" dirty="0"/>
                  <a:t>In our particular case, the advantage of a </a:t>
                </a:r>
                <a:r>
                  <a:rPr lang="en-US" sz="1950" b="1" dirty="0"/>
                  <a:t>Bayesian model </a:t>
                </a:r>
                <a:r>
                  <a:rPr lang="en-US" sz="1950" dirty="0"/>
                  <a:t>is that the MCMC framework facilitates sampling of the random effects,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950" dirty="0"/>
                  <a:t>, providing a </a:t>
                </a:r>
                <a:r>
                  <a:rPr lang="en-US" sz="1950" b="1" dirty="0">
                    <a:solidFill>
                      <a:srgbClr val="C00000"/>
                    </a:solidFill>
                  </a:rPr>
                  <a:t>full posterior distribution of the group means.</a:t>
                </a:r>
                <a:r>
                  <a:rPr lang="en-US" sz="1950" dirty="0"/>
                  <a:t> Hence, we build a consistent estimator: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</m:acc>
                        </m:e>
                        <m:sub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𝑘𝑡</m:t>
                          </m:r>
                        </m:sub>
                      </m:sSub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nary>
                        <m:naryPr>
                          <m:chr m:val="∑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e>
                      </m:nary>
                      <m:nary>
                        <m:naryPr>
                          <m:chr m:val="∑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(</m:t>
                          </m:r>
                        </m:e>
                      </m:nary>
                      <m:sSubSup>
                        <m:sSubSup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𝑩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  <m:sup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sSubSup>
                        <m:sSubSup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  <m:r>
                        <a:rPr lang="en-US" sz="2000" b="1" i="1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  <m:r>
                        <a:rPr lang="en-US" sz="2000" b="1" i="1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  <m:r>
                        <a:rPr lang="en-US" sz="20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950" b="1" dirty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r>
                  <a:rPr lang="en-US" sz="1950" dirty="0"/>
                  <a:t>where</a:t>
                </a:r>
                <a:r>
                  <a:rPr lang="en-US" sz="1800" b="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𝜷</m:t>
                            </m:r>
                          </m:e>
                          <m:sub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𝑩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b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Sup>
                          <m:sSubSup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𝜷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𝑷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b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b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…,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d>
                          </m:sup>
                        </m:sSub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=1,2,…,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</m:oMath>
                </a14:m>
                <a:r>
                  <a:rPr lang="en-US" sz="1950" b="1" dirty="0">
                    <a:solidFill>
                      <a:srgbClr val="C00000"/>
                    </a:solidFill>
                  </a:rPr>
                  <a:t> </a:t>
                </a:r>
                <a:r>
                  <a:rPr lang="en-US" sz="1950" dirty="0"/>
                  <a:t>are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1950" dirty="0"/>
                  <a:t> posterior samples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𝜷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𝑩</m:t>
                        </m:r>
                      </m:sub>
                      <m:sup>
                        <m:r>
                          <a:rPr lang="en-US" b="1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Sup>
                      <m:sSub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𝜷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𝑷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b="1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…,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)′ </m:t>
                    </m:r>
                  </m:oMath>
                </a14:m>
                <a:r>
                  <a:rPr lang="en-US" sz="1950" dirty="0"/>
                  <a:t>. </a:t>
                </a:r>
              </a:p>
              <a:p>
                <a:pPr marL="0" indent="0">
                  <a:buNone/>
                </a:pPr>
                <a:r>
                  <a:rPr lang="en-US" sz="1950" dirty="0"/>
                  <a:t>The 95% credible intervals are constructed as the 2.5</a:t>
                </a:r>
                <a:r>
                  <a:rPr lang="en-US" sz="1950" baseline="30000" dirty="0"/>
                  <a:t>th</a:t>
                </a:r>
                <a:r>
                  <a:rPr lang="en-US" sz="1950" dirty="0"/>
                  <a:t> and 97.5</a:t>
                </a:r>
                <a:r>
                  <a:rPr lang="en-US" sz="1950" baseline="30000" dirty="0"/>
                  <a:t>th</a:t>
                </a:r>
                <a:r>
                  <a:rPr lang="en-US" sz="1950" dirty="0"/>
                  <a:t> percentile of the posterior distribution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</m:acc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𝑘𝑡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195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C5963E0-E419-49C3-8E76-B1F665F2B78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56" t="-502" r="-9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F64060BC-E4DB-48CA-9883-0675F35525F6}"/>
              </a:ext>
            </a:extLst>
          </p:cNvPr>
          <p:cNvSpPr txBox="1"/>
          <p:nvPr/>
        </p:nvSpPr>
        <p:spPr>
          <a:xfrm>
            <a:off x="10733103" y="4395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(4)</a:t>
            </a:r>
          </a:p>
        </p:txBody>
      </p:sp>
    </p:spTree>
    <p:extLst>
      <p:ext uri="{BB962C8B-B14F-4D97-AF65-F5344CB8AC3E}">
        <p14:creationId xmlns:p14="http://schemas.microsoft.com/office/powerpoint/2010/main" val="140600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7DC88-D35C-4679-A5F7-3654D41AC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Methodology: </a:t>
            </a:r>
            <a:r>
              <a:rPr lang="en-US" i="1" dirty="0"/>
              <a:t>Bayesian model for the estimation of group means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C5963E0-E419-49C3-8E76-B1F665F2B78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dirty="0"/>
                  <a:t>Diabetes clinical trials almost always track and analyze </a:t>
                </a:r>
                <a:r>
                  <a:rPr lang="en-US" sz="2000" i="1" dirty="0"/>
                  <a:t>hypoglycemia</a:t>
                </a:r>
                <a:r>
                  <a:rPr lang="en-US" sz="2000" dirty="0"/>
                  <a:t>, or low blood sugar, which may be a side effect of over-treatment. The endpoints of interest pertaining to hypoglycemia include</a:t>
                </a:r>
              </a:p>
              <a:p>
                <a:pPr lvl="1"/>
                <a:r>
                  <a:rPr lang="en-US" sz="1850" dirty="0"/>
                  <a:t>Rate of hypoglycemia </a:t>
                </a:r>
                <a:r>
                  <a:rPr lang="en-US" sz="1850" dirty="0">
                    <a:sym typeface="Wingdings" panose="05000000000000000000" pitchFamily="2" charset="2"/>
                  </a:rPr>
                  <a:t> </a:t>
                </a:r>
                <a:r>
                  <a:rPr lang="en-US" sz="1850" b="1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negative binomial regression</a:t>
                </a:r>
                <a:r>
                  <a:rPr lang="en-US" sz="1850" b="1" dirty="0">
                    <a:sym typeface="Wingdings" panose="05000000000000000000" pitchFamily="2" charset="2"/>
                  </a:rPr>
                  <a:t> </a:t>
                </a:r>
                <a:r>
                  <a:rPr lang="en-US" sz="1850" dirty="0">
                    <a:sym typeface="Wingdings" panose="05000000000000000000" pitchFamily="2" charset="2"/>
                  </a:rPr>
                  <a:t>model</a:t>
                </a:r>
                <a:endParaRPr lang="en-US" sz="1850" dirty="0"/>
              </a:p>
              <a:p>
                <a:pPr lvl="1"/>
                <a:r>
                  <a:rPr lang="en-US" sz="1850" dirty="0"/>
                  <a:t>Incidence of hypoglycemia  </a:t>
                </a:r>
                <a:r>
                  <a:rPr lang="en-US" sz="1850" dirty="0">
                    <a:sym typeface="Wingdings" panose="05000000000000000000" pitchFamily="2" charset="2"/>
                  </a:rPr>
                  <a:t> </a:t>
                </a:r>
                <a:r>
                  <a:rPr lang="en-US" sz="1850" b="1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logistic regression </a:t>
                </a:r>
                <a:r>
                  <a:rPr lang="en-US" sz="1850" dirty="0">
                    <a:sym typeface="Wingdings" panose="05000000000000000000" pitchFamily="2" charset="2"/>
                  </a:rPr>
                  <a:t>model</a:t>
                </a:r>
              </a:p>
              <a:p>
                <a:pPr marL="342900" lvl="1" indent="0">
                  <a:buNone/>
                </a:pPr>
                <a:endParaRPr lang="en-US" sz="1850" dirty="0"/>
              </a:p>
              <a:p>
                <a:pPr marL="0" indent="0">
                  <a:buNone/>
                </a:pPr>
                <a:r>
                  <a:rPr lang="en-US" sz="1950" dirty="0"/>
                  <a:t>In the case of the </a:t>
                </a:r>
                <a:r>
                  <a:rPr lang="en-US" sz="1950" b="1" dirty="0">
                    <a:solidFill>
                      <a:srgbClr val="C00000"/>
                    </a:solidFill>
                  </a:rPr>
                  <a:t>negative binomial regression model</a:t>
                </a:r>
                <a:r>
                  <a:rPr lang="en-US" sz="1950" dirty="0"/>
                  <a:t>,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5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5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1950" b="0" i="1" smtClean="0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en-US" sz="1950" dirty="0"/>
                  <a:t> denote the number of hypoglycemic events for subject </a:t>
                </a:r>
                <a14:m>
                  <m:oMath xmlns:m="http://schemas.openxmlformats.org/officeDocument/2006/math">
                    <m:r>
                      <a:rPr lang="en-US" sz="195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195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50" dirty="0"/>
                  <a:t>at visit </a:t>
                </a:r>
                <a14:m>
                  <m:oMath xmlns:m="http://schemas.openxmlformats.org/officeDocument/2006/math">
                    <m:r>
                      <a:rPr lang="en-US" sz="195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95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1950" dirty="0"/>
                  <a:t> We construct the following model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𝑖𝑡</m:t>
                          </m:r>
                        </m:sub>
                      </m:sSub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 ~ 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𝑁𝐵</m:t>
                      </m:r>
                      <m:d>
                        <m:dPr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𝑖𝑡</m:t>
                              </m:r>
                            </m:sub>
                          </m:sSub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𝜅</m:t>
                          </m:r>
                        </m:e>
                      </m:d>
                    </m:oMath>
                  </m:oMathPara>
                </a14:m>
                <a:endParaRPr lang="en-US" sz="20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𝑖𝑡</m:t>
                              </m:r>
                            </m:sub>
                          </m:sSub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𝒊𝒕</m:t>
                          </m:r>
                        </m:sub>
                        <m:sup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𝜷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~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(0, 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b="1" dirty="0"/>
              </a:p>
              <a:p>
                <a:pPr marL="0" indent="0">
                  <a:buNone/>
                </a:pPr>
                <a:r>
                  <a:rPr lang="en-US" sz="2000" b="0" dirty="0"/>
                  <a:t>where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𝜅</m:t>
                    </m:r>
                  </m:oMath>
                </a14:m>
                <a:r>
                  <a:rPr lang="en-US" sz="2000" b="1" dirty="0"/>
                  <a:t> </a:t>
                </a:r>
                <a:r>
                  <a:rPr lang="en-US" sz="2000" dirty="0"/>
                  <a:t>is the dispersion parameter </a:t>
                </a:r>
                <a:r>
                  <a:rPr lang="en-US" sz="2000" dirty="0" err="1"/>
                  <a:t>s.t.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𝑉𝑎𝑟</m:t>
                    </m:r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𝑖𝑡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𝑿</m:t>
                            </m:r>
                          </m:e>
                          <m:sub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𝒁</m:t>
                            </m:r>
                          </m:e>
                          <m:sub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  <m:sub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𝜅</m:t>
                    </m:r>
                    <m:sSubSup>
                      <m:sSub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2000" dirty="0"/>
                  <a:t>. </a:t>
                </a:r>
                <a:endParaRPr lang="en-US" sz="195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C5963E0-E419-49C3-8E76-B1F665F2B78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56" t="-5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F64060BC-E4DB-48CA-9883-0675F35525F6}"/>
              </a:ext>
            </a:extLst>
          </p:cNvPr>
          <p:cNvSpPr txBox="1"/>
          <p:nvPr/>
        </p:nvSpPr>
        <p:spPr>
          <a:xfrm>
            <a:off x="10733103" y="4395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(5)</a:t>
            </a:r>
          </a:p>
        </p:txBody>
      </p:sp>
    </p:spTree>
    <p:extLst>
      <p:ext uri="{BB962C8B-B14F-4D97-AF65-F5344CB8AC3E}">
        <p14:creationId xmlns:p14="http://schemas.microsoft.com/office/powerpoint/2010/main" val="423647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7DC88-D35C-4679-A5F7-3654D41AC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Methodology: </a:t>
            </a:r>
            <a:r>
              <a:rPr lang="en-US" i="1" dirty="0"/>
              <a:t>Bayesian model for the estimation of group means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C5963E0-E419-49C3-8E76-B1F665F2B78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dirty="0"/>
                  <a:t>We assign the following priors: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latin typeface="Cambria Math" panose="02040503050406030204" pitchFamily="18" charset="0"/>
                        </a:rPr>
                        <m:t>𝜷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~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 smtClean="0">
                              <a:latin typeface="Cambria Math" panose="02040503050406030204" pitchFamily="18" charset="0"/>
                            </a:rPr>
                            <m:t>𝝁</m:t>
                          </m:r>
                        </m:e>
                        <m:sub>
                          <m:r>
                            <a:rPr lang="en-US" sz="1800" b="1" i="1" smtClean="0">
                              <a:latin typeface="Cambria Math" panose="02040503050406030204" pitchFamily="18" charset="0"/>
                            </a:rPr>
                            <m:t>𝜷</m:t>
                          </m:r>
                        </m:sub>
                      </m:sSub>
                      <m:r>
                        <a:rPr lang="en-US" sz="1800" b="1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  <m:r>
                        <a:rPr lang="en-US" sz="1800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95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𝜅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~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(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𝜅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𝜅</m:t>
                          </m:r>
                        </m:sub>
                      </m:sSub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~ </m:t>
                      </m:r>
                      <m:r>
                        <m:rPr>
                          <m:lit/>
                        </m:rP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Γ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en-US" sz="200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000" dirty="0"/>
                  <a:t>We use hyperparameter values that correspond to relatively noninformative priors: </a:t>
                </a:r>
                <a:endParaRPr lang="en-US" sz="2000" b="1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𝝁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𝜷</m:t>
                          </m:r>
                        </m:sub>
                      </m:sSub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𝑑𝑖𝑎𝑔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0.0001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𝜅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=0,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𝜅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=50,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=0.00001</m:t>
                      </m:r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/>
                  <a:t>Following the recommendation in Gelman (2006), we examine two additional variance </a:t>
                </a:r>
                <a:r>
                  <a:rPr lang="en-US" sz="2000"/>
                  <a:t>priors to </a:t>
                </a:r>
                <a:r>
                  <a:rPr lang="en-US" sz="2000" dirty="0"/>
                  <a:t>assess the sensitivity of model results to our prior choice: a uniform prior and a half-Cauchy prior.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C5963E0-E419-49C3-8E76-B1F665F2B78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56" t="-5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F64060BC-E4DB-48CA-9883-0675F35525F6}"/>
              </a:ext>
            </a:extLst>
          </p:cNvPr>
          <p:cNvSpPr txBox="1"/>
          <p:nvPr/>
        </p:nvSpPr>
        <p:spPr>
          <a:xfrm>
            <a:off x="10351364" y="246874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(6)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5749D5-A207-4056-A757-1E8C4412F3B2}"/>
              </a:ext>
            </a:extLst>
          </p:cNvPr>
          <p:cNvSpPr txBox="1"/>
          <p:nvPr/>
        </p:nvSpPr>
        <p:spPr>
          <a:xfrm>
            <a:off x="490861" y="6074924"/>
            <a:ext cx="1121027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Gelman A, et al. </a:t>
            </a:r>
            <a:r>
              <a:rPr lang="en-US" sz="1600" i="1" dirty="0"/>
              <a:t>Prior distributions for variance parameters in hierarchical models </a:t>
            </a:r>
            <a:r>
              <a:rPr lang="en-US" sz="1600" dirty="0"/>
              <a:t>(comment on article by Browne and Draper) Bayesian Analysis. 2006;1:515–534.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F4765E8-287A-45CD-9557-CCB445B5BD32}"/>
              </a:ext>
            </a:extLst>
          </p:cNvPr>
          <p:cNvCxnSpPr/>
          <p:nvPr/>
        </p:nvCxnSpPr>
        <p:spPr>
          <a:xfrm>
            <a:off x="490861" y="6074924"/>
            <a:ext cx="2495550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8048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25B47-FA0B-4F5A-9E86-2D6459CAF9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Simulations</a:t>
            </a:r>
          </a:p>
        </p:txBody>
      </p:sp>
    </p:spTree>
    <p:extLst>
      <p:ext uri="{BB962C8B-B14F-4D97-AF65-F5344CB8AC3E}">
        <p14:creationId xmlns:p14="http://schemas.microsoft.com/office/powerpoint/2010/main" val="1413656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D177F-234B-41E0-BC24-F0B0EF8F8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Simulations: </a:t>
            </a:r>
            <a:r>
              <a:rPr lang="en-US" i="1" dirty="0"/>
              <a:t>Motivating scenario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103EF9F-9E78-4F18-9A4A-7A9D27BCAC6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1800" dirty="0"/>
                  <a:t>Conforming to the data structure of our motivating data, </a:t>
                </a:r>
                <a:r>
                  <a:rPr lang="en-US" dirty="0"/>
                  <a:t>hypoglycemia rates, we simulate the number of  hypoglycemic events with parameter values similar to data observed in real clinical trials. </a:t>
                </a:r>
                <a:r>
                  <a:rPr lang="en-US" sz="1800" dirty="0"/>
                  <a:t>For subject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dirty="0"/>
                  <a:t>on treatment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∈{1,2} </m:t>
                    </m:r>
                  </m:oMath>
                </a14:m>
                <a:r>
                  <a:rPr lang="en-US" sz="1800" dirty="0"/>
                  <a:t>at visit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1≤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≤4</m:t>
                        </m:r>
                      </m:e>
                    </m:d>
                  </m:oMath>
                </a14:m>
                <a:r>
                  <a:rPr lang="en-US" sz="1800" dirty="0"/>
                  <a:t>, 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𝑖𝑡</m:t>
                          </m:r>
                        </m:sub>
                      </m:sSub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 ~ 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𝑁𝐵</m:t>
                      </m:r>
                      <m:d>
                        <m:dPr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𝑖𝑡</m:t>
                              </m:r>
                            </m:sub>
                          </m:sSub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, 0.5</m:t>
                          </m:r>
                        </m:e>
                      </m:d>
                    </m:oMath>
                  </m:oMathPara>
                </a14:m>
                <a:endParaRPr lang="en-US" sz="20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lo</m:t>
                      </m:r>
                      <m:r>
                        <m:rPr>
                          <m:sty m:val="p"/>
                        </m:rPr>
                        <a:rPr lang="en-US" sz="2000" i="0">
                          <a:latin typeface="Cambria Math" panose="02040503050406030204" pitchFamily="18" charset="0"/>
                        </a:rPr>
                        <m:t>g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𝑖𝑡</m:t>
                              </m:r>
                            </m:sub>
                          </m:sSub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0.2 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𝐵𝑖</m:t>
                          </m:r>
                        </m:sub>
                      </m:sSub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,4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000" b="1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~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(0, 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b="1" dirty="0"/>
              </a:p>
              <a:p>
                <a:pPr marL="0" indent="0">
                  <a:buNone/>
                </a:pPr>
                <a:r>
                  <a:rPr lang="en-US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/>
                      <m:t>(0.1, 2.1, 2.0, 2.3, 0.05, 2.05, 1.95, 2.25)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   </a:t>
                </a:r>
                <a:r>
                  <a:rPr lang="en-US" sz="1800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𝐵𝑖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~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𝐵𝑒𝑟𝑛𝑜𝑢𝑙𝑙𝑖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(0.2)</m:t>
                    </m:r>
                  </m:oMath>
                </a14:m>
                <a:r>
                  <a:rPr lang="en-US" dirty="0"/>
                  <a:t> represent the baseline hypoglycemic incidence</a:t>
                </a:r>
              </a:p>
              <a:p>
                <a:pPr marL="0" indent="0">
                  <a:buNone/>
                </a:pPr>
                <a:r>
                  <a:rPr lang="en-US" dirty="0"/>
                  <a:t>We consider two missing data scenarios,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MCAR: at any time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dirty="0"/>
                  <a:t>, P(missing data),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𝑀𝐶𝐴𝑅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=0.15</m:t>
                    </m:r>
                  </m:oMath>
                </a14:m>
                <a:r>
                  <a:rPr lang="en-US" dirty="0"/>
                  <a:t> 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𝑀𝐶𝐴𝑅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=0.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MAR: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𝑀𝐴𝑅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{"/>
                        <m:endChr m:val="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  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if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≥3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   </m:t>
                            </m:r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if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eqAr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for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103EF9F-9E78-4F18-9A4A-7A9D27BCAC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67" t="-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Left Brace 3">
            <a:extLst>
              <a:ext uri="{FF2B5EF4-FFF2-40B4-BE49-F238E27FC236}">
                <a16:creationId xmlns:a16="http://schemas.microsoft.com/office/drawing/2014/main" id="{8CBD9758-C05F-4203-820E-8DC34E35FB02}"/>
              </a:ext>
            </a:extLst>
          </p:cNvPr>
          <p:cNvSpPr/>
          <p:nvPr/>
        </p:nvSpPr>
        <p:spPr>
          <a:xfrm rot="16200000">
            <a:off x="2743203" y="3044580"/>
            <a:ext cx="301840" cy="1704513"/>
          </a:xfrm>
          <a:prstGeom prst="leftBrac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44656AFA-8E68-45B6-ADD4-B5BA671F6A3E}"/>
              </a:ext>
            </a:extLst>
          </p:cNvPr>
          <p:cNvSpPr/>
          <p:nvPr/>
        </p:nvSpPr>
        <p:spPr>
          <a:xfrm rot="16200000">
            <a:off x="4751037" y="3044580"/>
            <a:ext cx="301840" cy="1704513"/>
          </a:xfrm>
          <a:prstGeom prst="leftBrac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7990497-1E4F-4D58-B24D-7A8181562FBD}"/>
                  </a:ext>
                </a:extLst>
              </p:cNvPr>
              <p:cNvSpPr txBox="1"/>
              <p:nvPr/>
            </p:nvSpPr>
            <p:spPr>
              <a:xfrm>
                <a:off x="2436922" y="3970571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7990497-1E4F-4D58-B24D-7A8181562F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6922" y="3970571"/>
                <a:ext cx="91440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EBB8705-F2AF-4C31-B3A8-884C7367A9D3}"/>
                  </a:ext>
                </a:extLst>
              </p:cNvPr>
              <p:cNvSpPr txBox="1"/>
              <p:nvPr/>
            </p:nvSpPr>
            <p:spPr>
              <a:xfrm>
                <a:off x="4437357" y="3970571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EBB8705-F2AF-4C31-B3A8-884C7367A9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7357" y="3970571"/>
                <a:ext cx="9144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C06A7D27-F38D-4423-BFA6-9C4D3ED57631}"/>
              </a:ext>
            </a:extLst>
          </p:cNvPr>
          <p:cNvSpPr txBox="1"/>
          <p:nvPr/>
        </p:nvSpPr>
        <p:spPr>
          <a:xfrm>
            <a:off x="7811609" y="5406348"/>
            <a:ext cx="377079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e.g., missing data is more likely when a subject’s outcome is poor (excessive number of hypoglycemic events)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EC08F92-8EB8-4132-B5C0-8537B0C4640B}"/>
              </a:ext>
            </a:extLst>
          </p:cNvPr>
          <p:cNvCxnSpPr/>
          <p:nvPr/>
        </p:nvCxnSpPr>
        <p:spPr>
          <a:xfrm>
            <a:off x="526372" y="6243600"/>
            <a:ext cx="2495550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C83E78D-6C5B-4A80-9AA7-58D578E0A8C6}"/>
              </a:ext>
            </a:extLst>
          </p:cNvPr>
          <p:cNvSpPr txBox="1"/>
          <p:nvPr/>
        </p:nvSpPr>
        <p:spPr>
          <a:xfrm>
            <a:off x="429088" y="6250620"/>
            <a:ext cx="645110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MCAR = missing completely at random; MAR = missing at random</a:t>
            </a:r>
          </a:p>
        </p:txBody>
      </p:sp>
      <p:sp>
        <p:nvSpPr>
          <p:cNvPr id="17" name="Left Brace 16">
            <a:extLst>
              <a:ext uri="{FF2B5EF4-FFF2-40B4-BE49-F238E27FC236}">
                <a16:creationId xmlns:a16="http://schemas.microsoft.com/office/drawing/2014/main" id="{BC851DD4-0A4A-41C5-8BF9-466D77E3E7B6}"/>
              </a:ext>
            </a:extLst>
          </p:cNvPr>
          <p:cNvSpPr/>
          <p:nvPr/>
        </p:nvSpPr>
        <p:spPr>
          <a:xfrm rot="10800000">
            <a:off x="7421732" y="5406346"/>
            <a:ext cx="319966" cy="738665"/>
          </a:xfrm>
          <a:prstGeom prst="leftBrac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10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73BC3-D5DD-41BF-B1F9-DDDF57D13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Simulations: </a:t>
            </a:r>
            <a:r>
              <a:rPr lang="en-US" i="1" dirty="0"/>
              <a:t>Results – MCAR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4DDCF2D-2EBC-4F0D-A762-B8749D712BBD}"/>
                  </a:ext>
                </a:extLst>
              </p:cNvPr>
              <p:cNvSpPr txBox="1"/>
              <p:nvPr/>
            </p:nvSpPr>
            <p:spPr>
              <a:xfrm>
                <a:off x="452760" y="5623880"/>
                <a:ext cx="11239131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600" dirty="0"/>
                  <a:t>Group mean estimates for the negative binomial model based on 5,000 simulated samples with n=200 patients per treatment under MCAR missing data mechanisms.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sz="16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𝝁</m:t>
                            </m:r>
                          </m:e>
                        </m:acc>
                      </m:e>
                      <m:sup>
                        <m:r>
                          <a:rPr lang="en-US" sz="16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1600" dirty="0"/>
                  <a:t>is the mean at the mean covariate estimate,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𝝁</m:t>
                        </m:r>
                      </m:e>
                    </m:acc>
                  </m:oMath>
                </a14:m>
                <a:r>
                  <a:rPr lang="en-US" sz="1600" dirty="0"/>
                  <a:t> is the mean estimate under our model,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𝝁</m:t>
                    </m:r>
                  </m:oMath>
                </a14:m>
                <a:r>
                  <a:rPr lang="en-US" sz="1600" b="1" dirty="0">
                    <a:solidFill>
                      <a:srgbClr val="C00000"/>
                    </a:solidFill>
                  </a:rPr>
                  <a:t> </a:t>
                </a:r>
                <a:r>
                  <a:rPr lang="en-US" sz="1600" dirty="0"/>
                  <a:t>represents the true mean, which differs under each scenario due to the way we simulate our data.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4DDCF2D-2EBC-4F0D-A762-B8749D712B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760" y="5623880"/>
                <a:ext cx="11239131" cy="830997"/>
              </a:xfrm>
              <a:prstGeom prst="rect">
                <a:avLst/>
              </a:prstGeom>
              <a:blipFill>
                <a:blip r:embed="rId2"/>
                <a:stretch>
                  <a:fillRect l="-271" t="-2206"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B5566455-26B7-4DA7-A476-ACB4D4ED69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424283"/>
            <a:ext cx="10305955" cy="4175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062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73BC3-D5DD-41BF-B1F9-DDDF57D13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Simulations: </a:t>
            </a:r>
            <a:r>
              <a:rPr lang="en-US" i="1" dirty="0"/>
              <a:t>Results – MAR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4DDCF2D-2EBC-4F0D-A762-B8749D712BBD}"/>
                  </a:ext>
                </a:extLst>
              </p:cNvPr>
              <p:cNvSpPr txBox="1"/>
              <p:nvPr/>
            </p:nvSpPr>
            <p:spPr>
              <a:xfrm>
                <a:off x="452760" y="5623880"/>
                <a:ext cx="11239131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600" dirty="0"/>
                  <a:t>Group mean estimates for the negative binomial model based on 5,000 simulated samples with n=200 patients per treatment under MCAR missing data mechanisms.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sz="16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𝝁</m:t>
                            </m:r>
                          </m:e>
                        </m:acc>
                      </m:e>
                      <m:sup>
                        <m:r>
                          <a:rPr lang="en-US" sz="16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1600" dirty="0"/>
                  <a:t>is the mean at the mean covariate estimate,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𝝁</m:t>
                        </m:r>
                      </m:e>
                    </m:acc>
                  </m:oMath>
                </a14:m>
                <a:r>
                  <a:rPr lang="en-US" sz="1600" dirty="0"/>
                  <a:t> is the mean estimate under our model,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𝝁</m:t>
                    </m:r>
                  </m:oMath>
                </a14:m>
                <a:r>
                  <a:rPr lang="en-US" sz="1600" b="1" dirty="0">
                    <a:solidFill>
                      <a:srgbClr val="C00000"/>
                    </a:solidFill>
                  </a:rPr>
                  <a:t> </a:t>
                </a:r>
                <a:r>
                  <a:rPr lang="en-US" sz="1600" dirty="0"/>
                  <a:t>represents the true mean, which differs under each scenario due to the way we simulate our data.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4DDCF2D-2EBC-4F0D-A762-B8749D712B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760" y="5623880"/>
                <a:ext cx="11239131" cy="830997"/>
              </a:xfrm>
              <a:prstGeom prst="rect">
                <a:avLst/>
              </a:prstGeom>
              <a:blipFill>
                <a:blip r:embed="rId2"/>
                <a:stretch>
                  <a:fillRect l="-271" t="-2206"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B5566455-26B7-4DA7-A476-ACB4D4ED69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424283"/>
            <a:ext cx="10305955" cy="417540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652BD92-F39C-455B-8CC2-7DA1B174EB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120" y="1944962"/>
            <a:ext cx="10238913" cy="3678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7084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25B47-FA0B-4F5A-9E86-2D6459CAF9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3642517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75CD7-9C91-45A6-9413-65B4B93AE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517A0-18C5-4970-88EC-866BF618E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43054"/>
            <a:ext cx="10972800" cy="4609172"/>
          </a:xfrm>
        </p:spPr>
        <p:txBody>
          <a:bodyPr/>
          <a:lstStyle/>
          <a:p>
            <a:r>
              <a:rPr lang="en-US" sz="2000" dirty="0"/>
              <a:t>A real data example assessing hypoglycemia rates</a:t>
            </a:r>
          </a:p>
          <a:p>
            <a:pPr lvl="1"/>
            <a:r>
              <a:rPr lang="en-US" sz="1800" i="1" dirty="0"/>
              <a:t>The GLMM modeling the dependence of the repeated measures through the residuals failed to converge</a:t>
            </a:r>
          </a:p>
          <a:p>
            <a:pPr lvl="1"/>
            <a:r>
              <a:rPr lang="en-US" sz="1800" i="1" dirty="0"/>
              <a:t>Random effects models are particularly useful in these cases</a:t>
            </a:r>
          </a:p>
          <a:p>
            <a:pPr lvl="1"/>
            <a:r>
              <a:rPr lang="en-US" sz="1800" i="1" dirty="0"/>
              <a:t>There are challenges in characterizing the variability of group means estimators when fitting random effects within frequentist GLMMs </a:t>
            </a:r>
          </a:p>
          <a:p>
            <a:r>
              <a:rPr lang="en-US" sz="2000" dirty="0"/>
              <a:t>We have provided an additional option for analyzing non-normally distributed longitudinal data</a:t>
            </a:r>
          </a:p>
          <a:p>
            <a:r>
              <a:rPr lang="en-US" sz="2000" dirty="0"/>
              <a:t>The intent of this model is to derive estimates of the group means; however the model can also estimate the treatment effect</a:t>
            </a:r>
          </a:p>
          <a:p>
            <a:pPr lvl="1"/>
            <a:r>
              <a:rPr lang="en-US" sz="1800" dirty="0"/>
              <a:t>Negative binomial model with the log-link: the estimate will be equivalent to the </a:t>
            </a:r>
            <a:r>
              <a:rPr lang="en-US" sz="1800" dirty="0" err="1"/>
              <a:t>LSMeans</a:t>
            </a:r>
            <a:r>
              <a:rPr lang="en-US" sz="1800" dirty="0"/>
              <a:t> estimate</a:t>
            </a:r>
          </a:p>
          <a:p>
            <a:pPr lvl="1"/>
            <a:r>
              <a:rPr lang="en-US" sz="1800" dirty="0"/>
              <a:t>Logistic regression model will NOT</a:t>
            </a:r>
          </a:p>
          <a:p>
            <a:pPr marL="342900" lvl="1" indent="0">
              <a:buNone/>
            </a:pPr>
            <a:r>
              <a:rPr lang="en-US" sz="1800" b="1" dirty="0">
                <a:solidFill>
                  <a:srgbClr val="C00000"/>
                </a:solidFill>
                <a:sym typeface="Wingdings" panose="05000000000000000000" pitchFamily="2" charset="2"/>
              </a:rPr>
              <a:t></a:t>
            </a:r>
            <a:r>
              <a:rPr lang="en-US" sz="1800" dirty="0">
                <a:sym typeface="Wingdings" panose="05000000000000000000" pitchFamily="2" charset="2"/>
              </a:rPr>
              <a:t> The research team must consider the estimand required to answer the question to determine which model is appropriate.</a:t>
            </a:r>
            <a:r>
              <a:rPr lang="en-US" dirty="0">
                <a:sym typeface="Wingdings" panose="05000000000000000000" pitchFamily="2" charset="2"/>
              </a:rPr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315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86D25-684C-4E47-8CD5-35F6CF883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45720"/>
            <a:ext cx="11097209" cy="822960"/>
          </a:xfrm>
        </p:spPr>
        <p:txBody>
          <a:bodyPr anchor="b"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40B752-F2EE-4B28-982C-9CD3FCB3C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940562"/>
            <a:ext cx="2895600" cy="137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defPPr>
              <a:defRPr lang="en-US"/>
            </a:defPPr>
            <a:lvl1pPr marL="0" algn="ctr" defTabSz="914400" rtl="0" eaLnBrk="1" latinLnBrk="0" hangingPunct="1">
              <a:defRPr sz="600" kern="1200">
                <a:solidFill>
                  <a:srgbClr val="86786F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Company Confidential  ©2020 Eli Lilly and Company </a:t>
            </a:r>
            <a:endParaRPr lang="en-US" sz="60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440B09-1934-474C-9CEB-7A71FB681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4940562"/>
            <a:ext cx="2133600" cy="137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defPPr>
              <a:defRPr lang="en-US"/>
            </a:defPPr>
            <a:lvl1pPr marL="0" algn="r" defTabSz="914400" rtl="0" eaLnBrk="1" latinLnBrk="0" hangingPunct="1">
              <a:defRPr sz="600" kern="1200">
                <a:solidFill>
                  <a:srgbClr val="86786F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fld id="{1DA079B0-34FF-9449-83ED-AEDF3F6C1CC6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2</a:t>
            </a:fld>
            <a:endParaRPr lang="en-US" sz="600"/>
          </a:p>
        </p:txBody>
      </p:sp>
      <p:graphicFrame>
        <p:nvGraphicFramePr>
          <p:cNvPr id="11" name="Content Placeholder 2">
            <a:extLst>
              <a:ext uri="{FF2B5EF4-FFF2-40B4-BE49-F238E27FC236}">
                <a16:creationId xmlns:a16="http://schemas.microsoft.com/office/drawing/2014/main" id="{B72DA4C1-661F-4B0E-A2C2-D5D6F22475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062517"/>
              </p:ext>
            </p:extLst>
          </p:nvPr>
        </p:nvGraphicFramePr>
        <p:xfrm>
          <a:off x="609600" y="1562470"/>
          <a:ext cx="10972800" cy="4670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8560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25B47-FA0B-4F5A-9E86-2D6459CAF9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1925742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A775CD7-9C91-45A6-9413-65B4B93AE1C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Motivation: </a:t>
                </a:r>
                <a:r>
                  <a:rPr lang="en-US" i="1" dirty="0"/>
                  <a:t>Group Means</a:t>
                </a:r>
                <a:br>
                  <a:rPr lang="en-US" b="0" i="1" dirty="0"/>
                </a:br>
                <a:r>
                  <a:rPr lang="en-US" b="0" i="1" dirty="0"/>
                  <a:t>Which estimand is more meaningful: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e>
                    </m:d>
                  </m:oMath>
                </a14:m>
                <a:r>
                  <a:rPr lang="en-US" b="0" dirty="0">
                    <a:solidFill>
                      <a:schemeClr val="bg1"/>
                    </a:solidFill>
                  </a:rPr>
                  <a:t> or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acc>
                  </m:oMath>
                </a14:m>
                <a:r>
                  <a:rPr lang="en-US" b="0" dirty="0">
                    <a:solidFill>
                      <a:schemeClr val="bg1"/>
                    </a:solidFill>
                  </a:rPr>
                  <a:t>?</a:t>
                </a:r>
                <a:endParaRPr lang="en-US" b="0" i="1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A775CD7-9C91-45A6-9413-65B4B93AE1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0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517A0-18C5-4970-88EC-866BF618E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43054"/>
            <a:ext cx="10972800" cy="4609172"/>
          </a:xfrm>
        </p:spPr>
        <p:txBody>
          <a:bodyPr/>
          <a:lstStyle/>
          <a:p>
            <a:r>
              <a:rPr lang="en-US" dirty="0"/>
              <a:t>Primary endpoints in clinical trials assess </a:t>
            </a:r>
            <a:r>
              <a:rPr lang="en-US" b="1" dirty="0"/>
              <a:t>treatment effects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The typical approach is to fit a regression model of the outcome variable conditional on the randomized treatment group and pre-specified baseline covariates </a:t>
            </a:r>
          </a:p>
          <a:p>
            <a:pPr lvl="1"/>
            <a:r>
              <a:rPr lang="en-US" dirty="0"/>
              <a:t>e.g., difference in incidence of hypoglycemia across two treatment groups at the end of the study</a:t>
            </a:r>
          </a:p>
          <a:p>
            <a:r>
              <a:rPr lang="en-US" dirty="0"/>
              <a:t>But, clinical practitioners are often also interested in </a:t>
            </a:r>
            <a:r>
              <a:rPr lang="en-US" b="1" dirty="0">
                <a:solidFill>
                  <a:srgbClr val="C00000"/>
                </a:solidFill>
              </a:rPr>
              <a:t>group means</a:t>
            </a:r>
            <a:r>
              <a:rPr lang="en-US" dirty="0"/>
              <a:t>, the mean response for each treatment group at a particular time point, </a:t>
            </a:r>
            <a:r>
              <a:rPr lang="en-US" i="1" dirty="0"/>
              <a:t>taking the baseline covariates into account</a:t>
            </a:r>
            <a:endParaRPr lang="en-US" b="1" i="1" dirty="0">
              <a:solidFill>
                <a:srgbClr val="C00000"/>
              </a:solidFill>
            </a:endParaRPr>
          </a:p>
          <a:p>
            <a:pPr lvl="1"/>
            <a:r>
              <a:rPr lang="en-US" dirty="0"/>
              <a:t>e.g., incidence of hypoglycemia within each treatment group during a titration period and a maintenance period </a:t>
            </a:r>
          </a:p>
          <a:p>
            <a:r>
              <a:rPr lang="en-US" i="1" dirty="0"/>
              <a:t>Two approaches for </a:t>
            </a:r>
            <a:r>
              <a:rPr lang="en-US" b="1" i="1" dirty="0"/>
              <a:t>estimating group means</a:t>
            </a:r>
            <a:r>
              <a:rPr lang="en-US" dirty="0"/>
              <a:t>:</a:t>
            </a:r>
          </a:p>
          <a:p>
            <a:pPr lvl="1"/>
            <a:r>
              <a:rPr lang="en-US" i="1" dirty="0"/>
              <a:t>Prediction at the mean </a:t>
            </a:r>
            <a:r>
              <a:rPr lang="en-US" dirty="0"/>
              <a:t>– mean outcome at the mean of the covariates (MMC)</a:t>
            </a:r>
          </a:p>
          <a:p>
            <a:pPr lvl="1"/>
            <a:r>
              <a:rPr lang="en-US" i="1" dirty="0"/>
              <a:t>Marginal mean </a:t>
            </a:r>
            <a:r>
              <a:rPr lang="en-US" dirty="0"/>
              <a:t>– mean outcome assuming assignment to a particular treatment for each patient within the trial </a:t>
            </a:r>
            <a:r>
              <a:rPr lang="en-US" i="1" dirty="0">
                <a:solidFill>
                  <a:srgbClr val="C00000"/>
                </a:solidFill>
              </a:rPr>
              <a:t>given their observed baseline covariates</a:t>
            </a:r>
          </a:p>
          <a:p>
            <a:r>
              <a:rPr lang="en-US" b="1" dirty="0"/>
              <a:t>Challenge</a:t>
            </a:r>
            <a:r>
              <a:rPr lang="en-US" dirty="0"/>
              <a:t> in estimating group means:</a:t>
            </a:r>
          </a:p>
          <a:p>
            <a:pPr lvl="1"/>
            <a:r>
              <a:rPr lang="en-US" dirty="0"/>
              <a:t>Most statistical software packages provide </a:t>
            </a:r>
            <a:r>
              <a:rPr lang="en-US" i="1" dirty="0"/>
              <a:t>prediction at the mean; however, prediction at a mean covariate oftentimes makes little sense, particularly with categorical predictions (gender, region)</a:t>
            </a:r>
            <a:endParaRPr lang="en-US" dirty="0"/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For linear models, these two estimates are equivalent, but for non-linear models, they are NOT.</a:t>
            </a:r>
          </a:p>
          <a:p>
            <a:pPr lvl="1"/>
            <a:endParaRPr lang="en-US" i="1" dirty="0"/>
          </a:p>
          <a:p>
            <a:pPr lvl="1"/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A3DE797-F6F6-4639-BCED-3C44D69B52FB}"/>
              </a:ext>
            </a:extLst>
          </p:cNvPr>
          <p:cNvCxnSpPr/>
          <p:nvPr/>
        </p:nvCxnSpPr>
        <p:spPr>
          <a:xfrm>
            <a:off x="440092" y="6221397"/>
            <a:ext cx="2495550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1FA4049-ECE1-400D-869F-763A6CB14D90}"/>
              </a:ext>
            </a:extLst>
          </p:cNvPr>
          <p:cNvSpPr txBox="1">
            <a:spLocks/>
          </p:cNvSpPr>
          <p:nvPr/>
        </p:nvSpPr>
        <p:spPr bwMode="auto">
          <a:xfrm>
            <a:off x="440092" y="6249878"/>
            <a:ext cx="10972800" cy="596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75" indent="-2571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SzPct val="125000"/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ヒラギノ角ゴ Pro W3" charset="0"/>
                <a:cs typeface="DIN-Regular"/>
              </a:defRPr>
            </a:lvl1pPr>
            <a:lvl2pPr marL="557213" indent="-214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SzPct val="125000"/>
              <a:buFont typeface="Arial" panose="020B0604020202020204" pitchFamily="34" charset="0"/>
              <a:buChar char="−"/>
              <a:defRPr sz="1650">
                <a:solidFill>
                  <a:schemeClr val="tx1"/>
                </a:solidFill>
                <a:latin typeface="+mn-lt"/>
                <a:ea typeface="ヒラギノ角ゴ Pro W3" charset="0"/>
                <a:cs typeface="DIN-Regular"/>
              </a:defRPr>
            </a:lvl2pPr>
            <a:lvl3pPr marL="8572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SzPct val="125000"/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+mn-lt"/>
                <a:ea typeface="ヒラギノ角ゴ Pro W3" charset="0"/>
                <a:cs typeface="DIN-Regular"/>
              </a:defRPr>
            </a:lvl3pPr>
            <a:lvl4pPr marL="10287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None/>
              <a:defRPr sz="1500">
                <a:solidFill>
                  <a:schemeClr val="tx1"/>
                </a:solidFill>
                <a:latin typeface="+mn-lt"/>
                <a:ea typeface="ヒラギノ角ゴ Pro W3" charset="0"/>
                <a:cs typeface="DIN-Regular"/>
              </a:defRPr>
            </a:lvl4pPr>
            <a:lvl5pPr marL="15430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Char char="•"/>
              <a:defRPr>
                <a:solidFill>
                  <a:schemeClr val="tx1"/>
                </a:solidFill>
                <a:latin typeface="+mn-lt"/>
                <a:ea typeface="ヒラギノ角ゴ Pro W3" charset="0"/>
                <a:cs typeface="DIN-Regular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2288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25717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29146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600" dirty="0"/>
              <a:t>Qu Y, Luo J. Estimation of group means when adjusting for covariates in generalized linear models. Pharm Stat. 2015;14:56‐62.</a:t>
            </a:r>
            <a:endParaRPr lang="en-US" sz="1600" kern="0" baseline="30000" dirty="0"/>
          </a:p>
        </p:txBody>
      </p:sp>
    </p:spTree>
    <p:extLst>
      <p:ext uri="{BB962C8B-B14F-4D97-AF65-F5344CB8AC3E}">
        <p14:creationId xmlns:p14="http://schemas.microsoft.com/office/powerpoint/2010/main" val="2822737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E4CB0-4F29-4144-AC0A-A3DB6D7CF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Motivation: </a:t>
            </a:r>
            <a:r>
              <a:rPr lang="en-US" i="1" dirty="0"/>
              <a:t>GLMs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CC5CE-5C19-4BD7-8410-BA3310419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43054"/>
            <a:ext cx="11087100" cy="4351720"/>
          </a:xfrm>
        </p:spPr>
        <p:txBody>
          <a:bodyPr/>
          <a:lstStyle/>
          <a:p>
            <a:r>
              <a:rPr lang="en-US" sz="2000" dirty="0"/>
              <a:t>Non-normal data are pervasive in clinical trials</a:t>
            </a:r>
          </a:p>
          <a:p>
            <a:pPr lvl="1"/>
            <a:r>
              <a:rPr lang="en-US" sz="1800" dirty="0"/>
              <a:t>e.g., occurrence of hypoglycemic events in diabetes, blood cell counts in Hodgkin's disease, occurrence of AEs</a:t>
            </a:r>
          </a:p>
          <a:p>
            <a:r>
              <a:rPr lang="en-US" sz="2000" dirty="0"/>
              <a:t>Generalized linear models (GLMs) are powerful tools to assess treatment effects on non-normal outcomes </a:t>
            </a:r>
          </a:p>
          <a:p>
            <a:pPr lvl="1"/>
            <a:r>
              <a:rPr lang="en-US" sz="1800" dirty="0"/>
              <a:t>e.g., negative binomial regression for count data, logistic regression for incidence and proportions</a:t>
            </a:r>
          </a:p>
          <a:p>
            <a:r>
              <a:rPr lang="en-US" sz="2000" dirty="0"/>
              <a:t>GLMs allow for adjustment of baseline covariates</a:t>
            </a:r>
          </a:p>
          <a:p>
            <a:pPr lvl="1"/>
            <a:r>
              <a:rPr lang="en-US" sz="1800" dirty="0"/>
              <a:t>Regulatory agencies recommend adjusting for important prognostic factors in analysis models</a:t>
            </a:r>
          </a:p>
          <a:p>
            <a:pPr lvl="1"/>
            <a:r>
              <a:rPr lang="en-US" sz="1800" dirty="0"/>
              <a:t>Adjusting for stratification factors and other baseline covariates may reduce bias and provide larger statistical power while controlling Type I error</a:t>
            </a:r>
            <a:r>
              <a:rPr lang="en-US" sz="1800" baseline="30000" dirty="0"/>
              <a:t>1</a:t>
            </a:r>
          </a:p>
          <a:p>
            <a:pPr lvl="1"/>
            <a:r>
              <a:rPr lang="en-US" sz="1800" b="1" dirty="0"/>
              <a:t>Qu and Luo (2015) </a:t>
            </a:r>
            <a:r>
              <a:rPr lang="en-US" sz="1800" dirty="0"/>
              <a:t>provides an estimate of the group means using the </a:t>
            </a:r>
            <a:r>
              <a:rPr lang="en-US" sz="1800" b="1" i="1" dirty="0">
                <a:solidFill>
                  <a:srgbClr val="C00000"/>
                </a:solidFill>
              </a:rPr>
              <a:t>marginal mean </a:t>
            </a:r>
            <a:r>
              <a:rPr lang="en-US" sz="1800" dirty="0"/>
              <a:t>approach within the GLM framework alongside a consistent variance estimator</a:t>
            </a:r>
            <a:endParaRPr lang="en-US" sz="1800" baseline="30000" dirty="0"/>
          </a:p>
          <a:p>
            <a:pPr lvl="1"/>
            <a:r>
              <a:rPr lang="en-US" sz="1800" b="1" dirty="0"/>
              <a:t>Bartlett (2018) </a:t>
            </a:r>
            <a:r>
              <a:rPr lang="en-US" sz="1800" dirty="0"/>
              <a:t>provides an alternative variance estimator for the </a:t>
            </a:r>
            <a:r>
              <a:rPr lang="en-US" sz="1800" b="1" i="1" dirty="0">
                <a:solidFill>
                  <a:srgbClr val="C00000"/>
                </a:solidFill>
              </a:rPr>
              <a:t>marginal mean </a:t>
            </a:r>
            <a:r>
              <a:rPr lang="en-US" sz="1800" dirty="0"/>
              <a:t>when baseline covariates are treated as random; their approach is the </a:t>
            </a:r>
            <a:r>
              <a:rPr lang="en-US" sz="1800"/>
              <a:t>unconditional variance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C1643A-E25E-43AC-B581-135854B0A7B0}"/>
              </a:ext>
            </a:extLst>
          </p:cNvPr>
          <p:cNvCxnSpPr/>
          <p:nvPr/>
        </p:nvCxnSpPr>
        <p:spPr>
          <a:xfrm>
            <a:off x="440092" y="6221397"/>
            <a:ext cx="2495550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289C3F1-434F-4C71-A7B7-EA106DC05265}"/>
              </a:ext>
            </a:extLst>
          </p:cNvPr>
          <p:cNvSpPr txBox="1">
            <a:spLocks/>
          </p:cNvSpPr>
          <p:nvPr/>
        </p:nvSpPr>
        <p:spPr bwMode="auto">
          <a:xfrm>
            <a:off x="440092" y="6226635"/>
            <a:ext cx="10972800" cy="596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75" indent="-2571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SzPct val="125000"/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ヒラギノ角ゴ Pro W3" charset="0"/>
                <a:cs typeface="DIN-Regular"/>
              </a:defRPr>
            </a:lvl1pPr>
            <a:lvl2pPr marL="557213" indent="-214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SzPct val="125000"/>
              <a:buFont typeface="Arial" panose="020B0604020202020204" pitchFamily="34" charset="0"/>
              <a:buChar char="−"/>
              <a:defRPr sz="1650">
                <a:solidFill>
                  <a:schemeClr val="tx1"/>
                </a:solidFill>
                <a:latin typeface="+mn-lt"/>
                <a:ea typeface="ヒラギノ角ゴ Pro W3" charset="0"/>
                <a:cs typeface="DIN-Regular"/>
              </a:defRPr>
            </a:lvl2pPr>
            <a:lvl3pPr marL="8572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SzPct val="125000"/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+mn-lt"/>
                <a:ea typeface="ヒラギノ角ゴ Pro W3" charset="0"/>
                <a:cs typeface="DIN-Regular"/>
              </a:defRPr>
            </a:lvl3pPr>
            <a:lvl4pPr marL="10287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None/>
              <a:defRPr sz="1500">
                <a:solidFill>
                  <a:schemeClr val="tx1"/>
                </a:solidFill>
                <a:latin typeface="+mn-lt"/>
                <a:ea typeface="ヒラギノ角ゴ Pro W3" charset="0"/>
                <a:cs typeface="DIN-Regular"/>
              </a:defRPr>
            </a:lvl4pPr>
            <a:lvl5pPr marL="15430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Char char="•"/>
              <a:defRPr>
                <a:solidFill>
                  <a:schemeClr val="tx1"/>
                </a:solidFill>
                <a:latin typeface="+mn-lt"/>
                <a:ea typeface="ヒラギノ角ゴ Pro W3" charset="0"/>
                <a:cs typeface="DIN-Regular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2288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25717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29146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600" kern="0" baseline="30000" dirty="0"/>
              <a:t>1 </a:t>
            </a:r>
            <a:r>
              <a:rPr lang="en-US" sz="1600" dirty="0"/>
              <a:t>Luo J, Qu Y. </a:t>
            </a:r>
            <a:r>
              <a:rPr lang="en-US" sz="1600" i="1" dirty="0"/>
              <a:t>Comparison of negative binomial regression models in analyzing hypoglycemic events</a:t>
            </a:r>
            <a:r>
              <a:rPr lang="en-US" sz="1600" dirty="0"/>
              <a:t>. Pharmaceutical Statistics 2013; 12:233–242.</a:t>
            </a:r>
          </a:p>
          <a:p>
            <a:pPr marL="0" indent="0">
              <a:buNone/>
            </a:pPr>
            <a:endParaRPr lang="en-US" sz="1600" kern="0" baseline="30000" dirty="0"/>
          </a:p>
        </p:txBody>
      </p:sp>
    </p:spTree>
    <p:extLst>
      <p:ext uri="{BB962C8B-B14F-4D97-AF65-F5344CB8AC3E}">
        <p14:creationId xmlns:p14="http://schemas.microsoft.com/office/powerpoint/2010/main" val="308502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E4CB0-4F29-4144-AC0A-A3DB6D7CF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Motivation: </a:t>
            </a:r>
            <a:r>
              <a:rPr lang="en-US" i="1" dirty="0"/>
              <a:t>GLMMs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CC5CE-5C19-4BD7-8410-BA3310419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43054"/>
            <a:ext cx="10972800" cy="4351720"/>
          </a:xfrm>
        </p:spPr>
        <p:txBody>
          <a:bodyPr/>
          <a:lstStyle/>
          <a:p>
            <a:r>
              <a:rPr lang="en-US" dirty="0"/>
              <a:t>The methodology within </a:t>
            </a:r>
            <a:r>
              <a:rPr lang="en-US" b="1" dirty="0"/>
              <a:t>Qu and Luo (2015) </a:t>
            </a:r>
            <a:r>
              <a:rPr lang="en-US" dirty="0"/>
              <a:t>models within-subject correlation through the residuals</a:t>
            </a:r>
          </a:p>
          <a:p>
            <a:pPr lvl="1"/>
            <a:r>
              <a:rPr lang="en-US" dirty="0"/>
              <a:t>This does not allow for subject-specific random effects</a:t>
            </a:r>
          </a:p>
          <a:p>
            <a:r>
              <a:rPr lang="en-US" b="1" dirty="0"/>
              <a:t>Generalized linear mixed models </a:t>
            </a:r>
            <a:r>
              <a:rPr lang="en-US" dirty="0"/>
              <a:t>(GLMMs) are powerful tools to assess treatment effects on non-normal outcomes with </a:t>
            </a:r>
            <a:r>
              <a:rPr lang="en-US" b="1" dirty="0">
                <a:solidFill>
                  <a:srgbClr val="C00000"/>
                </a:solidFill>
              </a:rPr>
              <a:t>random effects</a:t>
            </a:r>
          </a:p>
          <a:p>
            <a:pPr lvl="1"/>
            <a:r>
              <a:rPr lang="en-US" dirty="0"/>
              <a:t>Random subject-effects may be necessary in cases where we wish to model the response over time</a:t>
            </a:r>
          </a:p>
          <a:p>
            <a:pPr lvl="2"/>
            <a:r>
              <a:rPr lang="en-US" dirty="0"/>
              <a:t>We need to account for the dependence of the observations from each subject over time</a:t>
            </a:r>
          </a:p>
          <a:p>
            <a:pPr lvl="1"/>
            <a:r>
              <a:rPr lang="en-US" dirty="0"/>
              <a:t>Providing a consistent estimator for the group means in such models is nuanced</a:t>
            </a:r>
          </a:p>
          <a:p>
            <a:pPr lvl="1"/>
            <a:r>
              <a:rPr lang="en-US" dirty="0"/>
              <a:t>LS Means from SAS are even more problematic because it ignores the random effect when computing the estimates</a:t>
            </a:r>
          </a:p>
          <a:p>
            <a:r>
              <a:rPr lang="en-US" dirty="0"/>
              <a:t>Bayesian GLMMs facilitate estimation of the group means</a:t>
            </a:r>
          </a:p>
          <a:p>
            <a:pPr lvl="1"/>
            <a:r>
              <a:rPr lang="en-US" dirty="0"/>
              <a:t>Estimates of the variability are readily available from the posterior distribution; hence, we do not rely on </a:t>
            </a:r>
            <a:r>
              <a:rPr lang="en-US" dirty="0" err="1"/>
              <a:t>asymptotics</a:t>
            </a:r>
            <a:endParaRPr lang="en-US" dirty="0"/>
          </a:p>
          <a:p>
            <a:pPr lvl="1"/>
            <a:r>
              <a:rPr lang="en-US" b="1" dirty="0"/>
              <a:t>Duan et al. (2020) </a:t>
            </a:r>
            <a:r>
              <a:rPr lang="en-US" dirty="0"/>
              <a:t>provides an approach to group mean estimation in this context from a frequentist perspective</a:t>
            </a:r>
            <a:r>
              <a:rPr lang="en-US" baseline="30000" dirty="0"/>
              <a:t>1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C1643A-E25E-43AC-B581-135854B0A7B0}"/>
              </a:ext>
            </a:extLst>
          </p:cNvPr>
          <p:cNvCxnSpPr/>
          <p:nvPr/>
        </p:nvCxnSpPr>
        <p:spPr>
          <a:xfrm>
            <a:off x="365760" y="6037738"/>
            <a:ext cx="2495550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289C3F1-434F-4C71-A7B7-EA106DC05265}"/>
              </a:ext>
            </a:extLst>
          </p:cNvPr>
          <p:cNvSpPr txBox="1">
            <a:spLocks/>
          </p:cNvSpPr>
          <p:nvPr/>
        </p:nvSpPr>
        <p:spPr bwMode="auto">
          <a:xfrm>
            <a:off x="365760" y="6058058"/>
            <a:ext cx="10972800" cy="596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75" indent="-2571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SzPct val="125000"/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ヒラギノ角ゴ Pro W3" charset="0"/>
                <a:cs typeface="DIN-Regular"/>
              </a:defRPr>
            </a:lvl1pPr>
            <a:lvl2pPr marL="557213" indent="-214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SzPct val="125000"/>
              <a:buFont typeface="Arial" panose="020B0604020202020204" pitchFamily="34" charset="0"/>
              <a:buChar char="−"/>
              <a:defRPr sz="1650">
                <a:solidFill>
                  <a:schemeClr val="tx1"/>
                </a:solidFill>
                <a:latin typeface="+mn-lt"/>
                <a:ea typeface="ヒラギノ角ゴ Pro W3" charset="0"/>
                <a:cs typeface="DIN-Regular"/>
              </a:defRPr>
            </a:lvl2pPr>
            <a:lvl3pPr marL="8572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SzPct val="125000"/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+mn-lt"/>
                <a:ea typeface="ヒラギノ角ゴ Pro W3" charset="0"/>
                <a:cs typeface="DIN-Regular"/>
              </a:defRPr>
            </a:lvl3pPr>
            <a:lvl4pPr marL="10287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None/>
              <a:defRPr sz="1500">
                <a:solidFill>
                  <a:schemeClr val="tx1"/>
                </a:solidFill>
                <a:latin typeface="+mn-lt"/>
                <a:ea typeface="ヒラギノ角ゴ Pro W3" charset="0"/>
                <a:cs typeface="DIN-Regular"/>
              </a:defRPr>
            </a:lvl4pPr>
            <a:lvl5pPr marL="15430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Char char="•"/>
              <a:defRPr>
                <a:solidFill>
                  <a:schemeClr val="tx1"/>
                </a:solidFill>
                <a:latin typeface="+mn-lt"/>
                <a:ea typeface="ヒラギノ角ゴ Pro W3" charset="0"/>
                <a:cs typeface="DIN-Regular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2288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25717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29146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600" kern="0" baseline="30000" dirty="0"/>
              <a:t>1 </a:t>
            </a:r>
            <a:r>
              <a:rPr lang="en-US" sz="1600" kern="0" dirty="0"/>
              <a:t>Duan, </a:t>
            </a:r>
            <a:r>
              <a:rPr lang="en-US" sz="1600" kern="0" dirty="0" err="1"/>
              <a:t>Jiexin</a:t>
            </a:r>
            <a:r>
              <a:rPr lang="en-US" sz="1600" kern="0" dirty="0"/>
              <a:t>, Michael Levine, Junxiang Luo, and Yongming Qu. </a:t>
            </a:r>
            <a:r>
              <a:rPr lang="en-US" sz="1600" i="1" kern="0" dirty="0"/>
              <a:t>Estimation of group means in generalized linear mixed models.</a:t>
            </a:r>
            <a:r>
              <a:rPr lang="en-US" sz="1600" kern="0" dirty="0"/>
              <a:t> Pharmaceutical Statistics (2020).</a:t>
            </a:r>
            <a:endParaRPr lang="en-US" sz="1600" kern="0" baseline="30000" dirty="0"/>
          </a:p>
        </p:txBody>
      </p:sp>
    </p:spTree>
    <p:extLst>
      <p:ext uri="{BB962C8B-B14F-4D97-AF65-F5344CB8AC3E}">
        <p14:creationId xmlns:p14="http://schemas.microsoft.com/office/powerpoint/2010/main" val="3426744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25B47-FA0B-4F5A-9E86-2D6459CAF9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</p:spTree>
    <p:extLst>
      <p:ext uri="{BB962C8B-B14F-4D97-AF65-F5344CB8AC3E}">
        <p14:creationId xmlns:p14="http://schemas.microsoft.com/office/powerpoint/2010/main" val="53952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7DC88-D35C-4679-A5F7-3654D41AC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Methodology: </a:t>
            </a:r>
            <a:r>
              <a:rPr lang="en-US" i="1" dirty="0"/>
              <a:t>Group means from mixed models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C5963E0-E419-49C3-8E76-B1F665F2B78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en-US" dirty="0"/>
                  <a:t> be the response of a non-normally distributed variable for subject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1≤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dirty="0"/>
                  <a:t> at time point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1≤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</m:oMath>
                </a14:m>
                <a:r>
                  <a:rPr lang="en-US" dirty="0"/>
                  <a:t>. The generalized linear regression models the mean of the response with the independent variables through a link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dirty="0"/>
                  <a:t> such that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𝑖𝑡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𝒊𝒕</m:t>
                          </m:r>
                        </m:sub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𝜷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𝒁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𝒊𝒕</m:t>
                          </m:r>
                        </m:sub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</m:oMath>
                  </m:oMathPara>
                </a14:m>
                <a:endParaRPr lang="en-US" b="1" dirty="0"/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r>
                  <a:rPr lang="en-US" dirty="0"/>
                  <a:t>where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𝑖𝑡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𝑿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𝒁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</m:e>
                    </m:d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𝑿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=[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𝑩𝒊</m:t>
                        </m:r>
                      </m:sub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b="1" i="1" smtClean="0">
                        <a:latin typeface="Cambria Math" panose="02040503050406030204" pitchFamily="18" charset="0"/>
                      </a:rPr>
                      <m:t>, </m:t>
                    </m:r>
                    <m:sSubSup>
                      <m:sSub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𝑷𝒊</m:t>
                        </m:r>
                      </m:sub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b="0" i="0" smtClean="0">
                        <a:latin typeface="Cambria Math" panose="02040503050406030204" pitchFamily="18" charset="0"/>
                      </a:rPr>
                      <m:t>]′ </m:t>
                    </m:r>
                  </m:oMath>
                </a14:m>
                <a:r>
                  <a:rPr lang="en-US" dirty="0"/>
                  <a:t> are covariates for the fixed effects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</a:rPr>
                      <m:t>𝜷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𝑩𝒊</m:t>
                        </m:r>
                      </m:sub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baseline covariates (e.g., baseline hypo rate)</a:t>
                </a:r>
              </a:p>
              <a:p>
                <a:pPr marL="0" indent="0">
                  <a:buNone/>
                </a:pPr>
                <a:r>
                  <a:rPr lang="en-US" b="1" dirty="0"/>
                  <a:t>	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𝑷𝒊</m:t>
                        </m:r>
                      </m:sub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b="1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dirty="0"/>
                  <a:t>dummy variables for treatment*time; equal to 1 for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US" dirty="0"/>
                  <a:t> treatment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1≤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at time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b="1" dirty="0"/>
                  <a:t>	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𝒁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covariates for random effects,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dirty="0"/>
                  <a:t> (e.g.,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𝒁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𝒊𝒕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dirty="0"/>
                  <a:t> for all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, …, 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𝑻</m:t>
                    </m:r>
                  </m:oMath>
                </a14:m>
                <a:r>
                  <a:rPr lang="en-US" dirty="0"/>
                  <a:t> for random intercept)</a:t>
                </a:r>
              </a:p>
              <a:p>
                <a:pPr marL="0" indent="0">
                  <a:buNone/>
                </a:pPr>
                <a:r>
                  <a:rPr lang="en-US" dirty="0"/>
                  <a:t>For GLMM, the </a:t>
                </a:r>
                <a:r>
                  <a:rPr lang="en-US" b="1" dirty="0">
                    <a:solidFill>
                      <a:srgbClr val="C00000"/>
                    </a:solidFill>
                  </a:rPr>
                  <a:t>group mean for treatment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b="1" dirty="0">
                    <a:solidFill>
                      <a:srgbClr val="C00000"/>
                    </a:solidFill>
                  </a:rPr>
                  <a:t> at time point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b="1" dirty="0">
                    <a:solidFill>
                      <a:srgbClr val="C00000"/>
                    </a:solidFill>
                  </a:rPr>
                  <a:t> </a:t>
                </a:r>
                <a:r>
                  <a:rPr lang="en-US" dirty="0"/>
                  <a:t>is defined as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</m:e>
                      </m:nary>
                      <m:sSubSup>
                        <m:sSub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C5963E0-E419-49C3-8E76-B1F665F2B78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44" t="-627" b="-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F64060BC-E4DB-48CA-9883-0675F35525F6}"/>
              </a:ext>
            </a:extLst>
          </p:cNvPr>
          <p:cNvSpPr txBox="1"/>
          <p:nvPr/>
        </p:nvSpPr>
        <p:spPr>
          <a:xfrm>
            <a:off x="10839635" y="264110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(1)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913EA9-12BE-4B5F-8BE9-9E4DA1FB0D4D}"/>
              </a:ext>
            </a:extLst>
          </p:cNvPr>
          <p:cNvSpPr txBox="1"/>
          <p:nvPr/>
        </p:nvSpPr>
        <p:spPr>
          <a:xfrm>
            <a:off x="10753818" y="589181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283404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7DC88-D35C-4679-A5F7-3654D41AC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Methodology: </a:t>
            </a:r>
            <a:r>
              <a:rPr lang="en-US" i="1" dirty="0"/>
              <a:t>Estimation of group means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C5963E0-E419-49C3-8E76-B1F665F2B78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dirty="0"/>
                  <a:t>The least squares mean estimate for the group mean provided by commercial software (e.g., SAS) estimates the MMC: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̂"/>
                              <m:ctrlP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</m:acc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𝑘𝑡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̅"/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𝑿</m:t>
                              </m:r>
                            </m:e>
                          </m:acc>
                        </m:e>
                        <m:sub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  <m:sup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𝜷</m:t>
                              </m:r>
                            </m:e>
                          </m:acc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000" b="1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endParaRPr lang="en-US" sz="2000" b="1" dirty="0"/>
              </a:p>
              <a:p>
                <a:pPr marL="0" indent="0">
                  <a:buNone/>
                </a:pPr>
                <a:r>
                  <a:rPr lang="en-US" sz="2000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𝜷</m:t>
                            </m:r>
                          </m:e>
                        </m:acc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𝜷</m:t>
                            </m:r>
                          </m:e>
                        </m:acc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are consistent estimators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𝜷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𝜷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sz="2000" dirty="0"/>
                  <a:t>respectively.</a:t>
                </a:r>
              </a:p>
              <a:p>
                <a:pPr marL="0" indent="0">
                  <a:buNone/>
                </a:pPr>
                <a:endParaRPr lang="en-US" sz="2000" b="0" dirty="0"/>
              </a:p>
              <a:p>
                <a:pPr marL="0" indent="0">
                  <a:buNone/>
                </a:pPr>
                <a:r>
                  <a:rPr lang="en-US" sz="2000" dirty="0"/>
                  <a:t>The estimator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acc>
                          <m:accPr>
                            <m:chr m:val="̂"/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</m:acc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𝑘𝑡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is biased for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𝑘𝑡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in two ways: </a:t>
                </a:r>
              </a:p>
              <a:p>
                <a:pPr marL="642938" lvl="1" indent="-342900">
                  <a:buFont typeface="+mj-lt"/>
                  <a:buAutoNum type="arabicPeriod"/>
                </a:pPr>
                <a:r>
                  <a:rPr lang="en-US" sz="2000" dirty="0"/>
                  <a:t>For a nonlinear function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sz="2000" dirty="0"/>
                  <a:t>, the </a:t>
                </a:r>
                <a:r>
                  <a:rPr lang="en-US" sz="2000" i="1" dirty="0"/>
                  <a:t>response at the mean covariate is not equal to the mean response</a:t>
                </a:r>
              </a:p>
              <a:p>
                <a:pPr marL="642938" lvl="1" indent="-342900">
                  <a:buFont typeface="+mj-lt"/>
                  <a:buAutoNum type="arabicPeriod"/>
                </a:pPr>
                <a:r>
                  <a:rPr lang="en-US" sz="2000" dirty="0"/>
                  <a:t>It ignores the random effect</a:t>
                </a:r>
              </a:p>
              <a:p>
                <a:pPr marL="0" indent="0">
                  <a:buNone/>
                </a:pPr>
                <a:endParaRPr lang="en-US" sz="1950" dirty="0"/>
              </a:p>
              <a:p>
                <a:pPr marL="0" indent="0">
                  <a:buNone/>
                </a:pPr>
                <a:r>
                  <a:rPr lang="en-US" sz="1950" dirty="0"/>
                  <a:t>We propose the use of </a:t>
                </a:r>
                <a:r>
                  <a:rPr lang="en-US" sz="1950" b="1" dirty="0">
                    <a:solidFill>
                      <a:srgbClr val="C00000"/>
                    </a:solidFill>
                  </a:rPr>
                  <a:t>Bayesian methods </a:t>
                </a:r>
                <a:r>
                  <a:rPr lang="en-US" sz="1950" dirty="0"/>
                  <a:t>for the model in (1) to provide a consistent estimate for the group means in (2).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C5963E0-E419-49C3-8E76-B1F665F2B78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56" t="-5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F64060BC-E4DB-48CA-9883-0675F35525F6}"/>
              </a:ext>
            </a:extLst>
          </p:cNvPr>
          <p:cNvSpPr txBox="1"/>
          <p:nvPr/>
        </p:nvSpPr>
        <p:spPr>
          <a:xfrm>
            <a:off x="10733103" y="21883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(3)</a:t>
            </a:r>
          </a:p>
        </p:txBody>
      </p:sp>
    </p:spTree>
    <p:extLst>
      <p:ext uri="{BB962C8B-B14F-4D97-AF65-F5344CB8AC3E}">
        <p14:creationId xmlns:p14="http://schemas.microsoft.com/office/powerpoint/2010/main" val="3866252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LillyBrand">
  <a:themeElements>
    <a:clrScheme name="Lilly 1">
      <a:dk1>
        <a:srgbClr val="000000"/>
      </a:dk1>
      <a:lt1>
        <a:sysClr val="window" lastClr="FFFFFF"/>
      </a:lt1>
      <a:dk2>
        <a:srgbClr val="A59D95"/>
      </a:dk2>
      <a:lt2>
        <a:srgbClr val="D3BF96"/>
      </a:lt2>
      <a:accent1>
        <a:srgbClr val="4E2E2D"/>
      </a:accent1>
      <a:accent2>
        <a:srgbClr val="82785C"/>
      </a:accent2>
      <a:accent3>
        <a:srgbClr val="D52B17"/>
      </a:accent3>
      <a:accent4>
        <a:srgbClr val="FF6D22"/>
      </a:accent4>
      <a:accent5>
        <a:srgbClr val="263F6A"/>
      </a:accent5>
      <a:accent6>
        <a:srgbClr val="00A1DE"/>
      </a:accent6>
      <a:hlink>
        <a:srgbClr val="00AF3F"/>
      </a:hlink>
      <a:folHlink>
        <a:srgbClr val="B1059D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illyBrand">
  <a:themeElements>
    <a:clrScheme name="Lilly 1">
      <a:dk1>
        <a:srgbClr val="000000"/>
      </a:dk1>
      <a:lt1>
        <a:sysClr val="window" lastClr="FFFFFF"/>
      </a:lt1>
      <a:dk2>
        <a:srgbClr val="A59D95"/>
      </a:dk2>
      <a:lt2>
        <a:srgbClr val="D3BF96"/>
      </a:lt2>
      <a:accent1>
        <a:srgbClr val="4E2E2D"/>
      </a:accent1>
      <a:accent2>
        <a:srgbClr val="82785C"/>
      </a:accent2>
      <a:accent3>
        <a:srgbClr val="D52B17"/>
      </a:accent3>
      <a:accent4>
        <a:srgbClr val="FF6D22"/>
      </a:accent4>
      <a:accent5>
        <a:srgbClr val="263F6A"/>
      </a:accent5>
      <a:accent6>
        <a:srgbClr val="00A1DE"/>
      </a:accent6>
      <a:hlink>
        <a:srgbClr val="00AF3F"/>
      </a:hlink>
      <a:folHlink>
        <a:srgbClr val="B1059D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ACRA_T2DM_Commercial_DW_05.04.15" id="{A6FBC75F-9480-4D24-8FA2-38B3E7EF1684}" vid="{3C838F70-AC1F-4408-8988-423E532B2FB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75E9266EDB6945AAE4FDCF515F0563" ma:contentTypeVersion="" ma:contentTypeDescription="Create a new document." ma:contentTypeScope="" ma:versionID="33a157886c7bcb7e4fc7b4eed5e22b01">
  <xsd:schema xmlns:xsd="http://www.w3.org/2001/XMLSchema" xmlns:xs="http://www.w3.org/2001/XMLSchema" xmlns:p="http://schemas.microsoft.com/office/2006/metadata/properties" xmlns:ns2="789a5397-e311-4074-bb86-a3d262859971" xmlns:ns3="33cc2fe6-d691-4e39-a8a4-3bb83de63507" targetNamespace="http://schemas.microsoft.com/office/2006/metadata/properties" ma:root="true" ma:fieldsID="f64eae8156717066204b42416de4f98b" ns2:_="" ns3:_="">
    <xsd:import namespace="789a5397-e311-4074-bb86-a3d262859971"/>
    <xsd:import namespace="33cc2fe6-d691-4e39-a8a4-3bb83de635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9a5397-e311-4074-bb86-a3d2628599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cc2fe6-d691-4e39-a8a4-3bb83de6350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1EDE98F-15E7-4B95-8DA7-1E60C52DA6CC}"/>
</file>

<file path=customXml/itemProps2.xml><?xml version="1.0" encoding="utf-8"?>
<ds:datastoreItem xmlns:ds="http://schemas.openxmlformats.org/officeDocument/2006/customXml" ds:itemID="{C8AC01FC-C488-44FF-9402-1DB114B7CFBC}"/>
</file>

<file path=customXml/itemProps3.xml><?xml version="1.0" encoding="utf-8"?>
<ds:datastoreItem xmlns:ds="http://schemas.openxmlformats.org/officeDocument/2006/customXml" ds:itemID="{6DED4439-A333-43DA-9B1C-CBFF92552121}"/>
</file>

<file path=docProps/app.xml><?xml version="1.0" encoding="utf-8"?>
<Properties xmlns="http://schemas.openxmlformats.org/officeDocument/2006/extended-properties" xmlns:vt="http://schemas.openxmlformats.org/officeDocument/2006/docPropsVTypes">
  <Template>Early phase stats meeting_simfast example</Template>
  <TotalTime>5672</TotalTime>
  <Words>1805</Words>
  <Application>Microsoft Office PowerPoint</Application>
  <PresentationFormat>Widescreen</PresentationFormat>
  <Paragraphs>143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Cambria Math</vt:lpstr>
      <vt:lpstr>Wingdings</vt:lpstr>
      <vt:lpstr>LillyBrand</vt:lpstr>
      <vt:lpstr>1_LillyBrand</vt:lpstr>
      <vt:lpstr>Estimation of group means using Bayesian generalized linear mixed models </vt:lpstr>
      <vt:lpstr>Outline</vt:lpstr>
      <vt:lpstr>Motivation</vt:lpstr>
      <vt:lpstr>Motivation: Group Means Which estimand is more meaningful: f(X ̅ ) or (f(X)) ̅?</vt:lpstr>
      <vt:lpstr>Motivation: GLMs</vt:lpstr>
      <vt:lpstr>Motivation: GLMMs</vt:lpstr>
      <vt:lpstr>Methodology</vt:lpstr>
      <vt:lpstr>Methodology: Group means from mixed models</vt:lpstr>
      <vt:lpstr>Methodology: Estimation of group means</vt:lpstr>
      <vt:lpstr>Methodology: Motivating GLMMs within a Bayesian framework</vt:lpstr>
      <vt:lpstr>Methodology: Bayesian model for the estimation of group means</vt:lpstr>
      <vt:lpstr>Methodology: Bayesian model for the estimation of group means</vt:lpstr>
      <vt:lpstr>Simulations</vt:lpstr>
      <vt:lpstr>Simulations: Motivating scenario</vt:lpstr>
      <vt:lpstr>Simulations: Results – MCAR </vt:lpstr>
      <vt:lpstr>Simulations: Results – MAR </vt:lpstr>
      <vt:lpstr>Summary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Lalonde</dc:creator>
  <cp:lastModifiedBy>Amy Lalonde</cp:lastModifiedBy>
  <cp:revision>10</cp:revision>
  <dcterms:created xsi:type="dcterms:W3CDTF">2020-10-28T10:49:15Z</dcterms:created>
  <dcterms:modified xsi:type="dcterms:W3CDTF">2020-11-18T15:26:15Z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0x010100FE75E9266EDB6945AAE4FDCF515F0563</vt:lpwstr>
  </property>
</Properties>
</file>