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478" r:id="rId5"/>
    <p:sldId id="682" r:id="rId6"/>
    <p:sldId id="709" r:id="rId7"/>
    <p:sldId id="441" r:id="rId8"/>
    <p:sldId id="701" r:id="rId9"/>
    <p:sldId id="702" r:id="rId10"/>
    <p:sldId id="703" r:id="rId11"/>
    <p:sldId id="694" r:id="rId12"/>
    <p:sldId id="687" r:id="rId13"/>
    <p:sldId id="696" r:id="rId14"/>
    <p:sldId id="704" r:id="rId15"/>
    <p:sldId id="699" r:id="rId16"/>
    <p:sldId id="710" r:id="rId17"/>
    <p:sldId id="428" r:id="rId18"/>
    <p:sldId id="688" r:id="rId19"/>
    <p:sldId id="437" r:id="rId20"/>
    <p:sldId id="440" r:id="rId21"/>
    <p:sldId id="705" r:id="rId22"/>
    <p:sldId id="270"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uri, Marilena" initials="FM" lastIdx="7" clrIdx="0">
    <p:extLst>
      <p:ext uri="{19B8F6BF-5375-455C-9EA6-DF929625EA0E}">
        <p15:presenceInfo xmlns:p15="http://schemas.microsoft.com/office/powerpoint/2012/main" userId="S::Marilena.Flouri@fda.gov::0b1e4562-824e-48c1-af6a-f859fa6f1865" providerId="AD"/>
      </p:ext>
    </p:extLst>
  </p:cmAuthor>
  <p:cmAuthor id="2" name="Jung, Tae Hyun" initials="JTH" lastIdx="11" clrIdx="1">
    <p:extLst>
      <p:ext uri="{19B8F6BF-5375-455C-9EA6-DF929625EA0E}">
        <p15:presenceInfo xmlns:p15="http://schemas.microsoft.com/office/powerpoint/2012/main" userId="S::TaeHyun.Jung@fda.gov::40e3c330-595b-4e66-88fe-bf150f250061" providerId="AD"/>
      </p:ext>
    </p:extLst>
  </p:cmAuthor>
  <p:cmAuthor id="3" name="Kim, Clara" initials="CK" lastIdx="35" clrIdx="2">
    <p:extLst>
      <p:ext uri="{19B8F6BF-5375-455C-9EA6-DF929625EA0E}">
        <p15:presenceInfo xmlns:p15="http://schemas.microsoft.com/office/powerpoint/2012/main" userId="Kim, Clara" providerId="None"/>
      </p:ext>
    </p:extLst>
  </p:cmAuthor>
  <p:cmAuthor id="4" name="John Concato" initials="jc" lastIdx="27" clrIdx="3">
    <p:extLst>
      <p:ext uri="{19B8F6BF-5375-455C-9EA6-DF929625EA0E}">
        <p15:presenceInfo xmlns:p15="http://schemas.microsoft.com/office/powerpoint/2012/main" userId="John Concato" providerId="None"/>
      </p:ext>
    </p:extLst>
  </p:cmAuthor>
  <p:cmAuthor id="5" name="Kraus, Stefanie" initials="SSK" lastIdx="11" clrIdx="4">
    <p:extLst>
      <p:ext uri="{19B8F6BF-5375-455C-9EA6-DF929625EA0E}">
        <p15:presenceInfo xmlns:p15="http://schemas.microsoft.com/office/powerpoint/2012/main" userId="Kraus, Stefan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90476" autoAdjust="0"/>
  </p:normalViewPr>
  <p:slideViewPr>
    <p:cSldViewPr snapToGrid="0" snapToObjects="1">
      <p:cViewPr varScale="1">
        <p:scale>
          <a:sx n="101" d="100"/>
          <a:sy n="101" d="100"/>
        </p:scale>
        <p:origin x="112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F4CFF9-9757-4A06-835A-DF26C0DDF28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8D0F0C-C22D-434F-9312-26064B174D5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B03BBA6-CA48-4284-B005-069A99AAF94B}" type="datetimeFigureOut">
              <a:rPr lang="en-US" smtClean="0"/>
              <a:t>3/14/2022</a:t>
            </a:fld>
            <a:endParaRPr lang="en-US"/>
          </a:p>
        </p:txBody>
      </p:sp>
      <p:sp>
        <p:nvSpPr>
          <p:cNvPr id="4" name="Footer Placeholder 3">
            <a:extLst>
              <a:ext uri="{FF2B5EF4-FFF2-40B4-BE49-F238E27FC236}">
                <a16:creationId xmlns:a16="http://schemas.microsoft.com/office/drawing/2014/main" id="{53719C3C-FD7B-4B14-B006-AA9EB7E0596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AF8C51-CAD8-484D-982F-B445EFA2D65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0F554ED-BD8C-44EE-9B1B-806778B24012}" type="slidenum">
              <a:rPr lang="en-US" smtClean="0"/>
              <a:t>‹#›</a:t>
            </a:fld>
            <a:endParaRPr lang="en-US"/>
          </a:p>
        </p:txBody>
      </p:sp>
    </p:spTree>
    <p:extLst>
      <p:ext uri="{BB962C8B-B14F-4D97-AF65-F5344CB8AC3E}">
        <p14:creationId xmlns:p14="http://schemas.microsoft.com/office/powerpoint/2010/main" val="299056473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94F1F9-670B-4BD8-A79A-22FF1A005646}" type="datetimeFigureOut">
              <a:rPr lang="en-US" smtClean="0"/>
              <a:t>3/14/2022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1</a:t>
            </a:fld>
            <a:endParaRPr lang="en-US"/>
          </a:p>
        </p:txBody>
      </p:sp>
    </p:spTree>
    <p:extLst>
      <p:ext uri="{BB962C8B-B14F-4D97-AF65-F5344CB8AC3E}">
        <p14:creationId xmlns:p14="http://schemas.microsoft.com/office/powerpoint/2010/main" val="1038993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10</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21679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70488F4B-C8AB-4DED-82A3-6F6C06D43A36}" type="slidenum">
              <a:rPr lang="en-US" smtClean="0"/>
              <a:t>11</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04572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0488F4B-C8AB-4DED-82A3-6F6C06D43A36}" type="slidenum">
              <a:rPr lang="en-US" smtClean="0"/>
              <a:t>12</a:t>
            </a:fld>
            <a:endParaRPr lang="en-US"/>
          </a:p>
        </p:txBody>
      </p:sp>
    </p:spTree>
    <p:extLst>
      <p:ext uri="{BB962C8B-B14F-4D97-AF65-F5344CB8AC3E}">
        <p14:creationId xmlns:p14="http://schemas.microsoft.com/office/powerpoint/2010/main" val="68740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13</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373296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14</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46115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15</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03574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16</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523938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17</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24627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70488F4B-C8AB-4DED-82A3-6F6C06D43A36}" type="slidenum">
              <a:rPr lang="en-US" smtClean="0"/>
              <a:t>18</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406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2</a:t>
            </a:fld>
            <a:endParaRPr lang="en-US"/>
          </a:p>
        </p:txBody>
      </p:sp>
    </p:spTree>
    <p:extLst>
      <p:ext uri="{BB962C8B-B14F-4D97-AF65-F5344CB8AC3E}">
        <p14:creationId xmlns:p14="http://schemas.microsoft.com/office/powerpoint/2010/main" val="95277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3</a:t>
            </a:fld>
            <a:endParaRPr lang="en-US"/>
          </a:p>
        </p:txBody>
      </p:sp>
    </p:spTree>
    <p:extLst>
      <p:ext uri="{BB962C8B-B14F-4D97-AF65-F5344CB8AC3E}">
        <p14:creationId xmlns:p14="http://schemas.microsoft.com/office/powerpoint/2010/main" val="42409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70488F4B-C8AB-4DED-82A3-6F6C06D43A36}" type="slidenum">
              <a:rPr lang="en-US" smtClean="0"/>
              <a:t>4</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82413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08211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70488F4B-C8AB-4DED-82A3-6F6C06D43A36}" type="slidenum">
              <a:rPr lang="en-US" smtClean="0"/>
              <a:t>6</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6445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70488F4B-C8AB-4DED-82A3-6F6C06D43A36}" type="slidenum">
              <a:rPr lang="en-US" smtClean="0"/>
              <a:t>7</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13384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8</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74663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9</a:t>
            </a:fld>
            <a:endParaRPr lang="en-US"/>
          </a:p>
        </p:txBody>
      </p:sp>
      <p:sp>
        <p:nvSpPr>
          <p:cNvPr id="5" name="Header Placeholder 4">
            <a:extLst>
              <a:ext uri="{FF2B5EF4-FFF2-40B4-BE49-F238E27FC236}">
                <a16:creationId xmlns:a16="http://schemas.microsoft.com/office/drawing/2014/main" id="{FDC23336-A907-42E2-9EF0-8AF51D91B33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946270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31475" y="6355261"/>
            <a:ext cx="2844800" cy="365125"/>
          </a:xfrm>
        </p:spPr>
        <p:txBody>
          <a:bodyPr/>
          <a:lstStyle/>
          <a:p>
            <a:fld id="{76723677-3595-43BF-B394-30BA5AC127B0}" type="datetime1">
              <a:rPr lang="en-US" smtClean="0"/>
              <a:t>3/14/2022</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63" y="261425"/>
            <a:ext cx="3604563" cy="563312"/>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40321" y="6356351"/>
            <a:ext cx="2844800" cy="365125"/>
          </a:xfrm>
        </p:spPr>
        <p:txBody>
          <a:bodyPr/>
          <a:lstStyle/>
          <a:p>
            <a:fld id="{C991DD9B-7113-4D0B-92DB-DDFE5A396B09}" type="datetime1">
              <a:rPr lang="en-US" smtClean="0"/>
              <a:t>3/14/2022</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78718" y="5167321"/>
            <a:ext cx="620543" cy="990773"/>
          </a:xfrm>
          <a:prstGeom prst="rect">
            <a:avLst/>
          </a:prstGeom>
        </p:spPr>
      </p:pic>
      <p:sp>
        <p:nvSpPr>
          <p:cNvPr id="9" name="Footer Placeholder 4"/>
          <p:cNvSpPr>
            <a:spLocks noGrp="1"/>
          </p:cNvSpPr>
          <p:nvPr>
            <p:ph type="ftr" sz="quarter" idx="11"/>
          </p:nvPr>
        </p:nvSpPr>
        <p:spPr>
          <a:xfrm rot="5400000">
            <a:off x="-1066696" y="1390340"/>
            <a:ext cx="2895600" cy="486833"/>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sp>
        <p:nvSpPr>
          <p:cNvPr id="8" name="TextBox 7"/>
          <p:cNvSpPr txBox="1"/>
          <p:nvPr userDrawn="1"/>
        </p:nvSpPr>
        <p:spPr>
          <a:xfrm rot="5400000">
            <a:off x="218095"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667533" y="6354124"/>
            <a:ext cx="2844800" cy="365125"/>
          </a:xfrm>
        </p:spPr>
        <p:txBody>
          <a:bodyPr/>
          <a:lstStyle/>
          <a:p>
            <a:fld id="{0E7288F3-EBD6-47FE-99A8-456B8FC0A9A8}" type="datetime1">
              <a:rPr lang="en-US" smtClean="0"/>
              <a:t>3/14/2022</a:t>
            </a:fld>
            <a:endParaRPr lang="en-US"/>
          </a:p>
        </p:txBody>
      </p:sp>
      <p:sp>
        <p:nvSpPr>
          <p:cNvPr id="7" name="Footer Placeholder 4"/>
          <p:cNvSpPr>
            <a:spLocks noGrp="1"/>
          </p:cNvSpPr>
          <p:nvPr>
            <p:ph type="ftr" sz="quarter" idx="11"/>
          </p:nvPr>
        </p:nvSpPr>
        <p:spPr>
          <a:xfrm>
            <a:off x="406400" y="6384926"/>
            <a:ext cx="3860800" cy="365125"/>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61942" y="5184030"/>
            <a:ext cx="620543" cy="990773"/>
          </a:xfrm>
          <a:prstGeom prst="rect">
            <a:avLst/>
          </a:prstGeom>
        </p:spPr>
      </p:pic>
      <p:sp>
        <p:nvSpPr>
          <p:cNvPr id="10" name="TextBox 9"/>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8981" y="2648602"/>
            <a:ext cx="5598024"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799" y="1023679"/>
            <a:ext cx="11345471" cy="926020"/>
          </a:xfrm>
        </p:spPr>
        <p:txBody>
          <a:bodyPr/>
          <a:lstStyle/>
          <a:p>
            <a:r>
              <a:rPr lang="en-US"/>
              <a:t>Click to edit Master title style</a:t>
            </a:r>
          </a:p>
        </p:txBody>
      </p:sp>
      <p:sp>
        <p:nvSpPr>
          <p:cNvPr id="3" name="Content Placeholder 2"/>
          <p:cNvSpPr>
            <a:spLocks noGrp="1"/>
          </p:cNvSpPr>
          <p:nvPr>
            <p:ph idx="1"/>
          </p:nvPr>
        </p:nvSpPr>
        <p:spPr>
          <a:xfrm>
            <a:off x="431801" y="2009776"/>
            <a:ext cx="11345471"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902200" y="6375401"/>
            <a:ext cx="2844800" cy="365125"/>
          </a:xfrm>
        </p:spPr>
        <p:txBody>
          <a:bodyPr/>
          <a:lstStyle>
            <a:lvl1pPr algn="ctr">
              <a:defRPr/>
            </a:lvl1pPr>
          </a:lstStyle>
          <a:p>
            <a:fld id="{2D3B5FC9-2819-479F-B756-9B0B1576291D}" type="datetime1">
              <a:rPr lang="en-US" smtClean="0"/>
              <a:t>3/14/2022</a:t>
            </a:fld>
            <a:endParaRPr lang="en-US" dirty="0"/>
          </a:p>
        </p:txBody>
      </p:sp>
      <p:sp>
        <p:nvSpPr>
          <p:cNvPr id="5" name="Footer Placeholder 4"/>
          <p:cNvSpPr>
            <a:spLocks noGrp="1"/>
          </p:cNvSpPr>
          <p:nvPr>
            <p:ph type="ftr" sz="quarter" idx="11"/>
          </p:nvPr>
        </p:nvSpPr>
        <p:spPr>
          <a:xfrm>
            <a:off x="330200" y="6384926"/>
            <a:ext cx="3860800" cy="365125"/>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TextBox 8"/>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16500" y="6334126"/>
            <a:ext cx="2844800" cy="365125"/>
          </a:xfrm>
        </p:spPr>
        <p:txBody>
          <a:bodyPr/>
          <a:lstStyle/>
          <a:p>
            <a:fld id="{2C529F27-EEC7-4DBA-850B-EAA6FF6FBAF9}" type="datetime1">
              <a:rPr lang="en-US" smtClean="0"/>
              <a:t>3/14/2022</a:t>
            </a:fld>
            <a:endParaRPr lang="en-US"/>
          </a:p>
        </p:txBody>
      </p:sp>
      <p:sp>
        <p:nvSpPr>
          <p:cNvPr id="6" name="Footer Placeholder 4"/>
          <p:cNvSpPr>
            <a:spLocks noGrp="1"/>
          </p:cNvSpPr>
          <p:nvPr>
            <p:ph type="ftr" sz="quarter" idx="11"/>
          </p:nvPr>
        </p:nvSpPr>
        <p:spPr>
          <a:xfrm>
            <a:off x="406400" y="6384926"/>
            <a:ext cx="3860800" cy="365125"/>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813112" y="6349337"/>
            <a:ext cx="2844800" cy="365125"/>
          </a:xfrm>
        </p:spPr>
        <p:txBody>
          <a:bodyPr/>
          <a:lstStyle/>
          <a:p>
            <a:fld id="{8E6DF5A1-2FB7-4DA3-8B17-7E8682E47C69}" type="datetime1">
              <a:rPr lang="en-US" smtClean="0"/>
              <a:t>3/14/2022</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69796"/>
            <a:ext cx="827391" cy="743080"/>
          </a:xfrm>
          <a:prstGeom prst="rect">
            <a:avLst/>
          </a:prstGeom>
        </p:spPr>
      </p:pic>
      <p:sp>
        <p:nvSpPr>
          <p:cNvPr id="8" name="Footer Placeholder 4"/>
          <p:cNvSpPr>
            <a:spLocks noGrp="1"/>
          </p:cNvSpPr>
          <p:nvPr>
            <p:ph type="ftr" sz="quarter" idx="11"/>
          </p:nvPr>
        </p:nvSpPr>
        <p:spPr>
          <a:xfrm>
            <a:off x="406400" y="6384926"/>
            <a:ext cx="3860800" cy="365125"/>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sp>
        <p:nvSpPr>
          <p:cNvPr id="10" name="TextBox 9"/>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85743" y="6380337"/>
            <a:ext cx="2844800" cy="365125"/>
          </a:xfrm>
        </p:spPr>
        <p:txBody>
          <a:bodyPr/>
          <a:lstStyle/>
          <a:p>
            <a:fld id="{0E026688-2BD2-474C-9152-5CB5C8059E06}" type="datetime1">
              <a:rPr lang="en-US" smtClean="0"/>
              <a:t>3/14/2022</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sp>
        <p:nvSpPr>
          <p:cNvPr id="11" name="TextBox 10"/>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181600" y="6384926"/>
            <a:ext cx="2844800" cy="365125"/>
          </a:xfrm>
        </p:spPr>
        <p:txBody>
          <a:bodyPr/>
          <a:lstStyle/>
          <a:p>
            <a:fld id="{A0B4869C-B2C9-4CB3-8096-4C7396116706}" type="datetime1">
              <a:rPr lang="en-US" smtClean="0"/>
              <a:t>3/14/2022</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11" name="Footer Placeholder 4"/>
          <p:cNvSpPr>
            <a:spLocks noGrp="1"/>
          </p:cNvSpPr>
          <p:nvPr>
            <p:ph type="ftr" sz="quarter" idx="11"/>
          </p:nvPr>
        </p:nvSpPr>
        <p:spPr>
          <a:xfrm>
            <a:off x="406400" y="6384926"/>
            <a:ext cx="3860800" cy="365125"/>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sp>
        <p:nvSpPr>
          <p:cNvPr id="13" name="TextBox 12"/>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794913" y="6391750"/>
            <a:ext cx="2844800" cy="365125"/>
          </a:xfrm>
        </p:spPr>
        <p:txBody>
          <a:bodyPr/>
          <a:lstStyle/>
          <a:p>
            <a:fld id="{923D9CB6-0DDC-4874-BEDA-8A0D230AC4EE}" type="datetime1">
              <a:rPr lang="en-US" smtClean="0"/>
              <a:t>3/14/2022</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7" name="Footer Placeholder 4"/>
          <p:cNvSpPr>
            <a:spLocks noGrp="1"/>
          </p:cNvSpPr>
          <p:nvPr>
            <p:ph type="ftr" sz="quarter" idx="11"/>
          </p:nvPr>
        </p:nvSpPr>
        <p:spPr>
          <a:xfrm>
            <a:off x="406400" y="6384926"/>
            <a:ext cx="3860800" cy="365125"/>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sp>
        <p:nvSpPr>
          <p:cNvPr id="9" name="TextBox 8"/>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20684" y="6349338"/>
            <a:ext cx="2844800" cy="365125"/>
          </a:xfrm>
        </p:spPr>
        <p:txBody>
          <a:bodyPr/>
          <a:lstStyle/>
          <a:p>
            <a:fld id="{6AB87B35-C8F7-479A-95EE-99215E208F1F}" type="datetime1">
              <a:rPr lang="en-US" smtClean="0"/>
              <a:t>3/14/2022</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sp>
        <p:nvSpPr>
          <p:cNvPr id="11" name="TextBox 10"/>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8685" y="6384926"/>
            <a:ext cx="2844800" cy="365125"/>
          </a:xfrm>
        </p:spPr>
        <p:txBody>
          <a:bodyPr/>
          <a:lstStyle/>
          <a:p>
            <a:fld id="{9170FD15-7D6B-4F42-9B50-736E27CA756C}" type="datetime1">
              <a:rPr lang="en-US" smtClean="0"/>
              <a:t>3/14/2022</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a:solidFill>
                  <a:schemeClr val="tx2">
                    <a:lumMod val="60000"/>
                    <a:lumOff val="40000"/>
                  </a:schemeClr>
                </a:solidFill>
                <a:latin typeface="Helvetica"/>
                <a:cs typeface="Helvetica"/>
              </a:rPr>
              <a:t>Mid-cycle Meeting (March 22, 2021)</a:t>
            </a:r>
            <a:endParaRPr lang="en-US" b="1" dirty="0">
              <a:solidFill>
                <a:schemeClr val="tx2">
                  <a:lumMod val="60000"/>
                  <a:lumOff val="40000"/>
                </a:schemeClr>
              </a:solidFill>
              <a:latin typeface="Helvetica"/>
              <a:cs typeface="Helvetica"/>
            </a:endParaRPr>
          </a:p>
        </p:txBody>
      </p:sp>
      <p:sp>
        <p:nvSpPr>
          <p:cNvPr id="11" name="TextBox 10"/>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73170-E754-4D95-AD3C-110992B4034C}" type="datetime1">
              <a:rPr lang="en-US" smtClean="0"/>
              <a:t>3/14/2022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Mid-cycle Meeting (March 22, 2021)</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600" y="1295400"/>
            <a:ext cx="11988800" cy="1752600"/>
          </a:xfrm>
        </p:spPr>
        <p:txBody>
          <a:bodyPr vert="horz" lIns="121920" tIns="60960" rIns="121920" bIns="60960" rtlCol="0" anchor="t">
            <a:noAutofit/>
          </a:bodyPr>
          <a:lstStyle/>
          <a:p>
            <a:pPr>
              <a:spcBef>
                <a:spcPts val="0"/>
              </a:spcBef>
            </a:pPr>
            <a:endParaRPr lang="en-US" b="1" dirty="0">
              <a:solidFill>
                <a:schemeClr val="tx2"/>
              </a:solidFill>
            </a:endParaRPr>
          </a:p>
          <a:p>
            <a:pPr>
              <a:spcBef>
                <a:spcPts val="0"/>
              </a:spcBef>
            </a:pPr>
            <a:r>
              <a:rPr lang="da-DK" sz="4000" b="1" dirty="0">
                <a:solidFill>
                  <a:schemeClr val="tx2"/>
                </a:solidFill>
              </a:rPr>
              <a:t>Tacrolimus (Prograf®) for Lung Transplantation </a:t>
            </a:r>
            <a:r>
              <a:rPr lang="en-US" sz="4000" b="1" dirty="0">
                <a:solidFill>
                  <a:schemeClr val="tx2"/>
                </a:solidFill>
              </a:rPr>
              <a:t>–</a:t>
            </a:r>
          </a:p>
          <a:p>
            <a:pPr>
              <a:spcBef>
                <a:spcPts val="0"/>
              </a:spcBef>
            </a:pPr>
            <a:r>
              <a:rPr lang="en-US" sz="4000" b="1" dirty="0">
                <a:solidFill>
                  <a:schemeClr val="tx2"/>
                </a:solidFill>
              </a:rPr>
              <a:t>Statistical Perspectives</a:t>
            </a:r>
          </a:p>
          <a:p>
            <a:pPr>
              <a:spcBef>
                <a:spcPts val="0"/>
              </a:spcBef>
            </a:pPr>
            <a:endParaRPr lang="en-US" sz="1333" b="1" dirty="0">
              <a:solidFill>
                <a:schemeClr val="tx1"/>
              </a:solidFill>
            </a:endParaRPr>
          </a:p>
          <a:p>
            <a:pPr>
              <a:spcBef>
                <a:spcPts val="0"/>
              </a:spcBef>
            </a:pPr>
            <a:endParaRPr lang="en-US" sz="1333" b="1" dirty="0">
              <a:solidFill>
                <a:schemeClr val="tx1"/>
              </a:solidFill>
            </a:endParaRPr>
          </a:p>
          <a:p>
            <a:pPr>
              <a:spcBef>
                <a:spcPts val="0"/>
              </a:spcBef>
            </a:pPr>
            <a:endParaRPr lang="en-US" sz="1333" dirty="0">
              <a:solidFill>
                <a:schemeClr val="tx1"/>
              </a:solidFill>
            </a:endParaRPr>
          </a:p>
          <a:p>
            <a:endParaRPr lang="en-US" sz="2400" dirty="0">
              <a:solidFill>
                <a:schemeClr val="bg1">
                  <a:lumMod val="50000"/>
                </a:schemeClr>
              </a:solidFill>
            </a:endParaRPr>
          </a:p>
          <a:p>
            <a:endParaRPr lang="en-US" sz="2400" dirty="0">
              <a:solidFill>
                <a:schemeClr val="bg1">
                  <a:lumMod val="50000"/>
                </a:schemeClr>
              </a:solidFill>
            </a:endParaRPr>
          </a:p>
          <a:p>
            <a:r>
              <a:rPr lang="en-US" sz="2400" dirty="0">
                <a:solidFill>
                  <a:schemeClr val="bg1">
                    <a:lumMod val="50000"/>
                  </a:schemeClr>
                </a:solidFill>
              </a:rPr>
              <a:t>March 22, 2022</a:t>
            </a:r>
          </a:p>
          <a:p>
            <a:r>
              <a:rPr lang="en-US" sz="2400" dirty="0">
                <a:solidFill>
                  <a:schemeClr val="bg1">
                    <a:lumMod val="50000"/>
                  </a:schemeClr>
                </a:solidFill>
              </a:rPr>
              <a:t>Tae Hyun (Ryan) Jung PhD, Senior Statistical Reviewer</a:t>
            </a:r>
          </a:p>
          <a:p>
            <a:r>
              <a:rPr lang="en-US" sz="2400" dirty="0">
                <a:solidFill>
                  <a:schemeClr val="bg1">
                    <a:lumMod val="50000"/>
                  </a:schemeClr>
                </a:solidFill>
              </a:rPr>
              <a:t>Office of Biostatistics, CDER, FDA</a:t>
            </a:r>
          </a:p>
        </p:txBody>
      </p:sp>
    </p:spTree>
    <p:extLst>
      <p:ext uri="{BB962C8B-B14F-4D97-AF65-F5344CB8AC3E}">
        <p14:creationId xmlns:p14="http://schemas.microsoft.com/office/powerpoint/2010/main" val="180209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0D04E488-1F04-4DC5-A5EC-A2CEEE964C70}"/>
              </a:ext>
            </a:extLst>
          </p:cNvPr>
          <p:cNvPicPr>
            <a:picLocks noChangeAspect="1"/>
          </p:cNvPicPr>
          <p:nvPr/>
        </p:nvPicPr>
        <p:blipFill>
          <a:blip r:embed="rId3"/>
          <a:stretch>
            <a:fillRect/>
          </a:stretch>
        </p:blipFill>
        <p:spPr>
          <a:xfrm>
            <a:off x="558264" y="1842020"/>
            <a:ext cx="4856131" cy="3044952"/>
          </a:xfrm>
          <a:prstGeom prst="rect">
            <a:avLst/>
          </a:prstGeom>
        </p:spPr>
      </p:pic>
      <p:sp>
        <p:nvSpPr>
          <p:cNvPr id="16" name="TextBox 15">
            <a:extLst>
              <a:ext uri="{FF2B5EF4-FFF2-40B4-BE49-F238E27FC236}">
                <a16:creationId xmlns:a16="http://schemas.microsoft.com/office/drawing/2014/main" id="{C220515E-93D7-481F-8382-81E68F0B3047}"/>
              </a:ext>
            </a:extLst>
          </p:cNvPr>
          <p:cNvSpPr txBox="1"/>
          <p:nvPr/>
        </p:nvSpPr>
        <p:spPr>
          <a:xfrm>
            <a:off x="1304194" y="1526865"/>
            <a:ext cx="1499513" cy="307777"/>
          </a:xfrm>
          <a:prstGeom prst="rect">
            <a:avLst/>
          </a:prstGeom>
          <a:noFill/>
        </p:spPr>
        <p:txBody>
          <a:bodyPr wrap="none" rtlCol="0">
            <a:spAutoFit/>
          </a:bodyPr>
          <a:lstStyle/>
          <a:p>
            <a:r>
              <a:rPr lang="en-US" sz="1400" b="1" dirty="0"/>
              <a:t>Post-hoc analysis</a:t>
            </a:r>
          </a:p>
        </p:txBody>
      </p:sp>
      <p:sp>
        <p:nvSpPr>
          <p:cNvPr id="20" name="TextBox 19">
            <a:extLst>
              <a:ext uri="{FF2B5EF4-FFF2-40B4-BE49-F238E27FC236}">
                <a16:creationId xmlns:a16="http://schemas.microsoft.com/office/drawing/2014/main" id="{51B8CC9B-A1F0-44FF-9E14-5573E078ECEF}"/>
              </a:ext>
            </a:extLst>
          </p:cNvPr>
          <p:cNvSpPr txBox="1"/>
          <p:nvPr/>
        </p:nvSpPr>
        <p:spPr>
          <a:xfrm>
            <a:off x="1315790" y="5726076"/>
            <a:ext cx="2934073" cy="369332"/>
          </a:xfrm>
          <a:prstGeom prst="rect">
            <a:avLst/>
          </a:prstGeom>
          <a:noFill/>
        </p:spPr>
        <p:txBody>
          <a:bodyPr wrap="none" rtlCol="0">
            <a:spAutoFit/>
          </a:bodyPr>
          <a:lstStyle/>
          <a:p>
            <a:r>
              <a:rPr lang="en-US" b="1" dirty="0"/>
              <a:t>9% incidence or 91% survival</a:t>
            </a:r>
          </a:p>
        </p:txBody>
      </p:sp>
      <p:sp>
        <p:nvSpPr>
          <p:cNvPr id="5" name="TextBox 4">
            <a:extLst>
              <a:ext uri="{FF2B5EF4-FFF2-40B4-BE49-F238E27FC236}">
                <a16:creationId xmlns:a16="http://schemas.microsoft.com/office/drawing/2014/main" id="{C857EFD0-B170-4C49-B5F7-6311A7CEF27F}"/>
              </a:ext>
            </a:extLst>
          </p:cNvPr>
          <p:cNvSpPr txBox="1"/>
          <p:nvPr/>
        </p:nvSpPr>
        <p:spPr>
          <a:xfrm>
            <a:off x="1315790" y="4802746"/>
            <a:ext cx="3743076" cy="923330"/>
          </a:xfrm>
          <a:prstGeom prst="rect">
            <a:avLst/>
          </a:prstGeom>
          <a:noFill/>
        </p:spPr>
        <p:txBody>
          <a:bodyPr wrap="none" rtlCol="0">
            <a:spAutoFit/>
          </a:bodyPr>
          <a:lstStyle/>
          <a:p>
            <a:r>
              <a:rPr lang="en-US" dirty="0"/>
              <a:t>Index date: Transplant date</a:t>
            </a:r>
          </a:p>
          <a:p>
            <a:r>
              <a:rPr lang="en-US" dirty="0"/>
              <a:t>Excludes events during hospitalization</a:t>
            </a:r>
          </a:p>
          <a:p>
            <a:r>
              <a:rPr lang="en-US" dirty="0"/>
              <a:t>Note: Four events are shifted</a:t>
            </a:r>
          </a:p>
        </p:txBody>
      </p:sp>
      <p:sp>
        <p:nvSpPr>
          <p:cNvPr id="27" name="Rectangle 26">
            <a:extLst>
              <a:ext uri="{FF2B5EF4-FFF2-40B4-BE49-F238E27FC236}">
                <a16:creationId xmlns:a16="http://schemas.microsoft.com/office/drawing/2014/main" id="{D853BAFC-4FCE-4F5C-B358-0D09442EE98C}"/>
              </a:ext>
            </a:extLst>
          </p:cNvPr>
          <p:cNvSpPr/>
          <p:nvPr/>
        </p:nvSpPr>
        <p:spPr>
          <a:xfrm>
            <a:off x="1150327" y="4205863"/>
            <a:ext cx="330926" cy="17417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877F4E1-D3D4-4EE5-8B28-10444FADFBBB}"/>
              </a:ext>
            </a:extLst>
          </p:cNvPr>
          <p:cNvSpPr txBox="1">
            <a:spLocks/>
          </p:cNvSpPr>
          <p:nvPr/>
        </p:nvSpPr>
        <p:spPr>
          <a:xfrm>
            <a:off x="1847851" y="244746"/>
            <a:ext cx="8509103" cy="92602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Review Issues – Non-Robust Estimate</a:t>
            </a:r>
          </a:p>
        </p:txBody>
      </p:sp>
      <p:graphicFrame>
        <p:nvGraphicFramePr>
          <p:cNvPr id="12" name="Table 11">
            <a:extLst>
              <a:ext uri="{FF2B5EF4-FFF2-40B4-BE49-F238E27FC236}">
                <a16:creationId xmlns:a16="http://schemas.microsoft.com/office/drawing/2014/main" id="{6AB17BD4-B934-4FDA-87BA-ECB780911EC8}"/>
              </a:ext>
            </a:extLst>
          </p:cNvPr>
          <p:cNvGraphicFramePr>
            <a:graphicFrameLocks noGrp="1"/>
          </p:cNvGraphicFramePr>
          <p:nvPr>
            <p:extLst>
              <p:ext uri="{D42A27DB-BD31-4B8C-83A1-F6EECF244321}">
                <p14:modId xmlns:p14="http://schemas.microsoft.com/office/powerpoint/2010/main" val="4280804128"/>
              </p:ext>
            </p:extLst>
          </p:nvPr>
        </p:nvGraphicFramePr>
        <p:xfrm>
          <a:off x="5836539" y="1996984"/>
          <a:ext cx="5497321" cy="2286000"/>
        </p:xfrm>
        <a:graphic>
          <a:graphicData uri="http://schemas.openxmlformats.org/drawingml/2006/table">
            <a:tbl>
              <a:tblPr>
                <a:tableStyleId>{9D7B26C5-4107-4FEC-AEDC-1716B250A1EF}</a:tableStyleId>
              </a:tblPr>
              <a:tblGrid>
                <a:gridCol w="1097280">
                  <a:extLst>
                    <a:ext uri="{9D8B030D-6E8A-4147-A177-3AD203B41FA5}">
                      <a16:colId xmlns:a16="http://schemas.microsoft.com/office/drawing/2014/main" val="2418429920"/>
                    </a:ext>
                  </a:extLst>
                </a:gridCol>
                <a:gridCol w="559561">
                  <a:extLst>
                    <a:ext uri="{9D8B030D-6E8A-4147-A177-3AD203B41FA5}">
                      <a16:colId xmlns:a16="http://schemas.microsoft.com/office/drawing/2014/main" val="175661532"/>
                    </a:ext>
                  </a:extLst>
                </a:gridCol>
                <a:gridCol w="1463040">
                  <a:extLst>
                    <a:ext uri="{9D8B030D-6E8A-4147-A177-3AD203B41FA5}">
                      <a16:colId xmlns:a16="http://schemas.microsoft.com/office/drawing/2014/main" val="158637615"/>
                    </a:ext>
                  </a:extLst>
                </a:gridCol>
                <a:gridCol w="1188720">
                  <a:extLst>
                    <a:ext uri="{9D8B030D-6E8A-4147-A177-3AD203B41FA5}">
                      <a16:colId xmlns:a16="http://schemas.microsoft.com/office/drawing/2014/main" val="3941585749"/>
                    </a:ext>
                  </a:extLst>
                </a:gridCol>
                <a:gridCol w="1188720">
                  <a:extLst>
                    <a:ext uri="{9D8B030D-6E8A-4147-A177-3AD203B41FA5}">
                      <a16:colId xmlns:a16="http://schemas.microsoft.com/office/drawing/2014/main" val="2656133017"/>
                    </a:ext>
                  </a:extLst>
                </a:gridCol>
              </a:tblGrid>
              <a:tr h="640080">
                <a:tc gridSpan="2">
                  <a:txBody>
                    <a:bodyPr/>
                    <a:lstStyle/>
                    <a:p>
                      <a:pPr algn="ctr" fontAlgn="ctr"/>
                      <a:r>
                        <a:rPr lang="en-US" sz="1600" b="1" u="none" strike="noStrike" dirty="0">
                          <a:solidFill>
                            <a:schemeClr val="bg1"/>
                          </a:solidFill>
                          <a:effectLst/>
                          <a:latin typeface="+mn-lt"/>
                        </a:rPr>
                        <a:t>Cumulative Incidence (95% CI)</a:t>
                      </a:r>
                      <a:endParaRPr lang="en-US" sz="16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rgbClr val="007CBA"/>
                    </a:solidFill>
                  </a:tcPr>
                </a:tc>
                <a:tc hMerge="1">
                  <a:txBody>
                    <a:bodyPr/>
                    <a:lstStyle/>
                    <a:p>
                      <a:endParaRPr lang="en-US"/>
                    </a:p>
                  </a:txBody>
                  <a:tcPr/>
                </a:tc>
                <a:tc gridSpan="3">
                  <a:txBody>
                    <a:bodyPr/>
                    <a:lstStyle/>
                    <a:p>
                      <a:pPr algn="ctr" fontAlgn="ctr"/>
                      <a:r>
                        <a:rPr lang="en-US" sz="1600" b="1" u="none" strike="noStrike" dirty="0">
                          <a:solidFill>
                            <a:schemeClr val="bg1"/>
                          </a:solidFill>
                          <a:effectLst/>
                          <a:latin typeface="+mn-lt"/>
                        </a:rPr>
                        <a:t>TAC IR + MMF</a:t>
                      </a:r>
                    </a:p>
                    <a:p>
                      <a:pPr algn="ctr" fontAlgn="ctr"/>
                      <a:r>
                        <a:rPr lang="en-US" sz="1600" b="1" i="0" u="none" strike="noStrike" dirty="0">
                          <a:solidFill>
                            <a:schemeClr val="bg1"/>
                          </a:solidFill>
                          <a:effectLst/>
                          <a:latin typeface="+mn-lt"/>
                        </a:rPr>
                        <a:t>N = 15478</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CBA"/>
                    </a:solidFill>
                  </a:tcPr>
                </a:tc>
                <a:tc hMerge="1">
                  <a:txBody>
                    <a:bodyPr/>
                    <a:lstStyle/>
                    <a:p>
                      <a:endParaRPr lang="en-US"/>
                    </a:p>
                  </a:txBody>
                  <a:tcPr/>
                </a:tc>
                <a:tc hMerge="1">
                  <a:txBody>
                    <a:bodyPr/>
                    <a:lstStyle/>
                    <a:p>
                      <a:pPr algn="ctr" fontAlgn="ctr"/>
                      <a:endParaRPr lang="en-US" sz="1600" b="1" i="0" u="none" strike="noStrike" dirty="0">
                        <a:solidFill>
                          <a:schemeClr val="bg1"/>
                        </a:solidFill>
                        <a:effectLst/>
                        <a:latin typeface="+mn-lt"/>
                      </a:endParaRPr>
                    </a:p>
                  </a:txBody>
                  <a:tcPr marL="9525" marR="9525" marT="9525" marB="0" anchor="ctr">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solidFill>
                      <a:srgbClr val="007CBA"/>
                    </a:solidFill>
                  </a:tcPr>
                </a:tc>
                <a:extLst>
                  <a:ext uri="{0D108BD9-81ED-4DB2-BD59-A6C34878D82A}">
                    <a16:rowId xmlns:a16="http://schemas.microsoft.com/office/drawing/2014/main" val="2673985636"/>
                  </a:ext>
                </a:extLst>
              </a:tr>
              <a:tr h="640080">
                <a:tc>
                  <a:txBody>
                    <a:bodyPr/>
                    <a:lstStyle/>
                    <a:p>
                      <a:pPr algn="ctr" fontAlgn="ctr"/>
                      <a:r>
                        <a:rPr lang="en-US" sz="1600" b="0" u="none" strike="noStrike" dirty="0">
                          <a:effectLst/>
                          <a:latin typeface="+mn-lt"/>
                        </a:rPr>
                        <a:t>Outcome</a:t>
                      </a: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u="none" strike="noStrike" dirty="0">
                          <a:effectLst/>
                          <a:latin typeface="+mn-lt"/>
                        </a:rPr>
                        <a:t>Year</a:t>
                      </a: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u="none" strike="noStrike" dirty="0">
                          <a:effectLst/>
                          <a:latin typeface="+mn-lt"/>
                        </a:rPr>
                        <a:t>Primary</a:t>
                      </a: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u="none" strike="noStrike" dirty="0">
                          <a:effectLst/>
                          <a:latin typeface="+mn-lt"/>
                        </a:rPr>
                        <a:t>Sensitivity </a:t>
                      </a:r>
                      <a:endParaRPr lang="en-US" sz="1600" b="0" i="0" u="none" strike="noStrike" dirty="0">
                        <a:solidFill>
                          <a:srgbClr val="000000"/>
                        </a:solidFill>
                        <a:effectLst/>
                        <a:latin typeface="+mn-lt"/>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n-lt"/>
                        </a:rPr>
                        <a:t>Post-hoc</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941211"/>
                  </a:ext>
                </a:extLst>
              </a:tr>
              <a:tr h="1005840">
                <a:tc>
                  <a:txBody>
                    <a:bodyPr/>
                    <a:lstStyle/>
                    <a:p>
                      <a:pPr algn="ctr" fontAlgn="ctr"/>
                      <a:r>
                        <a:rPr lang="en-US" sz="1600" u="none" strike="noStrike" dirty="0">
                          <a:effectLst/>
                          <a:latin typeface="+mn-lt"/>
                        </a:rPr>
                        <a:t>Composite </a:t>
                      </a:r>
                      <a:endParaRPr lang="en-US" sz="16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ctr"/>
                      <a:r>
                        <a:rPr lang="en-US" sz="1600" u="none" strike="noStrike" dirty="0">
                          <a:effectLst/>
                          <a:latin typeface="+mn-lt"/>
                        </a:rPr>
                        <a:t>1</a:t>
                      </a:r>
                      <a:endParaRPr lang="en-US" sz="1600" b="1" i="0" u="none" strike="noStrike" dirty="0">
                        <a:solidFill>
                          <a:srgbClr val="000000"/>
                        </a:solidFill>
                        <a:effectLst/>
                        <a:latin typeface="+mn-lt"/>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600" b="0" dirty="0"/>
                        <a:t>14.2 (7.8, 20.2)</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600" b="0" dirty="0"/>
                        <a:t>9.1 (8.6, 9.5)</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ctr"/>
                      <a:r>
                        <a:rPr lang="en-US" sz="1600" b="0" i="0" u="none" strike="noStrike" dirty="0">
                          <a:solidFill>
                            <a:srgbClr val="000000"/>
                          </a:solidFill>
                          <a:effectLst/>
                          <a:latin typeface="+mn-lt"/>
                        </a:rPr>
                        <a:t>8.6 (8.1, 9.1)</a:t>
                      </a: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19729787"/>
                  </a:ext>
                </a:extLst>
              </a:tr>
            </a:tbl>
          </a:graphicData>
        </a:graphic>
      </p:graphicFrame>
    </p:spTree>
    <p:extLst>
      <p:ext uri="{BB962C8B-B14F-4D97-AF65-F5344CB8AC3E}">
        <p14:creationId xmlns:p14="http://schemas.microsoft.com/office/powerpoint/2010/main" val="190402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244746"/>
            <a:ext cx="8509103" cy="926020"/>
          </a:xfrm>
        </p:spPr>
        <p:txBody>
          <a:bodyPr/>
          <a:lstStyle/>
          <a:p>
            <a:r>
              <a:rPr lang="en-US" b="1" dirty="0"/>
              <a:t>Statistical Perspectives in Review</a:t>
            </a:r>
          </a:p>
        </p:txBody>
      </p:sp>
      <p:sp>
        <p:nvSpPr>
          <p:cNvPr id="6" name="TextBox 5">
            <a:extLst>
              <a:ext uri="{FF2B5EF4-FFF2-40B4-BE49-F238E27FC236}">
                <a16:creationId xmlns:a16="http://schemas.microsoft.com/office/drawing/2014/main" id="{CCE992EA-091B-4E7B-9399-1ED4A3C91389}"/>
              </a:ext>
            </a:extLst>
          </p:cNvPr>
          <p:cNvSpPr txBox="1"/>
          <p:nvPr/>
        </p:nvSpPr>
        <p:spPr>
          <a:xfrm>
            <a:off x="989013" y="1152222"/>
            <a:ext cx="10974709" cy="2585323"/>
          </a:xfrm>
          <a:prstGeom prst="rect">
            <a:avLst/>
          </a:prstGeom>
          <a:noFill/>
        </p:spPr>
        <p:txBody>
          <a:bodyPr wrap="square" rtlCol="0">
            <a:spAutoFit/>
          </a:bodyPr>
          <a:lstStyle/>
          <a:p>
            <a:r>
              <a:rPr lang="en-US" sz="2500" b="1" dirty="0"/>
              <a:t>Using Post-hoc Analysis as Primary Analysis</a:t>
            </a:r>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100" b="1" dirty="0"/>
          </a:p>
          <a:p>
            <a:endParaRPr lang="en-US" sz="2400" b="1" dirty="0"/>
          </a:p>
        </p:txBody>
      </p:sp>
      <p:sp>
        <p:nvSpPr>
          <p:cNvPr id="7" name="Content Placeholder 2">
            <a:extLst>
              <a:ext uri="{FF2B5EF4-FFF2-40B4-BE49-F238E27FC236}">
                <a16:creationId xmlns:a16="http://schemas.microsoft.com/office/drawing/2014/main" id="{D8BB0410-3658-4172-9A41-AD4A3A2627E2}"/>
              </a:ext>
            </a:extLst>
          </p:cNvPr>
          <p:cNvSpPr txBox="1">
            <a:spLocks/>
          </p:cNvSpPr>
          <p:nvPr/>
        </p:nvSpPr>
        <p:spPr>
          <a:xfrm>
            <a:off x="1179320" y="5254231"/>
            <a:ext cx="9177634" cy="14357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8738" indent="0">
              <a:buFont typeface="Arial"/>
              <a:buNone/>
            </a:pPr>
            <a:endParaRPr lang="en-US" sz="2500" b="1" dirty="0">
              <a:latin typeface="Calibri" panose="020F0502020204030204" pitchFamily="34" charset="0"/>
            </a:endParaRPr>
          </a:p>
        </p:txBody>
      </p:sp>
      <p:sp>
        <p:nvSpPr>
          <p:cNvPr id="8" name="TextBox 7">
            <a:extLst>
              <a:ext uri="{FF2B5EF4-FFF2-40B4-BE49-F238E27FC236}">
                <a16:creationId xmlns:a16="http://schemas.microsoft.com/office/drawing/2014/main" id="{4C46A751-3D64-433C-8F2F-99C50627AB75}"/>
              </a:ext>
            </a:extLst>
          </p:cNvPr>
          <p:cNvSpPr txBox="1"/>
          <p:nvPr/>
        </p:nvSpPr>
        <p:spPr>
          <a:xfrm>
            <a:off x="989012" y="1587272"/>
            <a:ext cx="10974709" cy="5616922"/>
          </a:xfrm>
          <a:prstGeom prst="rect">
            <a:avLst/>
          </a:prstGeom>
          <a:noFill/>
        </p:spPr>
        <p:txBody>
          <a:bodyPr wrap="square" rtlCol="0">
            <a:spAutoFit/>
          </a:bodyPr>
          <a:lstStyle/>
          <a:p>
            <a:pPr marL="285750" indent="-285750">
              <a:buFont typeface="Arial" panose="020B0604020202020204" pitchFamily="34" charset="0"/>
              <a:buChar char="•"/>
            </a:pPr>
            <a:r>
              <a:rPr lang="en-US" sz="2200" dirty="0"/>
              <a:t>In primary analysis, small risk set led to non-robust estimate and 86% survival</a:t>
            </a:r>
          </a:p>
          <a:p>
            <a:pPr marL="285750" indent="-285750">
              <a:buFont typeface="Arial" panose="020B0604020202020204" pitchFamily="34" charset="0"/>
              <a:buChar char="•"/>
            </a:pPr>
            <a:r>
              <a:rPr lang="en-US" sz="2200" dirty="0"/>
              <a:t>Post-hoc analysis manually shifted the four early events that occurred before day 7 to day 10</a:t>
            </a:r>
          </a:p>
          <a:p>
            <a:pPr marL="742950" lvl="1" indent="-285750">
              <a:buFont typeface="Wingdings" panose="05000000000000000000" pitchFamily="2" charset="2"/>
              <a:buChar char="q"/>
            </a:pPr>
            <a:r>
              <a:rPr lang="en-US" sz="2200" dirty="0"/>
              <a:t>Demonstrated stable estimate with 91% survival</a:t>
            </a:r>
          </a:p>
          <a:p>
            <a:pPr marL="742950" lvl="1" indent="-285750">
              <a:buFont typeface="Wingdings" panose="05000000000000000000" pitchFamily="2" charset="2"/>
              <a:buChar char="q"/>
            </a:pPr>
            <a:r>
              <a:rPr lang="en-US" sz="2200" dirty="0"/>
              <a:t>Not specified in the Statistical Analysis Plan </a:t>
            </a:r>
          </a:p>
          <a:p>
            <a:pPr marL="742950" lvl="1" indent="-285750">
              <a:buFont typeface="Wingdings" panose="05000000000000000000" pitchFamily="2" charset="2"/>
              <a:buChar char="q"/>
            </a:pPr>
            <a:r>
              <a:rPr lang="en-US" sz="2200" dirty="0"/>
              <a:t>Conducted only in TAC IR + MMF arm of the adult population </a:t>
            </a:r>
          </a:p>
          <a:p>
            <a:r>
              <a:rPr lang="en-US" dirty="0"/>
              <a:t> </a:t>
            </a:r>
          </a:p>
          <a:p>
            <a:pPr marL="171450" indent="-171450">
              <a:buFont typeface="Arial" panose="020B0604020202020204" pitchFamily="34" charset="0"/>
              <a:buChar char="•"/>
            </a:pPr>
            <a:endParaRPr lang="en-US" sz="500" b="1" dirty="0"/>
          </a:p>
          <a:p>
            <a:pPr marL="285750" indent="-285750">
              <a:buFont typeface="Arial" panose="020B0604020202020204" pitchFamily="34" charset="0"/>
              <a:buChar char="•"/>
            </a:pPr>
            <a:r>
              <a:rPr lang="en-US" sz="2200" b="1" dirty="0">
                <a:solidFill>
                  <a:srgbClr val="FF0000"/>
                </a:solidFill>
              </a:rPr>
              <a:t>FDA did not agree to the post-hoc analysis and recommend sponsor to use discharge date as index date (sensitivity analysis)</a:t>
            </a:r>
          </a:p>
          <a:p>
            <a:pPr marL="800100" lvl="1" indent="-342900">
              <a:buFont typeface="Wingdings" panose="05000000000000000000" pitchFamily="2" charset="2"/>
              <a:buChar char="q"/>
            </a:pPr>
            <a:r>
              <a:rPr lang="en-US" sz="2200" dirty="0">
                <a:solidFill>
                  <a:srgbClr val="FF0000"/>
                </a:solidFill>
              </a:rPr>
              <a:t>Not sure whether the four events are true or error</a:t>
            </a:r>
          </a:p>
          <a:p>
            <a:pPr marL="800100" lvl="1" indent="-342900">
              <a:buFont typeface="Wingdings" panose="05000000000000000000" pitchFamily="2" charset="2"/>
              <a:buChar char="q"/>
            </a:pPr>
            <a:r>
              <a:rPr lang="en-US" sz="2200" dirty="0">
                <a:solidFill>
                  <a:srgbClr val="FF0000"/>
                </a:solidFill>
              </a:rPr>
              <a:t>Arbitrary to push these event to Day 10 to increase the risk set on purpose</a:t>
            </a:r>
          </a:p>
          <a:p>
            <a:pPr marL="800100" lvl="1" indent="-342900">
              <a:buFont typeface="Wingdings" panose="05000000000000000000" pitchFamily="2" charset="2"/>
              <a:buChar char="q"/>
            </a:pPr>
            <a:r>
              <a:rPr lang="en-US" sz="2200" dirty="0">
                <a:solidFill>
                  <a:srgbClr val="FF0000"/>
                </a:solidFill>
              </a:rPr>
              <a:t>Method is modified after looking the primary results </a:t>
            </a:r>
          </a:p>
          <a:p>
            <a:pPr marL="800100" lvl="1" indent="-342900">
              <a:buFont typeface="Wingdings" panose="05000000000000000000" pitchFamily="2" charset="2"/>
              <a:buChar char="q"/>
            </a:pPr>
            <a:r>
              <a:rPr lang="en-US" sz="2200" dirty="0">
                <a:solidFill>
                  <a:srgbClr val="FF0000"/>
                </a:solidFill>
              </a:rPr>
              <a:t>Treatment group was defined at discharge, so using discharge date is suitable</a:t>
            </a:r>
          </a:p>
          <a:p>
            <a:pPr marL="800100" lvl="1" indent="-342900">
              <a:buFont typeface="Wingdings" panose="05000000000000000000" pitchFamily="2" charset="2"/>
              <a:buChar char="q"/>
            </a:pPr>
            <a:r>
              <a:rPr lang="en-US" sz="2200" dirty="0">
                <a:solidFill>
                  <a:srgbClr val="FF0000"/>
                </a:solidFill>
              </a:rPr>
              <a:t>One-year post-discharge graft survival was 91% </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245112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2E1B-191F-4D79-ACDD-A94D8BA76613}"/>
              </a:ext>
            </a:extLst>
          </p:cNvPr>
          <p:cNvSpPr>
            <a:spLocks noGrp="1"/>
          </p:cNvSpPr>
          <p:nvPr>
            <p:ph type="ctrTitle"/>
          </p:nvPr>
        </p:nvSpPr>
        <p:spPr/>
        <p:txBody>
          <a:bodyPr/>
          <a:lstStyle/>
          <a:p>
            <a:pPr>
              <a:spcBef>
                <a:spcPts val="1200"/>
              </a:spcBef>
            </a:pPr>
            <a:r>
              <a:rPr lang="en-US" b="1" dirty="0"/>
              <a:t>Acquiring Fit-for-Use Patient-Level Data</a:t>
            </a:r>
          </a:p>
        </p:txBody>
      </p:sp>
    </p:spTree>
    <p:extLst>
      <p:ext uri="{BB962C8B-B14F-4D97-AF65-F5344CB8AC3E}">
        <p14:creationId xmlns:p14="http://schemas.microsoft.com/office/powerpoint/2010/main" val="93248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244746"/>
            <a:ext cx="8509103" cy="926020"/>
          </a:xfrm>
        </p:spPr>
        <p:txBody>
          <a:bodyPr/>
          <a:lstStyle/>
          <a:p>
            <a:r>
              <a:rPr lang="en-US" b="1" dirty="0"/>
              <a:t>Assessing Real-World Data</a:t>
            </a:r>
          </a:p>
        </p:txBody>
      </p:sp>
      <p:sp>
        <p:nvSpPr>
          <p:cNvPr id="10" name="Content Placeholder 2">
            <a:extLst>
              <a:ext uri="{FF2B5EF4-FFF2-40B4-BE49-F238E27FC236}">
                <a16:creationId xmlns:a16="http://schemas.microsoft.com/office/drawing/2014/main" id="{5A9006F4-E96B-42AD-89A8-CC0ACBB4CD02}"/>
              </a:ext>
            </a:extLst>
          </p:cNvPr>
          <p:cNvSpPr>
            <a:spLocks noGrp="1"/>
          </p:cNvSpPr>
          <p:nvPr>
            <p:ph idx="1"/>
          </p:nvPr>
        </p:nvSpPr>
        <p:spPr>
          <a:xfrm>
            <a:off x="167575" y="1417068"/>
            <a:ext cx="11059677" cy="4183631"/>
          </a:xfrm>
        </p:spPr>
        <p:txBody>
          <a:bodyPr>
            <a:noAutofit/>
          </a:bodyPr>
          <a:lstStyle/>
          <a:p>
            <a:pPr marL="457200" lvl="1" indent="0">
              <a:buNone/>
            </a:pPr>
            <a:r>
              <a:rPr lang="en-US" sz="2400" b="1" dirty="0"/>
              <a:t>Relevance and Reliability of the Underlying RWD Should be Considered</a:t>
            </a:r>
          </a:p>
          <a:p>
            <a:pPr lvl="1">
              <a:buFont typeface="Arial" panose="020B0604020202020204" pitchFamily="34" charset="0"/>
              <a:buChar char="•"/>
            </a:pPr>
            <a:r>
              <a:rPr lang="en-US" sz="2400" b="1" dirty="0"/>
              <a:t>Relevance</a:t>
            </a:r>
            <a:r>
              <a:rPr lang="en-US" sz="2400" dirty="0"/>
              <a:t> </a:t>
            </a:r>
          </a:p>
          <a:p>
            <a:pPr lvl="2">
              <a:buFont typeface="Wingdings" panose="05000000000000000000" pitchFamily="2" charset="2"/>
              <a:buChar char="q"/>
            </a:pPr>
            <a:r>
              <a:rPr lang="en-US" sz="2000" dirty="0"/>
              <a:t> Capture of </a:t>
            </a:r>
            <a:r>
              <a:rPr lang="en-US" sz="2000" dirty="0">
                <a:effectLst/>
                <a:ea typeface="Calibri" panose="020F0502020204030204" pitchFamily="34" charset="0"/>
                <a:cs typeface="Times New Roman" panose="02020603050405020304" pitchFamily="18" charset="0"/>
              </a:rPr>
              <a:t>relevant data on exposure, outcomes, and covariates</a:t>
            </a:r>
          </a:p>
          <a:p>
            <a:pPr lvl="2">
              <a:buFont typeface="Wingdings" panose="05000000000000000000" pitchFamily="2" charset="2"/>
              <a:buChar char="q"/>
            </a:pPr>
            <a:r>
              <a:rPr lang="en-US" sz="2000" dirty="0">
                <a:ea typeface="Calibri" panose="020F0502020204030204" pitchFamily="34" charset="0"/>
                <a:cs typeface="Times New Roman" panose="02020603050405020304" pitchFamily="18" charset="0"/>
              </a:rPr>
              <a:t> Sufficient numbers of representative patients </a:t>
            </a:r>
          </a:p>
          <a:p>
            <a:pPr marL="914400" lvl="2" indent="0">
              <a:buNone/>
            </a:pPr>
            <a:endParaRPr lang="en-US" sz="2000" dirty="0">
              <a:effectLs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US" sz="2400" b="1" dirty="0"/>
              <a:t>Reliability </a:t>
            </a:r>
          </a:p>
          <a:p>
            <a:pPr lvl="2">
              <a:buFont typeface="Wingdings" panose="05000000000000000000" pitchFamily="2" charset="2"/>
              <a:buChar char="q"/>
            </a:pPr>
            <a:r>
              <a:rPr lang="en-US" sz="2000" dirty="0"/>
              <a:t> Completeness </a:t>
            </a:r>
          </a:p>
          <a:p>
            <a:pPr lvl="2">
              <a:buFont typeface="Wingdings" panose="05000000000000000000" pitchFamily="2" charset="2"/>
              <a:buChar char="q"/>
            </a:pPr>
            <a:r>
              <a:rPr lang="en-US" sz="2000" dirty="0"/>
              <a:t> Accuracy</a:t>
            </a:r>
          </a:p>
          <a:p>
            <a:pPr lvl="2">
              <a:buFont typeface="Wingdings" panose="05000000000000000000" pitchFamily="2" charset="2"/>
              <a:buChar char="q"/>
            </a:pPr>
            <a:r>
              <a:rPr lang="en-US" sz="2000" dirty="0"/>
              <a:t> Provenance</a:t>
            </a:r>
          </a:p>
          <a:p>
            <a:pPr lvl="2">
              <a:buFont typeface="Wingdings" panose="05000000000000000000" pitchFamily="2" charset="2"/>
              <a:buChar char="q"/>
            </a:pPr>
            <a:r>
              <a:rPr lang="en-US" sz="2000" dirty="0"/>
              <a:t> Traceability</a:t>
            </a:r>
          </a:p>
          <a:p>
            <a:endParaRPr lang="en-US" sz="2400" dirty="0"/>
          </a:p>
        </p:txBody>
      </p:sp>
      <p:sp>
        <p:nvSpPr>
          <p:cNvPr id="3" name="TextBox 2">
            <a:extLst>
              <a:ext uri="{FF2B5EF4-FFF2-40B4-BE49-F238E27FC236}">
                <a16:creationId xmlns:a16="http://schemas.microsoft.com/office/drawing/2014/main" id="{4D9A3988-2D13-45BD-82C0-644EB87DCC33}"/>
              </a:ext>
            </a:extLst>
          </p:cNvPr>
          <p:cNvSpPr txBox="1"/>
          <p:nvPr/>
        </p:nvSpPr>
        <p:spPr>
          <a:xfrm>
            <a:off x="1028700" y="6194154"/>
            <a:ext cx="9852825" cy="461665"/>
          </a:xfrm>
          <a:prstGeom prst="rect">
            <a:avLst/>
          </a:prstGeom>
          <a:noFill/>
        </p:spPr>
        <p:txBody>
          <a:bodyPr wrap="none" rtlCol="0">
            <a:spAutoFit/>
          </a:bodyPr>
          <a:lstStyle/>
          <a:p>
            <a:r>
              <a:rPr lang="en-US" sz="1200" b="1" dirty="0"/>
              <a:t>Real-World Data: Assessing Electronic Health Records and Medical Claims Data To Support Regulatory Decision-Making for Drug and Biological Products</a:t>
            </a:r>
          </a:p>
          <a:p>
            <a:r>
              <a:rPr lang="en-US" sz="1200" b="1" dirty="0"/>
              <a:t>Draft Guidance Published in September 2021</a:t>
            </a:r>
          </a:p>
        </p:txBody>
      </p:sp>
    </p:spTree>
    <p:extLst>
      <p:ext uri="{BB962C8B-B14F-4D97-AF65-F5344CB8AC3E}">
        <p14:creationId xmlns:p14="http://schemas.microsoft.com/office/powerpoint/2010/main" val="159017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244746"/>
            <a:ext cx="8509103" cy="926020"/>
          </a:xfrm>
        </p:spPr>
        <p:txBody>
          <a:bodyPr>
            <a:normAutofit/>
          </a:bodyPr>
          <a:lstStyle/>
          <a:p>
            <a:r>
              <a:rPr lang="en-US" b="1" dirty="0"/>
              <a:t>Data Quality in Prograf Application</a:t>
            </a:r>
          </a:p>
        </p:txBody>
      </p:sp>
      <p:sp>
        <p:nvSpPr>
          <p:cNvPr id="3" name="Content Placeholder 2"/>
          <p:cNvSpPr>
            <a:spLocks noGrp="1"/>
          </p:cNvSpPr>
          <p:nvPr>
            <p:ph idx="1"/>
          </p:nvPr>
        </p:nvSpPr>
        <p:spPr>
          <a:xfrm>
            <a:off x="712732" y="1170766"/>
            <a:ext cx="11117317" cy="5224591"/>
          </a:xfrm>
        </p:spPr>
        <p:txBody>
          <a:bodyPr>
            <a:noAutofit/>
          </a:bodyPr>
          <a:lstStyle/>
          <a:p>
            <a:r>
              <a:rPr lang="en-US" sz="2200" dirty="0"/>
              <a:t>The SRTR SAF contains data on ALL lung transplant candidates, recipients and donors in the US from Oct 1987 onward</a:t>
            </a:r>
          </a:p>
          <a:p>
            <a:r>
              <a:rPr lang="en-US" sz="2200" dirty="0"/>
              <a:t>The sponsor identified 15,478 adult and 450 pediatric patients receiving TAC IR + MMF during primary lung transplant from Jan 1</a:t>
            </a:r>
            <a:r>
              <a:rPr lang="en-US" sz="2200" baseline="30000" dirty="0"/>
              <a:t>st</a:t>
            </a:r>
            <a:r>
              <a:rPr lang="en-US" sz="2200" dirty="0"/>
              <a:t>, 1999, to Dec 31</a:t>
            </a:r>
            <a:r>
              <a:rPr lang="en-US" sz="2200" baseline="30000" dirty="0"/>
              <a:t>st</a:t>
            </a:r>
            <a:r>
              <a:rPr lang="en-US" sz="2200" dirty="0"/>
              <a:t>, 2017</a:t>
            </a:r>
          </a:p>
          <a:p>
            <a:r>
              <a:rPr lang="en-US" sz="2200" dirty="0"/>
              <a:t>Sufficient to demonstrate the outcome of TAC IR + MMF</a:t>
            </a:r>
          </a:p>
          <a:p>
            <a:r>
              <a:rPr lang="en-US" sz="2200" dirty="0"/>
              <a:t>Overall quality of patient-level data was acceptable</a:t>
            </a:r>
          </a:p>
          <a:p>
            <a:pPr lvl="1">
              <a:buFont typeface="Wingdings" panose="05000000000000000000" pitchFamily="2" charset="2"/>
              <a:buChar char="q"/>
            </a:pPr>
            <a:r>
              <a:rPr lang="en-US" sz="2000" dirty="0"/>
              <a:t>Granularity of the data</a:t>
            </a:r>
          </a:p>
          <a:p>
            <a:pPr lvl="1">
              <a:buFont typeface="Wingdings" panose="05000000000000000000" pitchFamily="2" charset="2"/>
              <a:buChar char="q"/>
            </a:pPr>
            <a:r>
              <a:rPr lang="en-US" sz="2000" dirty="0"/>
              <a:t>Adjudication with supplementary data source</a:t>
            </a:r>
          </a:p>
          <a:p>
            <a:pPr lvl="1">
              <a:buFont typeface="Wingdings" panose="05000000000000000000" pitchFamily="2" charset="2"/>
              <a:buChar char="q"/>
            </a:pPr>
            <a:r>
              <a:rPr lang="en-US" sz="2000" dirty="0"/>
              <a:t>No concerns on relevance  </a:t>
            </a:r>
          </a:p>
          <a:p>
            <a:pPr lvl="2">
              <a:buFont typeface="Wingdings" panose="05000000000000000000" pitchFamily="2" charset="2"/>
              <a:buChar char="ü"/>
            </a:pPr>
            <a:r>
              <a:rPr lang="en-US" sz="1800" dirty="0"/>
              <a:t>Captured all necessary information, adjudication for death outcomes</a:t>
            </a:r>
          </a:p>
          <a:p>
            <a:pPr lvl="1">
              <a:buFont typeface="Wingdings" panose="05000000000000000000" pitchFamily="2" charset="2"/>
              <a:buChar char="q"/>
            </a:pPr>
            <a:r>
              <a:rPr lang="en-US" sz="2000" dirty="0"/>
              <a:t>Less concerns on reliability </a:t>
            </a:r>
          </a:p>
          <a:p>
            <a:pPr lvl="2">
              <a:buFont typeface="Wingdings" panose="05000000000000000000" pitchFamily="2" charset="2"/>
              <a:buChar char="ü"/>
            </a:pPr>
            <a:r>
              <a:rPr lang="en-US" sz="1800" dirty="0"/>
              <a:t>Low missing %, most of the variables were coded </a:t>
            </a:r>
            <a:r>
              <a:rPr lang="en-US" sz="1800" dirty="0" err="1"/>
              <a:t>corrrectly</a:t>
            </a:r>
            <a:r>
              <a:rPr lang="en-US" sz="1800" dirty="0"/>
              <a:t>. </a:t>
            </a:r>
          </a:p>
          <a:p>
            <a:r>
              <a:rPr lang="en-US" sz="2200" dirty="0"/>
              <a:t>However, some length of hospitalization records appear to be not plausible</a:t>
            </a:r>
            <a:endParaRPr lang="en-US" sz="2600" dirty="0"/>
          </a:p>
          <a:p>
            <a:endParaRPr lang="en-US" sz="2600" dirty="0"/>
          </a:p>
          <a:p>
            <a:endParaRPr lang="en-US" sz="2600" dirty="0"/>
          </a:p>
        </p:txBody>
      </p:sp>
    </p:spTree>
    <p:extLst>
      <p:ext uri="{BB962C8B-B14F-4D97-AF65-F5344CB8AC3E}">
        <p14:creationId xmlns:p14="http://schemas.microsoft.com/office/powerpoint/2010/main" val="2301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9F5CFE-FD75-481F-AC1D-5C9DEEB58C20}"/>
              </a:ext>
            </a:extLst>
          </p:cNvPr>
          <p:cNvPicPr>
            <a:picLocks noChangeAspect="1"/>
          </p:cNvPicPr>
          <p:nvPr/>
        </p:nvPicPr>
        <p:blipFill>
          <a:blip r:embed="rId3"/>
          <a:stretch>
            <a:fillRect/>
          </a:stretch>
        </p:blipFill>
        <p:spPr>
          <a:xfrm>
            <a:off x="746510" y="1648047"/>
            <a:ext cx="9159491" cy="2900635"/>
          </a:xfrm>
          <a:prstGeom prst="rect">
            <a:avLst/>
          </a:prstGeom>
        </p:spPr>
      </p:pic>
      <p:sp>
        <p:nvSpPr>
          <p:cNvPr id="2" name="Title 1"/>
          <p:cNvSpPr>
            <a:spLocks noGrp="1"/>
          </p:cNvSpPr>
          <p:nvPr>
            <p:ph type="title"/>
          </p:nvPr>
        </p:nvSpPr>
        <p:spPr>
          <a:xfrm>
            <a:off x="870857" y="244746"/>
            <a:ext cx="9486097" cy="926020"/>
          </a:xfrm>
        </p:spPr>
        <p:txBody>
          <a:bodyPr>
            <a:normAutofit/>
          </a:bodyPr>
          <a:lstStyle/>
          <a:p>
            <a:r>
              <a:rPr lang="en-US" b="1" dirty="0"/>
              <a:t>Data Quality in Prograf Application</a:t>
            </a:r>
          </a:p>
        </p:txBody>
      </p:sp>
      <p:sp>
        <p:nvSpPr>
          <p:cNvPr id="3" name="Content Placeholder 2"/>
          <p:cNvSpPr>
            <a:spLocks noGrp="1"/>
          </p:cNvSpPr>
          <p:nvPr>
            <p:ph idx="1"/>
          </p:nvPr>
        </p:nvSpPr>
        <p:spPr>
          <a:xfrm>
            <a:off x="594317" y="1170766"/>
            <a:ext cx="11597683" cy="5224591"/>
          </a:xfrm>
        </p:spPr>
        <p:txBody>
          <a:bodyPr>
            <a:noAutofit/>
          </a:bodyPr>
          <a:lstStyle/>
          <a:p>
            <a:pPr>
              <a:spcBef>
                <a:spcPts val="1200"/>
              </a:spcBef>
            </a:pPr>
            <a:r>
              <a:rPr lang="en-US" sz="2200" b="1" dirty="0"/>
              <a:t>Length of Hospitalization in TAC IR + MMF and TAC IR + AZA </a:t>
            </a:r>
          </a:p>
          <a:p>
            <a:pPr marL="457200" lvl="1" indent="0">
              <a:spcBef>
                <a:spcPts val="1200"/>
              </a:spcBef>
              <a:buNone/>
            </a:pPr>
            <a:endParaRPr lang="en-US" sz="2200" dirty="0"/>
          </a:p>
          <a:p>
            <a:pPr marL="457200" lvl="1" indent="0">
              <a:spcBef>
                <a:spcPts val="1200"/>
              </a:spcBef>
              <a:buNone/>
            </a:pPr>
            <a:endParaRPr lang="en-US" sz="2200" dirty="0"/>
          </a:p>
          <a:p>
            <a:pPr marL="457200" lvl="1" indent="0">
              <a:spcBef>
                <a:spcPts val="1200"/>
              </a:spcBef>
              <a:buNone/>
            </a:pPr>
            <a:endParaRPr lang="en-US" sz="2200" dirty="0"/>
          </a:p>
          <a:p>
            <a:pPr marL="457200" lvl="1" indent="0">
              <a:spcBef>
                <a:spcPts val="1200"/>
              </a:spcBef>
              <a:buNone/>
            </a:pPr>
            <a:endParaRPr lang="en-US" sz="2200" dirty="0"/>
          </a:p>
          <a:p>
            <a:pPr>
              <a:spcBef>
                <a:spcPts val="1200"/>
              </a:spcBef>
              <a:buFont typeface="Arial" panose="020B0604020202020204" pitchFamily="34" charset="0"/>
              <a:buChar char="•"/>
            </a:pPr>
            <a:endParaRPr lang="en-US" sz="2000" dirty="0"/>
          </a:p>
          <a:p>
            <a:pPr>
              <a:spcBef>
                <a:spcPts val="1200"/>
              </a:spcBef>
              <a:buFont typeface="Arial" panose="020B0604020202020204" pitchFamily="34" charset="0"/>
              <a:buChar char="•"/>
            </a:pPr>
            <a:endParaRPr lang="en-US" sz="2000" dirty="0"/>
          </a:p>
          <a:p>
            <a:pPr marL="114300" indent="0">
              <a:spcBef>
                <a:spcPts val="1200"/>
              </a:spcBef>
              <a:buNone/>
            </a:pPr>
            <a:endParaRPr lang="en-US" sz="1600" dirty="0"/>
          </a:p>
          <a:p>
            <a:pPr lvl="2">
              <a:spcBef>
                <a:spcPts val="1200"/>
              </a:spcBef>
              <a:buFont typeface="Wingdings" panose="05000000000000000000" pitchFamily="2" charset="2"/>
              <a:buChar char="q"/>
            </a:pPr>
            <a:endParaRPr lang="en-US" sz="1600" dirty="0"/>
          </a:p>
          <a:p>
            <a:pPr marL="114300" indent="0">
              <a:spcBef>
                <a:spcPts val="1200"/>
              </a:spcBef>
              <a:buNone/>
            </a:pPr>
            <a:endParaRPr lang="en-US" sz="2400" dirty="0"/>
          </a:p>
          <a:p>
            <a:pPr marL="0" indent="0">
              <a:spcBef>
                <a:spcPts val="1200"/>
              </a:spcBef>
              <a:buNone/>
            </a:pPr>
            <a:endParaRPr lang="en-US" sz="2600" b="1" dirty="0"/>
          </a:p>
        </p:txBody>
      </p:sp>
      <p:cxnSp>
        <p:nvCxnSpPr>
          <p:cNvPr id="11" name="Straight Arrow Connector 10">
            <a:extLst>
              <a:ext uri="{FF2B5EF4-FFF2-40B4-BE49-F238E27FC236}">
                <a16:creationId xmlns:a16="http://schemas.microsoft.com/office/drawing/2014/main" id="{F55AF218-3FFB-4930-9FE9-E70D7BD3D9E9}"/>
              </a:ext>
            </a:extLst>
          </p:cNvPr>
          <p:cNvCxnSpPr>
            <a:cxnSpLocks/>
          </p:cNvCxnSpPr>
          <p:nvPr/>
        </p:nvCxnSpPr>
        <p:spPr>
          <a:xfrm>
            <a:off x="1508759" y="3495677"/>
            <a:ext cx="0" cy="287384"/>
          </a:xfrm>
          <a:prstGeom prst="straightConnector1">
            <a:avLst/>
          </a:prstGeom>
          <a:ln w="381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E3C0E75-7269-404D-84AE-1B9978B712A3}"/>
              </a:ext>
            </a:extLst>
          </p:cNvPr>
          <p:cNvCxnSpPr>
            <a:cxnSpLocks/>
          </p:cNvCxnSpPr>
          <p:nvPr/>
        </p:nvCxnSpPr>
        <p:spPr>
          <a:xfrm>
            <a:off x="6096000" y="3598270"/>
            <a:ext cx="0" cy="287384"/>
          </a:xfrm>
          <a:prstGeom prst="straightConnector1">
            <a:avLst/>
          </a:prstGeom>
          <a:ln w="381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DE4B43B6-A657-4C49-87AE-5D0BABFFD92D}"/>
              </a:ext>
            </a:extLst>
          </p:cNvPr>
          <p:cNvSpPr/>
          <p:nvPr/>
        </p:nvSpPr>
        <p:spPr>
          <a:xfrm>
            <a:off x="594316" y="4726045"/>
            <a:ext cx="11356383" cy="1877437"/>
          </a:xfrm>
          <a:prstGeom prst="rect">
            <a:avLst/>
          </a:prstGeom>
        </p:spPr>
        <p:txBody>
          <a:bodyPr wrap="square">
            <a:spAutoFit/>
          </a:bodyPr>
          <a:lstStyle/>
          <a:p>
            <a:pPr indent="341313">
              <a:spcBef>
                <a:spcPts val="1200"/>
              </a:spcBef>
              <a:buFont typeface="Arial" panose="020B0604020202020204" pitchFamily="34" charset="0"/>
              <a:buChar char="•"/>
            </a:pPr>
            <a:r>
              <a:rPr lang="en-US" sz="2400" b="1" dirty="0"/>
              <a:t>Possible Reasons for Unusual Distribution of Length of Hospitalization </a:t>
            </a:r>
          </a:p>
          <a:p>
            <a:pPr marL="635000" lvl="1" indent="-228600">
              <a:spcBef>
                <a:spcPts val="1200"/>
              </a:spcBef>
              <a:buFont typeface="Calibri" panose="020F0502020204030204" pitchFamily="34" charset="0"/>
              <a:buChar char="─"/>
            </a:pPr>
            <a:r>
              <a:rPr lang="en-US" sz="1900" dirty="0"/>
              <a:t>Data entry errors, where transplant center staff provided the same date for transplant and discharge</a:t>
            </a:r>
          </a:p>
          <a:p>
            <a:pPr marL="635000" lvl="1" indent="-228600">
              <a:spcBef>
                <a:spcPts val="1200"/>
              </a:spcBef>
              <a:buFont typeface="Calibri" panose="020F0502020204030204" pitchFamily="34" charset="0"/>
              <a:buChar char="─"/>
            </a:pPr>
            <a:r>
              <a:rPr lang="en-US" sz="1900" dirty="0"/>
              <a:t>Patient was discharged from inpatient service to another unit and transplant center staff entered that date</a:t>
            </a:r>
          </a:p>
          <a:p>
            <a:pPr>
              <a:spcBef>
                <a:spcPts val="12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69468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279" y="244746"/>
            <a:ext cx="9946276" cy="926020"/>
          </a:xfrm>
        </p:spPr>
        <p:txBody>
          <a:bodyPr>
            <a:noAutofit/>
          </a:bodyPr>
          <a:lstStyle/>
          <a:p>
            <a:r>
              <a:rPr lang="en-US" b="1" dirty="0"/>
              <a:t>RWD Management in Prograf Application</a:t>
            </a:r>
          </a:p>
        </p:txBody>
      </p:sp>
      <p:sp>
        <p:nvSpPr>
          <p:cNvPr id="3" name="Content Placeholder 2"/>
          <p:cNvSpPr>
            <a:spLocks noGrp="1"/>
          </p:cNvSpPr>
          <p:nvPr>
            <p:ph idx="1"/>
          </p:nvPr>
        </p:nvSpPr>
        <p:spPr>
          <a:xfrm>
            <a:off x="712732" y="1170766"/>
            <a:ext cx="11276068" cy="5224591"/>
          </a:xfrm>
        </p:spPr>
        <p:txBody>
          <a:bodyPr>
            <a:noAutofit/>
          </a:bodyPr>
          <a:lstStyle/>
          <a:p>
            <a:pPr>
              <a:spcBef>
                <a:spcPts val="600"/>
              </a:spcBef>
            </a:pPr>
            <a:r>
              <a:rPr lang="en-US" sz="2400" dirty="0"/>
              <a:t>SRTR provide data as SAS files (“sas7bdat” extension)</a:t>
            </a:r>
          </a:p>
          <a:p>
            <a:pPr lvl="1"/>
            <a:r>
              <a:rPr lang="en-US" sz="2200" dirty="0"/>
              <a:t>SAS 9.4 (SAS/STAT 15.1) was used to read SAF sas7bdat files and convert them to csv files</a:t>
            </a:r>
          </a:p>
          <a:p>
            <a:pPr marL="457200" lvl="1" indent="0">
              <a:buNone/>
            </a:pPr>
            <a:endParaRPr lang="en-US" sz="800" dirty="0"/>
          </a:p>
          <a:p>
            <a:pPr>
              <a:spcBef>
                <a:spcPts val="600"/>
              </a:spcBef>
            </a:pPr>
            <a:r>
              <a:rPr lang="en-US" sz="2400" dirty="0"/>
              <a:t>Majority of programming was performed in R-Markdown (.Rmd) </a:t>
            </a:r>
          </a:p>
          <a:p>
            <a:pPr lvl="1">
              <a:spcBef>
                <a:spcPts val="600"/>
              </a:spcBef>
            </a:pPr>
            <a:r>
              <a:rPr lang="en-US" sz="2200" dirty="0"/>
              <a:t>Read the CSV files into R to create dataset of interest</a:t>
            </a:r>
          </a:p>
          <a:p>
            <a:pPr lvl="1"/>
            <a:endParaRPr lang="en-US" sz="2400" dirty="0"/>
          </a:p>
          <a:p>
            <a:pPr lvl="1"/>
            <a:endParaRPr lang="en-US" sz="2400" dirty="0"/>
          </a:p>
          <a:p>
            <a:endParaRPr lang="en-US" sz="2400" dirty="0"/>
          </a:p>
          <a:p>
            <a:r>
              <a:rPr lang="en-US" sz="2400" dirty="0"/>
              <a:t>R-Markdown provided both the R code as well as comments and intermittent results</a:t>
            </a:r>
          </a:p>
          <a:p>
            <a:pPr lvl="1"/>
            <a:r>
              <a:rPr lang="en-US" sz="2200" dirty="0"/>
              <a:t>Provided transparent documentation of the process</a:t>
            </a:r>
          </a:p>
          <a:p>
            <a:pPr lvl="1"/>
            <a:r>
              <a:rPr lang="en-US" sz="2200" dirty="0"/>
              <a:t>Efficient in execution  </a:t>
            </a:r>
          </a:p>
          <a:p>
            <a:r>
              <a:rPr lang="en-US" sz="2400" dirty="0"/>
              <a:t>Analysis Data Reviewer Guide (ADRG) and “looks and feels” like Define Document were provided</a:t>
            </a:r>
          </a:p>
          <a:p>
            <a:endParaRPr lang="en-US" sz="2400" dirty="0"/>
          </a:p>
          <a:p>
            <a:endParaRPr lang="en-US" sz="2400" dirty="0"/>
          </a:p>
        </p:txBody>
      </p:sp>
      <p:sp>
        <p:nvSpPr>
          <p:cNvPr id="7" name="Rectangle 6">
            <a:extLst>
              <a:ext uri="{FF2B5EF4-FFF2-40B4-BE49-F238E27FC236}">
                <a16:creationId xmlns:a16="http://schemas.microsoft.com/office/drawing/2014/main" id="{0AE5AD3E-E0C0-4EA9-9D43-BB50ACFE7907}"/>
              </a:ext>
            </a:extLst>
          </p:cNvPr>
          <p:cNvSpPr/>
          <p:nvPr/>
        </p:nvSpPr>
        <p:spPr>
          <a:xfrm>
            <a:off x="1361090" y="3091161"/>
            <a:ext cx="1334813" cy="66215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t>sas7bdat</a:t>
            </a:r>
          </a:p>
        </p:txBody>
      </p:sp>
      <p:sp>
        <p:nvSpPr>
          <p:cNvPr id="8" name="Rectangle 7">
            <a:extLst>
              <a:ext uri="{FF2B5EF4-FFF2-40B4-BE49-F238E27FC236}">
                <a16:creationId xmlns:a16="http://schemas.microsoft.com/office/drawing/2014/main" id="{7E024B6A-DD1F-4FCC-9C92-D33C9EDD4CE1}"/>
              </a:ext>
            </a:extLst>
          </p:cNvPr>
          <p:cNvSpPr/>
          <p:nvPr/>
        </p:nvSpPr>
        <p:spPr>
          <a:xfrm>
            <a:off x="3831021" y="3091161"/>
            <a:ext cx="1334813" cy="66215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t>csv</a:t>
            </a:r>
          </a:p>
        </p:txBody>
      </p:sp>
      <p:sp>
        <p:nvSpPr>
          <p:cNvPr id="9" name="Rectangle 8">
            <a:extLst>
              <a:ext uri="{FF2B5EF4-FFF2-40B4-BE49-F238E27FC236}">
                <a16:creationId xmlns:a16="http://schemas.microsoft.com/office/drawing/2014/main" id="{328D4D25-8A23-4D1B-AD18-FFC522D18A1A}"/>
              </a:ext>
            </a:extLst>
          </p:cNvPr>
          <p:cNvSpPr/>
          <p:nvPr/>
        </p:nvSpPr>
        <p:spPr>
          <a:xfrm>
            <a:off x="6406055" y="3091161"/>
            <a:ext cx="1334813" cy="66215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t>.RData</a:t>
            </a:r>
          </a:p>
        </p:txBody>
      </p:sp>
      <p:cxnSp>
        <p:nvCxnSpPr>
          <p:cNvPr id="11" name="Straight Arrow Connector 10">
            <a:extLst>
              <a:ext uri="{FF2B5EF4-FFF2-40B4-BE49-F238E27FC236}">
                <a16:creationId xmlns:a16="http://schemas.microsoft.com/office/drawing/2014/main" id="{A43F6F0A-5E97-4A1A-BDBD-8CAA20D39270}"/>
              </a:ext>
            </a:extLst>
          </p:cNvPr>
          <p:cNvCxnSpPr>
            <a:stCxn id="7" idx="3"/>
            <a:endCxn id="8" idx="1"/>
          </p:cNvCxnSpPr>
          <p:nvPr/>
        </p:nvCxnSpPr>
        <p:spPr>
          <a:xfrm>
            <a:off x="2695903" y="3422237"/>
            <a:ext cx="1135118"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E1A81FA-8503-4061-B141-D6BA68F70BCF}"/>
              </a:ext>
            </a:extLst>
          </p:cNvPr>
          <p:cNvCxnSpPr>
            <a:cxnSpLocks/>
            <a:stCxn id="8" idx="3"/>
            <a:endCxn id="9" idx="1"/>
          </p:cNvCxnSpPr>
          <p:nvPr/>
        </p:nvCxnSpPr>
        <p:spPr>
          <a:xfrm>
            <a:off x="5165834" y="3422237"/>
            <a:ext cx="124022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671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72E7ECC-C271-4938-9B52-ABAFB613FDBA}"/>
              </a:ext>
            </a:extLst>
          </p:cNvPr>
          <p:cNvSpPr txBox="1">
            <a:spLocks/>
          </p:cNvSpPr>
          <p:nvPr/>
        </p:nvSpPr>
        <p:spPr>
          <a:xfrm>
            <a:off x="865133" y="1323166"/>
            <a:ext cx="10606908" cy="52245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t>Processes and Programs</a:t>
            </a:r>
            <a:endParaRPr lang="en-US" sz="2000" dirty="0"/>
          </a:p>
        </p:txBody>
      </p:sp>
      <p:pic>
        <p:nvPicPr>
          <p:cNvPr id="3" name="Picture 2">
            <a:extLst>
              <a:ext uri="{FF2B5EF4-FFF2-40B4-BE49-F238E27FC236}">
                <a16:creationId xmlns:a16="http://schemas.microsoft.com/office/drawing/2014/main" id="{4CBF9F5D-1AC8-47E8-89BE-AEED49845156}"/>
              </a:ext>
            </a:extLst>
          </p:cNvPr>
          <p:cNvPicPr>
            <a:picLocks noChangeAspect="1"/>
          </p:cNvPicPr>
          <p:nvPr/>
        </p:nvPicPr>
        <p:blipFill rotWithShape="1">
          <a:blip r:embed="rId3"/>
          <a:srcRect t="44328"/>
          <a:stretch/>
        </p:blipFill>
        <p:spPr>
          <a:xfrm>
            <a:off x="865133" y="2026035"/>
            <a:ext cx="7028136" cy="4102725"/>
          </a:xfrm>
          <a:prstGeom prst="rect">
            <a:avLst/>
          </a:prstGeom>
        </p:spPr>
      </p:pic>
      <p:sp>
        <p:nvSpPr>
          <p:cNvPr id="6" name="Rectangle 5">
            <a:extLst>
              <a:ext uri="{FF2B5EF4-FFF2-40B4-BE49-F238E27FC236}">
                <a16:creationId xmlns:a16="http://schemas.microsoft.com/office/drawing/2014/main" id="{047B8F6B-11FA-443B-A6B7-14F11F9282A8}"/>
              </a:ext>
            </a:extLst>
          </p:cNvPr>
          <p:cNvSpPr/>
          <p:nvPr/>
        </p:nvSpPr>
        <p:spPr>
          <a:xfrm>
            <a:off x="5199993" y="2636693"/>
            <a:ext cx="1537138" cy="157655"/>
          </a:xfrm>
          <a:prstGeom prst="rect">
            <a:avLst/>
          </a:prstGeom>
          <a:solidFill>
            <a:srgbClr val="FF0000">
              <a:alpha val="24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A2E3DF-BB33-4B64-B97B-222570211A4C}"/>
              </a:ext>
            </a:extLst>
          </p:cNvPr>
          <p:cNvSpPr/>
          <p:nvPr/>
        </p:nvSpPr>
        <p:spPr>
          <a:xfrm>
            <a:off x="2971800" y="2994045"/>
            <a:ext cx="1537138" cy="157656"/>
          </a:xfrm>
          <a:prstGeom prst="rect">
            <a:avLst/>
          </a:prstGeom>
          <a:solidFill>
            <a:srgbClr val="FF0000">
              <a:alpha val="24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11D9CE-2CD0-4795-9311-CB5C8445D4BB}"/>
              </a:ext>
            </a:extLst>
          </p:cNvPr>
          <p:cNvSpPr/>
          <p:nvPr/>
        </p:nvSpPr>
        <p:spPr>
          <a:xfrm>
            <a:off x="5199992" y="2994045"/>
            <a:ext cx="1757855" cy="157656"/>
          </a:xfrm>
          <a:prstGeom prst="rect">
            <a:avLst/>
          </a:prstGeom>
          <a:solidFill>
            <a:srgbClr val="00B050">
              <a:alpha val="24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96E3E-74C2-4485-AD15-168FBC29BD4E}"/>
              </a:ext>
            </a:extLst>
          </p:cNvPr>
          <p:cNvSpPr/>
          <p:nvPr/>
        </p:nvSpPr>
        <p:spPr>
          <a:xfrm>
            <a:off x="3045372" y="3515710"/>
            <a:ext cx="1778876" cy="157656"/>
          </a:xfrm>
          <a:prstGeom prst="rect">
            <a:avLst/>
          </a:prstGeom>
          <a:solidFill>
            <a:srgbClr val="00B050">
              <a:alpha val="24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7C65EC-45D2-47B4-8C35-20819DE856DF}"/>
              </a:ext>
            </a:extLst>
          </p:cNvPr>
          <p:cNvSpPr/>
          <p:nvPr/>
        </p:nvSpPr>
        <p:spPr>
          <a:xfrm>
            <a:off x="5178971" y="3515710"/>
            <a:ext cx="1537138" cy="157655"/>
          </a:xfrm>
          <a:prstGeom prst="rect">
            <a:avLst/>
          </a:prstGeom>
          <a:solidFill>
            <a:srgbClr val="7030A0">
              <a:alpha val="24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7922F1-AAE3-42FB-99E0-7F119277C51D}"/>
              </a:ext>
            </a:extLst>
          </p:cNvPr>
          <p:cNvSpPr/>
          <p:nvPr/>
        </p:nvSpPr>
        <p:spPr>
          <a:xfrm>
            <a:off x="2971800" y="4167007"/>
            <a:ext cx="1537138" cy="157655"/>
          </a:xfrm>
          <a:prstGeom prst="rect">
            <a:avLst/>
          </a:prstGeom>
          <a:solidFill>
            <a:srgbClr val="7030A0">
              <a:alpha val="24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8D391A-2FED-4747-AAA2-F790D185AC69}"/>
              </a:ext>
            </a:extLst>
          </p:cNvPr>
          <p:cNvSpPr/>
          <p:nvPr/>
        </p:nvSpPr>
        <p:spPr>
          <a:xfrm>
            <a:off x="5178970" y="4167006"/>
            <a:ext cx="1999595" cy="157655"/>
          </a:xfrm>
          <a:prstGeom prst="rect">
            <a:avLst/>
          </a:prstGeom>
          <a:solidFill>
            <a:srgbClr val="FFFF00">
              <a:alpha val="24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79E3F7-5984-4A44-A68F-286904EF311F}"/>
              </a:ext>
            </a:extLst>
          </p:cNvPr>
          <p:cNvSpPr/>
          <p:nvPr/>
        </p:nvSpPr>
        <p:spPr>
          <a:xfrm>
            <a:off x="2982310" y="5164706"/>
            <a:ext cx="1999595" cy="157655"/>
          </a:xfrm>
          <a:prstGeom prst="rect">
            <a:avLst/>
          </a:prstGeom>
          <a:solidFill>
            <a:srgbClr val="FFFF00">
              <a:alpha val="24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C2E795-F30A-41C9-BCD5-D5E186896A2D}"/>
              </a:ext>
            </a:extLst>
          </p:cNvPr>
          <p:cNvSpPr/>
          <p:nvPr/>
        </p:nvSpPr>
        <p:spPr>
          <a:xfrm>
            <a:off x="5178972" y="5164706"/>
            <a:ext cx="1631732" cy="17526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6849DD7-C773-4595-8D28-5A34765665BF}"/>
              </a:ext>
            </a:extLst>
          </p:cNvPr>
          <p:cNvCxnSpPr/>
          <p:nvPr/>
        </p:nvCxnSpPr>
        <p:spPr>
          <a:xfrm flipH="1">
            <a:off x="4603531" y="2794348"/>
            <a:ext cx="575439" cy="19969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0A6AF362-B1EA-4E0C-9825-7EF65A58E446}"/>
              </a:ext>
            </a:extLst>
          </p:cNvPr>
          <p:cNvCxnSpPr>
            <a:cxnSpLocks/>
          </p:cNvCxnSpPr>
          <p:nvPr/>
        </p:nvCxnSpPr>
        <p:spPr>
          <a:xfrm flipH="1">
            <a:off x="4837390" y="3210165"/>
            <a:ext cx="315310" cy="34934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752A6361-BA39-4B39-A316-193AD415ED29}"/>
              </a:ext>
            </a:extLst>
          </p:cNvPr>
          <p:cNvCxnSpPr>
            <a:cxnSpLocks/>
          </p:cNvCxnSpPr>
          <p:nvPr/>
        </p:nvCxnSpPr>
        <p:spPr>
          <a:xfrm flipH="1">
            <a:off x="4508938" y="3589363"/>
            <a:ext cx="670033" cy="65647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1B8F33C7-9D15-4785-81EB-38341F848DDC}"/>
              </a:ext>
            </a:extLst>
          </p:cNvPr>
          <p:cNvCxnSpPr>
            <a:cxnSpLocks/>
            <a:endCxn id="14" idx="3"/>
          </p:cNvCxnSpPr>
          <p:nvPr/>
        </p:nvCxnSpPr>
        <p:spPr>
          <a:xfrm flipH="1">
            <a:off x="4981905" y="4239245"/>
            <a:ext cx="183926" cy="1004289"/>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C9C62575-B81F-4797-9D8E-1BD55A2D5438}"/>
              </a:ext>
            </a:extLst>
          </p:cNvPr>
          <p:cNvCxnSpPr>
            <a:cxnSpLocks/>
          </p:cNvCxnSpPr>
          <p:nvPr/>
        </p:nvCxnSpPr>
        <p:spPr>
          <a:xfrm>
            <a:off x="4593952" y="3096713"/>
            <a:ext cx="571879" cy="1"/>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9C005284-5F87-45D3-A42F-D9C9EEF3C4CA}"/>
              </a:ext>
            </a:extLst>
          </p:cNvPr>
          <p:cNvCxnSpPr>
            <a:cxnSpLocks/>
          </p:cNvCxnSpPr>
          <p:nvPr/>
        </p:nvCxnSpPr>
        <p:spPr>
          <a:xfrm>
            <a:off x="4847902" y="3611137"/>
            <a:ext cx="278986"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6A0D391D-9252-42D9-8CA9-6C3015A60FA7}"/>
              </a:ext>
            </a:extLst>
          </p:cNvPr>
          <p:cNvCxnSpPr>
            <a:cxnSpLocks/>
          </p:cNvCxnSpPr>
          <p:nvPr/>
        </p:nvCxnSpPr>
        <p:spPr>
          <a:xfrm>
            <a:off x="4603531" y="4239245"/>
            <a:ext cx="523357"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pic>
        <p:nvPicPr>
          <p:cNvPr id="23" name="Picture 22">
            <a:extLst>
              <a:ext uri="{FF2B5EF4-FFF2-40B4-BE49-F238E27FC236}">
                <a16:creationId xmlns:a16="http://schemas.microsoft.com/office/drawing/2014/main" id="{725A07DD-DF73-4752-9A22-FF5EF7DDF462}"/>
              </a:ext>
            </a:extLst>
          </p:cNvPr>
          <p:cNvPicPr>
            <a:picLocks noChangeAspect="1"/>
          </p:cNvPicPr>
          <p:nvPr/>
        </p:nvPicPr>
        <p:blipFill>
          <a:blip r:embed="rId4"/>
          <a:stretch>
            <a:fillRect/>
          </a:stretch>
        </p:blipFill>
        <p:spPr>
          <a:xfrm>
            <a:off x="938706" y="1825792"/>
            <a:ext cx="5073212" cy="3405792"/>
          </a:xfrm>
          <a:prstGeom prst="rect">
            <a:avLst/>
          </a:prstGeom>
        </p:spPr>
      </p:pic>
      <p:pic>
        <p:nvPicPr>
          <p:cNvPr id="24" name="Picture 23">
            <a:extLst>
              <a:ext uri="{FF2B5EF4-FFF2-40B4-BE49-F238E27FC236}">
                <a16:creationId xmlns:a16="http://schemas.microsoft.com/office/drawing/2014/main" id="{E3F5B7E9-620C-4663-890D-09A134AED534}"/>
              </a:ext>
            </a:extLst>
          </p:cNvPr>
          <p:cNvPicPr>
            <a:picLocks noChangeAspect="1"/>
          </p:cNvPicPr>
          <p:nvPr/>
        </p:nvPicPr>
        <p:blipFill>
          <a:blip r:embed="rId5"/>
          <a:stretch>
            <a:fillRect/>
          </a:stretch>
        </p:blipFill>
        <p:spPr>
          <a:xfrm>
            <a:off x="2692104" y="2264243"/>
            <a:ext cx="6453069" cy="4251434"/>
          </a:xfrm>
          <a:prstGeom prst="rect">
            <a:avLst/>
          </a:prstGeom>
        </p:spPr>
      </p:pic>
      <p:sp>
        <p:nvSpPr>
          <p:cNvPr id="27" name="Title 1">
            <a:extLst>
              <a:ext uri="{FF2B5EF4-FFF2-40B4-BE49-F238E27FC236}">
                <a16:creationId xmlns:a16="http://schemas.microsoft.com/office/drawing/2014/main" id="{0DA26238-AF67-4ACA-BA46-9F2957A00A46}"/>
              </a:ext>
            </a:extLst>
          </p:cNvPr>
          <p:cNvSpPr txBox="1">
            <a:spLocks/>
          </p:cNvSpPr>
          <p:nvPr/>
        </p:nvSpPr>
        <p:spPr>
          <a:xfrm>
            <a:off x="1020279" y="244746"/>
            <a:ext cx="9946276" cy="9260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a:t>RWD Management in Prograf Application</a:t>
            </a:r>
            <a:endParaRPr lang="en-US" b="1" dirty="0"/>
          </a:p>
        </p:txBody>
      </p:sp>
    </p:spTree>
    <p:extLst>
      <p:ext uri="{BB962C8B-B14F-4D97-AF65-F5344CB8AC3E}">
        <p14:creationId xmlns:p14="http://schemas.microsoft.com/office/powerpoint/2010/main" val="287798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E992EA-091B-4E7B-9399-1ED4A3C91389}"/>
              </a:ext>
            </a:extLst>
          </p:cNvPr>
          <p:cNvSpPr txBox="1"/>
          <p:nvPr/>
        </p:nvSpPr>
        <p:spPr>
          <a:xfrm>
            <a:off x="989014" y="1152222"/>
            <a:ext cx="10416924" cy="553997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1" dirty="0"/>
              <a:t>Getting Fit-For-Use Patient-Level Data is Essential</a:t>
            </a:r>
          </a:p>
          <a:p>
            <a:pPr marL="800100" lvl="1" indent="-342900">
              <a:lnSpc>
                <a:spcPct val="150000"/>
              </a:lnSpc>
              <a:buFont typeface="Wingdings" panose="05000000000000000000" pitchFamily="2" charset="2"/>
              <a:buChar char="q"/>
            </a:pPr>
            <a:r>
              <a:rPr lang="en-US" sz="2000" dirty="0"/>
              <a:t>Several attributes of the data need to be reviewed </a:t>
            </a:r>
          </a:p>
          <a:p>
            <a:pPr marL="800100" lvl="1" indent="-342900">
              <a:lnSpc>
                <a:spcPct val="150000"/>
              </a:lnSpc>
              <a:buFont typeface="Wingdings" panose="05000000000000000000" pitchFamily="2" charset="2"/>
              <a:buChar char="q"/>
            </a:pPr>
            <a:r>
              <a:rPr lang="en-US" sz="2000" dirty="0"/>
              <a:t>Provide sample data at Pre-NDA stage</a:t>
            </a:r>
          </a:p>
          <a:p>
            <a:pPr marL="342900" indent="-342900">
              <a:lnSpc>
                <a:spcPct val="150000"/>
              </a:lnSpc>
              <a:buFont typeface="Arial" panose="020B0604020202020204" pitchFamily="34" charset="0"/>
              <a:buChar char="•"/>
            </a:pPr>
            <a:r>
              <a:rPr lang="en-US" sz="2400" b="1" dirty="0"/>
              <a:t>Lesson Learned: RWD Transparency</a:t>
            </a:r>
          </a:p>
          <a:p>
            <a:pPr marL="800100" lvl="1" indent="-342900">
              <a:lnSpc>
                <a:spcPct val="150000"/>
              </a:lnSpc>
              <a:buFont typeface="Wingdings" panose="05000000000000000000" pitchFamily="2" charset="2"/>
              <a:buChar char="q"/>
            </a:pPr>
            <a:r>
              <a:rPr lang="en-US" sz="2000" dirty="0"/>
              <a:t>RWD sources are various and non-uniform </a:t>
            </a:r>
          </a:p>
          <a:p>
            <a:pPr marL="800100" lvl="1" indent="-342900">
              <a:lnSpc>
                <a:spcPct val="150000"/>
              </a:lnSpc>
              <a:buFont typeface="Wingdings" panose="05000000000000000000" pitchFamily="2" charset="2"/>
              <a:buChar char="q"/>
            </a:pPr>
            <a:r>
              <a:rPr lang="en-US" sz="2000" dirty="0"/>
              <a:t>Provide all necessary documents to aid review process</a:t>
            </a:r>
          </a:p>
          <a:p>
            <a:pPr marL="800100" lvl="1" indent="-342900">
              <a:lnSpc>
                <a:spcPct val="150000"/>
              </a:lnSpc>
              <a:buFont typeface="Wingdings" panose="05000000000000000000" pitchFamily="2" charset="2"/>
              <a:buChar char="q"/>
            </a:pPr>
            <a:r>
              <a:rPr lang="en-US" sz="2000" dirty="0"/>
              <a:t>Submit all relevant analytic packages</a:t>
            </a:r>
          </a:p>
          <a:p>
            <a:pPr marL="800100" lvl="1" indent="-342900">
              <a:lnSpc>
                <a:spcPct val="150000"/>
              </a:lnSpc>
              <a:buFont typeface="Wingdings" panose="05000000000000000000" pitchFamily="2" charset="2"/>
              <a:buChar char="q"/>
            </a:pPr>
            <a:r>
              <a:rPr lang="en-US" sz="2000" dirty="0"/>
              <a:t>Complex features are unnecessary and may not be compatible </a:t>
            </a:r>
          </a:p>
          <a:p>
            <a:pPr marL="342900" indent="-342900">
              <a:buFont typeface="Wingdings" panose="05000000000000000000" pitchFamily="2" charset="2"/>
              <a:buChar char="v"/>
            </a:pPr>
            <a:endParaRPr lang="en-US" sz="2400" b="1" dirty="0"/>
          </a:p>
          <a:p>
            <a:pPr marL="342900" indent="-342900">
              <a:buFont typeface="Wingdings" panose="05000000000000000000" pitchFamily="2" charset="2"/>
              <a:buChar char="v"/>
            </a:pPr>
            <a:endParaRPr lang="en-US" sz="2400" b="1" dirty="0"/>
          </a:p>
          <a:p>
            <a:pPr marL="342900" indent="-342900">
              <a:buFont typeface="Wingdings" panose="05000000000000000000" pitchFamily="2" charset="2"/>
              <a:buChar char="v"/>
            </a:pPr>
            <a:endParaRPr lang="en-US" sz="2400" b="1" dirty="0"/>
          </a:p>
          <a:p>
            <a:endParaRPr lang="en-US" sz="2400" b="1" dirty="0"/>
          </a:p>
        </p:txBody>
      </p:sp>
      <p:sp>
        <p:nvSpPr>
          <p:cNvPr id="2" name="Title 1"/>
          <p:cNvSpPr>
            <a:spLocks noGrp="1"/>
          </p:cNvSpPr>
          <p:nvPr>
            <p:ph type="title"/>
          </p:nvPr>
        </p:nvSpPr>
        <p:spPr>
          <a:xfrm>
            <a:off x="1273643" y="244746"/>
            <a:ext cx="9644713" cy="926020"/>
          </a:xfrm>
        </p:spPr>
        <p:txBody>
          <a:bodyPr>
            <a:normAutofit/>
          </a:bodyPr>
          <a:lstStyle/>
          <a:p>
            <a:r>
              <a:rPr lang="en-US" b="1" dirty="0"/>
              <a:t>Perspectives on Patient-Level Data</a:t>
            </a:r>
          </a:p>
        </p:txBody>
      </p:sp>
      <p:sp>
        <p:nvSpPr>
          <p:cNvPr id="7" name="Content Placeholder 2">
            <a:extLst>
              <a:ext uri="{FF2B5EF4-FFF2-40B4-BE49-F238E27FC236}">
                <a16:creationId xmlns:a16="http://schemas.microsoft.com/office/drawing/2014/main" id="{D8BB0410-3658-4172-9A41-AD4A3A2627E2}"/>
              </a:ext>
            </a:extLst>
          </p:cNvPr>
          <p:cNvSpPr txBox="1">
            <a:spLocks/>
          </p:cNvSpPr>
          <p:nvPr/>
        </p:nvSpPr>
        <p:spPr>
          <a:xfrm>
            <a:off x="1179320" y="5254231"/>
            <a:ext cx="9177634" cy="14357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8738" indent="0">
              <a:buFont typeface="Arial"/>
              <a:buNone/>
            </a:pPr>
            <a:endParaRPr lang="en-US" sz="2500" b="1" dirty="0">
              <a:latin typeface="Calibri" panose="020F0502020204030204" pitchFamily="34" charset="0"/>
            </a:endParaRPr>
          </a:p>
        </p:txBody>
      </p:sp>
    </p:spTree>
    <p:extLst>
      <p:ext uri="{BB962C8B-B14F-4D97-AF65-F5344CB8AC3E}">
        <p14:creationId xmlns:p14="http://schemas.microsoft.com/office/powerpoint/2010/main" val="156128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464" y="913786"/>
            <a:ext cx="11887200" cy="5174785"/>
          </a:xfrm>
        </p:spPr>
        <p:txBody>
          <a:bodyPr vert="horz" lIns="121920" tIns="60960" rIns="121920" bIns="60960" rtlCol="0" anchor="t">
            <a:noAutofit/>
          </a:bodyPr>
          <a:lstStyle/>
          <a:p>
            <a:pPr lvl="1">
              <a:buFont typeface="Arial" panose="020B0604020202020204" pitchFamily="34" charset="0"/>
              <a:buChar char="•"/>
            </a:pPr>
            <a:endParaRPr lang="en-US" sz="1333" b="1" dirty="0"/>
          </a:p>
          <a:p>
            <a:pPr marL="914400" lvl="2" indent="0">
              <a:buNone/>
            </a:pPr>
            <a:endParaRPr lang="en-US" sz="3200" b="1" dirty="0"/>
          </a:p>
        </p:txBody>
      </p:sp>
      <p:sp>
        <p:nvSpPr>
          <p:cNvPr id="9" name="Title 1">
            <a:extLst>
              <a:ext uri="{FF2B5EF4-FFF2-40B4-BE49-F238E27FC236}">
                <a16:creationId xmlns:a16="http://schemas.microsoft.com/office/drawing/2014/main" id="{01B7484F-048C-4531-B2FF-122559E0CF9E}"/>
              </a:ext>
            </a:extLst>
          </p:cNvPr>
          <p:cNvSpPr>
            <a:spLocks noGrp="1"/>
          </p:cNvSpPr>
          <p:nvPr>
            <p:ph type="title"/>
          </p:nvPr>
        </p:nvSpPr>
        <p:spPr>
          <a:xfrm>
            <a:off x="1847851" y="244746"/>
            <a:ext cx="8509103" cy="926020"/>
          </a:xfrm>
        </p:spPr>
        <p:txBody>
          <a:bodyPr/>
          <a:lstStyle/>
          <a:p>
            <a:r>
              <a:rPr lang="en-US" b="1" cap="all" dirty="0"/>
              <a:t>Disclaimer</a:t>
            </a:r>
          </a:p>
        </p:txBody>
      </p:sp>
      <p:sp>
        <p:nvSpPr>
          <p:cNvPr id="4" name="Content Placeholder 2">
            <a:extLst>
              <a:ext uri="{FF2B5EF4-FFF2-40B4-BE49-F238E27FC236}">
                <a16:creationId xmlns:a16="http://schemas.microsoft.com/office/drawing/2014/main" id="{0B7B1F7B-B76F-45E3-9FD7-4AEC41CDD4E1}"/>
              </a:ext>
            </a:extLst>
          </p:cNvPr>
          <p:cNvSpPr txBox="1">
            <a:spLocks/>
          </p:cNvSpPr>
          <p:nvPr/>
        </p:nvSpPr>
        <p:spPr>
          <a:xfrm>
            <a:off x="1304926" y="1398847"/>
            <a:ext cx="9867900" cy="24492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8738" indent="0">
              <a:buFont typeface="Arial"/>
              <a:buNone/>
            </a:pPr>
            <a:endParaRPr lang="en-US" sz="3000" i="1" dirty="0"/>
          </a:p>
          <a:p>
            <a:pPr marL="58738" indent="0">
              <a:buFont typeface="Arial"/>
              <a:buNone/>
            </a:pPr>
            <a:r>
              <a:rPr lang="en-US" sz="3000" dirty="0"/>
              <a:t>This presentation reflects the views of the presenter and should not be construed to represent FDA’s views or policies.</a:t>
            </a:r>
          </a:p>
          <a:p>
            <a:pPr marL="58738" indent="0">
              <a:buFont typeface="Arial"/>
              <a:buNone/>
            </a:pPr>
            <a:endParaRPr lang="en-US" sz="1600" dirty="0">
              <a:latin typeface="Calibri" panose="020F0502020204030204" pitchFamily="34" charset="0"/>
            </a:endParaRPr>
          </a:p>
        </p:txBody>
      </p:sp>
    </p:spTree>
    <p:extLst>
      <p:ext uri="{BB962C8B-B14F-4D97-AF65-F5344CB8AC3E}">
        <p14:creationId xmlns:p14="http://schemas.microsoft.com/office/powerpoint/2010/main" val="284586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464" y="913786"/>
            <a:ext cx="11887200" cy="5174785"/>
          </a:xfrm>
        </p:spPr>
        <p:txBody>
          <a:bodyPr vert="horz" lIns="121920" tIns="60960" rIns="121920" bIns="60960" rtlCol="0" anchor="t">
            <a:noAutofit/>
          </a:bodyPr>
          <a:lstStyle/>
          <a:p>
            <a:pPr lvl="1">
              <a:buFont typeface="Arial" panose="020B0604020202020204" pitchFamily="34" charset="0"/>
              <a:buChar char="•"/>
            </a:pPr>
            <a:endParaRPr lang="en-US" sz="1333" b="1" dirty="0"/>
          </a:p>
          <a:p>
            <a:pPr lvl="1">
              <a:lnSpc>
                <a:spcPct val="200000"/>
              </a:lnSpc>
              <a:buFont typeface="Arial" panose="020B0604020202020204" pitchFamily="34" charset="0"/>
              <a:buChar char="•"/>
            </a:pPr>
            <a:r>
              <a:rPr lang="en-US" sz="3200" b="1" dirty="0"/>
              <a:t>Discussions in Prograf Application </a:t>
            </a:r>
          </a:p>
          <a:p>
            <a:pPr lvl="2">
              <a:buFont typeface="Calibri" panose="020F0502020204030204" pitchFamily="34" charset="0"/>
              <a:buChar char="─"/>
            </a:pPr>
            <a:r>
              <a:rPr lang="en-US" sz="2800" b="1" dirty="0"/>
              <a:t> Submission Stage</a:t>
            </a:r>
          </a:p>
          <a:p>
            <a:pPr lvl="2">
              <a:buFont typeface="Calibri" panose="020F0502020204030204" pitchFamily="34" charset="0"/>
              <a:buChar char="─"/>
            </a:pPr>
            <a:r>
              <a:rPr lang="en-US" sz="2800" b="1" dirty="0"/>
              <a:t> Review Stage</a:t>
            </a:r>
          </a:p>
          <a:p>
            <a:pPr lvl="1">
              <a:lnSpc>
                <a:spcPct val="200000"/>
              </a:lnSpc>
              <a:buFont typeface="Arial" panose="020B0604020202020204" pitchFamily="34" charset="0"/>
              <a:buChar char="•"/>
            </a:pPr>
            <a:r>
              <a:rPr lang="en-US" sz="3200" b="1" dirty="0"/>
              <a:t>Acquiring Fit-for-Use Patient-Level Data</a:t>
            </a:r>
          </a:p>
          <a:p>
            <a:pPr lvl="2">
              <a:buFont typeface="Calibri" panose="020F0502020204030204" pitchFamily="34" charset="0"/>
              <a:buChar char="─"/>
            </a:pPr>
            <a:r>
              <a:rPr lang="en-US" sz="2800" b="1" dirty="0"/>
              <a:t> Assessing RWD Quality</a:t>
            </a:r>
          </a:p>
          <a:p>
            <a:pPr lvl="2">
              <a:buFont typeface="Calibri" panose="020F0502020204030204" pitchFamily="34" charset="0"/>
              <a:buChar char="─"/>
            </a:pPr>
            <a:r>
              <a:rPr lang="en-US" sz="2800" b="1" dirty="0"/>
              <a:t> Transparency for RWD Management </a:t>
            </a:r>
          </a:p>
          <a:p>
            <a:pPr lvl="2">
              <a:buFont typeface="Wingdings" panose="05000000000000000000" pitchFamily="2" charset="2"/>
              <a:buChar char="q"/>
            </a:pPr>
            <a:endParaRPr lang="en-US" sz="3200" b="1" dirty="0"/>
          </a:p>
        </p:txBody>
      </p:sp>
      <p:sp>
        <p:nvSpPr>
          <p:cNvPr id="9" name="Title 1">
            <a:extLst>
              <a:ext uri="{FF2B5EF4-FFF2-40B4-BE49-F238E27FC236}">
                <a16:creationId xmlns:a16="http://schemas.microsoft.com/office/drawing/2014/main" id="{01B7484F-048C-4531-B2FF-122559E0CF9E}"/>
              </a:ext>
            </a:extLst>
          </p:cNvPr>
          <p:cNvSpPr>
            <a:spLocks noGrp="1"/>
          </p:cNvSpPr>
          <p:nvPr>
            <p:ph type="title"/>
          </p:nvPr>
        </p:nvSpPr>
        <p:spPr>
          <a:xfrm>
            <a:off x="1847851" y="244746"/>
            <a:ext cx="8509103" cy="926020"/>
          </a:xfrm>
        </p:spPr>
        <p:txBody>
          <a:bodyPr/>
          <a:lstStyle/>
          <a:p>
            <a:r>
              <a:rPr lang="en-US" b="1" cap="all" dirty="0"/>
              <a:t>Outline</a:t>
            </a:r>
          </a:p>
        </p:txBody>
      </p:sp>
    </p:spTree>
    <p:extLst>
      <p:ext uri="{BB962C8B-B14F-4D97-AF65-F5344CB8AC3E}">
        <p14:creationId xmlns:p14="http://schemas.microsoft.com/office/powerpoint/2010/main" val="8285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244746"/>
            <a:ext cx="8509103" cy="926020"/>
          </a:xfrm>
        </p:spPr>
        <p:txBody>
          <a:bodyPr/>
          <a:lstStyle/>
          <a:p>
            <a:r>
              <a:rPr lang="en-US" b="1" dirty="0"/>
              <a:t>Discussions in Submission Stage</a:t>
            </a:r>
          </a:p>
        </p:txBody>
      </p:sp>
      <p:sp>
        <p:nvSpPr>
          <p:cNvPr id="5" name="Content Placeholder 2">
            <a:extLst>
              <a:ext uri="{FF2B5EF4-FFF2-40B4-BE49-F238E27FC236}">
                <a16:creationId xmlns:a16="http://schemas.microsoft.com/office/drawing/2014/main" id="{94001754-580F-487D-A5E9-7C1537963862}"/>
              </a:ext>
            </a:extLst>
          </p:cNvPr>
          <p:cNvSpPr>
            <a:spLocks noGrp="1"/>
          </p:cNvSpPr>
          <p:nvPr>
            <p:ph idx="1"/>
          </p:nvPr>
        </p:nvSpPr>
        <p:spPr>
          <a:xfrm>
            <a:off x="933511" y="1281860"/>
            <a:ext cx="9177634" cy="1914267"/>
          </a:xfrm>
        </p:spPr>
        <p:txBody>
          <a:bodyPr>
            <a:noAutofit/>
          </a:bodyPr>
          <a:lstStyle/>
          <a:p>
            <a:pPr marL="401638"/>
            <a:r>
              <a:rPr lang="en-US" sz="2500" b="1" dirty="0">
                <a:latin typeface="Calibri" panose="020F0502020204030204" pitchFamily="34" charset="0"/>
              </a:rPr>
              <a:t>Format of Real-World Data are Different from Clinical Trial Data </a:t>
            </a:r>
          </a:p>
          <a:p>
            <a:pPr marL="801688" lvl="1"/>
            <a:r>
              <a:rPr lang="en-US" sz="2200" dirty="0">
                <a:latin typeface="Calibri" panose="020F0502020204030204" pitchFamily="34" charset="0"/>
              </a:rPr>
              <a:t>Various sources and non-uniform format of data</a:t>
            </a:r>
          </a:p>
          <a:p>
            <a:pPr marL="801688" lvl="1"/>
            <a:r>
              <a:rPr lang="en-US" sz="2200" dirty="0">
                <a:latin typeface="Calibri" panose="020F0502020204030204" pitchFamily="34" charset="0"/>
              </a:rPr>
              <a:t>Longer length of variables and labels </a:t>
            </a:r>
          </a:p>
          <a:p>
            <a:pPr marL="801688" lvl="1"/>
            <a:r>
              <a:rPr lang="en-US" sz="2200" dirty="0">
                <a:latin typeface="Calibri" panose="020F0502020204030204" pitchFamily="34" charset="0"/>
              </a:rPr>
              <a:t>No SDTM or ADaM</a:t>
            </a:r>
          </a:p>
          <a:p>
            <a:pPr marL="801688" lvl="1"/>
            <a:r>
              <a:rPr lang="en-US" sz="2200" dirty="0">
                <a:latin typeface="Calibri" panose="020F0502020204030204" pitchFamily="34" charset="0"/>
              </a:rPr>
              <a:t>Limited Guidance</a:t>
            </a:r>
          </a:p>
          <a:p>
            <a:pPr marL="801688" lvl="1"/>
            <a:endParaRPr lang="en-US" sz="2200" dirty="0">
              <a:latin typeface="Calibri" panose="020F0502020204030204" pitchFamily="34" charset="0"/>
            </a:endParaRPr>
          </a:p>
          <a:p>
            <a:pPr marL="401638"/>
            <a:r>
              <a:rPr lang="en-US" sz="2500" b="1" dirty="0">
                <a:latin typeface="Calibri" panose="020F0502020204030204" pitchFamily="34" charset="0"/>
              </a:rPr>
              <a:t>SRTR is a Real-World Data Source</a:t>
            </a:r>
          </a:p>
          <a:p>
            <a:pPr marL="801688" lvl="1"/>
            <a:r>
              <a:rPr lang="en-US" sz="2200" dirty="0">
                <a:latin typeface="Calibri" panose="020F0502020204030204" pitchFamily="34" charset="0"/>
              </a:rPr>
              <a:t>Observational patient-level data </a:t>
            </a:r>
          </a:p>
          <a:p>
            <a:pPr marL="801688" lvl="1"/>
            <a:r>
              <a:rPr lang="en-US" sz="2200" dirty="0">
                <a:latin typeface="Calibri" panose="020F0502020204030204" pitchFamily="34" charset="0"/>
              </a:rPr>
              <a:t>Contains length greater than 8 and 40 characters</a:t>
            </a:r>
          </a:p>
          <a:p>
            <a:pPr marL="801688" lvl="1"/>
            <a:r>
              <a:rPr lang="en-US" sz="2200" dirty="0">
                <a:latin typeface="Calibri" panose="020F0502020204030204" pitchFamily="34" charset="0"/>
              </a:rPr>
              <a:t>No ADSL, ADAE, ADTTE, etc. </a:t>
            </a:r>
          </a:p>
          <a:p>
            <a:pPr marL="801688" lvl="1"/>
            <a:r>
              <a:rPr lang="en-US" sz="2200" dirty="0">
                <a:latin typeface="Calibri" panose="020F0502020204030204" pitchFamily="34" charset="0"/>
              </a:rPr>
              <a:t>Final dataset included all efficacy, safety, and baseline variables </a:t>
            </a:r>
            <a:endParaRPr lang="en-US" sz="2100" b="1" dirty="0">
              <a:latin typeface="Calibri" panose="020F0502020204030204" pitchFamily="34" charset="0"/>
            </a:endParaRPr>
          </a:p>
        </p:txBody>
      </p:sp>
      <p:sp>
        <p:nvSpPr>
          <p:cNvPr id="7" name="Content Placeholder 2">
            <a:extLst>
              <a:ext uri="{FF2B5EF4-FFF2-40B4-BE49-F238E27FC236}">
                <a16:creationId xmlns:a16="http://schemas.microsoft.com/office/drawing/2014/main" id="{D8BB0410-3658-4172-9A41-AD4A3A2627E2}"/>
              </a:ext>
            </a:extLst>
          </p:cNvPr>
          <p:cNvSpPr txBox="1">
            <a:spLocks/>
          </p:cNvSpPr>
          <p:nvPr/>
        </p:nvSpPr>
        <p:spPr>
          <a:xfrm>
            <a:off x="1179320" y="5254231"/>
            <a:ext cx="9177634" cy="14357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8738" indent="0">
              <a:buFont typeface="Arial"/>
              <a:buNone/>
            </a:pPr>
            <a:endParaRPr lang="en-US" sz="2500" b="1" dirty="0">
              <a:latin typeface="Calibri" panose="020F0502020204030204" pitchFamily="34" charset="0"/>
            </a:endParaRPr>
          </a:p>
        </p:txBody>
      </p:sp>
    </p:spTree>
    <p:extLst>
      <p:ext uri="{BB962C8B-B14F-4D97-AF65-F5344CB8AC3E}">
        <p14:creationId xmlns:p14="http://schemas.microsoft.com/office/powerpoint/2010/main" val="299135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244746"/>
            <a:ext cx="8509103" cy="926020"/>
          </a:xfrm>
        </p:spPr>
        <p:txBody>
          <a:bodyPr/>
          <a:lstStyle/>
          <a:p>
            <a:r>
              <a:rPr lang="en-US" b="1" dirty="0"/>
              <a:t>Submission Issues </a:t>
            </a:r>
          </a:p>
        </p:txBody>
      </p:sp>
      <p:sp>
        <p:nvSpPr>
          <p:cNvPr id="6" name="TextBox 5">
            <a:extLst>
              <a:ext uri="{FF2B5EF4-FFF2-40B4-BE49-F238E27FC236}">
                <a16:creationId xmlns:a16="http://schemas.microsoft.com/office/drawing/2014/main" id="{CCE992EA-091B-4E7B-9399-1ED4A3C91389}"/>
              </a:ext>
            </a:extLst>
          </p:cNvPr>
          <p:cNvSpPr txBox="1"/>
          <p:nvPr/>
        </p:nvSpPr>
        <p:spPr>
          <a:xfrm>
            <a:off x="989013" y="1161847"/>
            <a:ext cx="11202987" cy="4847481"/>
          </a:xfrm>
          <a:prstGeom prst="rect">
            <a:avLst/>
          </a:prstGeom>
          <a:noFill/>
        </p:spPr>
        <p:txBody>
          <a:bodyPr wrap="square" rtlCol="0">
            <a:spAutoFit/>
          </a:bodyPr>
          <a:lstStyle/>
          <a:p>
            <a:pPr marL="342900" indent="-342900">
              <a:buFont typeface="Wingdings" panose="05000000000000000000" pitchFamily="2" charset="2"/>
              <a:buChar char="v"/>
            </a:pPr>
            <a:r>
              <a:rPr lang="en-US" sz="2500" b="1" dirty="0"/>
              <a:t> Data Submission with SAS XPORT (.xpt) version 8</a:t>
            </a:r>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1200" b="1" dirty="0"/>
          </a:p>
          <a:p>
            <a:pPr marL="342900" indent="-342900">
              <a:buFont typeface="Wingdings" panose="05000000000000000000" pitchFamily="2" charset="2"/>
              <a:buChar char="v"/>
            </a:pPr>
            <a:endParaRPr lang="en-US" sz="1400" b="1" dirty="0"/>
          </a:p>
          <a:p>
            <a:pPr marL="342900" indent="-342900">
              <a:buFont typeface="Wingdings" panose="05000000000000000000" pitchFamily="2" charset="2"/>
              <a:buChar char="v"/>
            </a:pPr>
            <a:r>
              <a:rPr lang="en-US" sz="2400" b="1" dirty="0"/>
              <a:t>Data Submission through File Transfer Protocol (FTP)</a:t>
            </a:r>
          </a:p>
          <a:p>
            <a:pPr marL="800100" lvl="1" indent="-342900">
              <a:buFont typeface="Calibri" panose="020F0502020204030204" pitchFamily="34" charset="0"/>
              <a:buChar char="‒"/>
            </a:pPr>
            <a:r>
              <a:rPr lang="en-US" sz="2100" dirty="0"/>
              <a:t>Sending a link to sponsor’s database instead of using Electronic Submission Gateway (ESG)</a:t>
            </a:r>
          </a:p>
          <a:p>
            <a:pPr marL="800100" lvl="1" indent="-342900">
              <a:buFont typeface="Calibri" panose="020F0502020204030204" pitchFamily="34" charset="0"/>
              <a:buChar char="‒"/>
            </a:pPr>
            <a:endParaRPr lang="en-US" sz="2200" dirty="0"/>
          </a:p>
          <a:p>
            <a:pPr marL="342900" indent="-342900">
              <a:buFont typeface="Wingdings" panose="05000000000000000000" pitchFamily="2" charset="2"/>
              <a:buChar char="v"/>
            </a:pPr>
            <a:r>
              <a:rPr lang="en-US" sz="2400" b="1" dirty="0"/>
              <a:t>Code Submission using R Markdown</a:t>
            </a:r>
          </a:p>
          <a:p>
            <a:pPr marL="800100" lvl="1" indent="-342900">
              <a:buFont typeface="Calibri" panose="020F0502020204030204" pitchFamily="34" charset="0"/>
              <a:buChar char="─"/>
            </a:pPr>
            <a:r>
              <a:rPr lang="en-US" sz="2100" dirty="0"/>
              <a:t>No SAS codes for data management and analysis </a:t>
            </a:r>
          </a:p>
          <a:p>
            <a:pPr lvl="1"/>
            <a:endParaRPr lang="en-US" sz="2400" b="1" dirty="0"/>
          </a:p>
        </p:txBody>
      </p:sp>
      <p:sp>
        <p:nvSpPr>
          <p:cNvPr id="7" name="Content Placeholder 2">
            <a:extLst>
              <a:ext uri="{FF2B5EF4-FFF2-40B4-BE49-F238E27FC236}">
                <a16:creationId xmlns:a16="http://schemas.microsoft.com/office/drawing/2014/main" id="{D8BB0410-3658-4172-9A41-AD4A3A2627E2}"/>
              </a:ext>
            </a:extLst>
          </p:cNvPr>
          <p:cNvSpPr txBox="1">
            <a:spLocks/>
          </p:cNvSpPr>
          <p:nvPr/>
        </p:nvSpPr>
        <p:spPr>
          <a:xfrm>
            <a:off x="1179320" y="5254231"/>
            <a:ext cx="9177634" cy="14357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8738" indent="0">
              <a:buFont typeface="Arial"/>
              <a:buNone/>
            </a:pPr>
            <a:endParaRPr lang="en-US" sz="2500" b="1" dirty="0">
              <a:latin typeface="Calibri" panose="020F0502020204030204" pitchFamily="34" charset="0"/>
            </a:endParaRPr>
          </a:p>
        </p:txBody>
      </p:sp>
      <p:graphicFrame>
        <p:nvGraphicFramePr>
          <p:cNvPr id="3" name="Table 2">
            <a:extLst>
              <a:ext uri="{FF2B5EF4-FFF2-40B4-BE49-F238E27FC236}">
                <a16:creationId xmlns:a16="http://schemas.microsoft.com/office/drawing/2014/main" id="{BD42D169-3BDC-4E90-8FFC-5099DD65771E}"/>
              </a:ext>
            </a:extLst>
          </p:cNvPr>
          <p:cNvGraphicFramePr>
            <a:graphicFrameLocks noGrp="1"/>
          </p:cNvGraphicFramePr>
          <p:nvPr>
            <p:extLst>
              <p:ext uri="{D42A27DB-BD31-4B8C-83A1-F6EECF244321}">
                <p14:modId xmlns:p14="http://schemas.microsoft.com/office/powerpoint/2010/main" val="1090225051"/>
              </p:ext>
            </p:extLst>
          </p:nvPr>
        </p:nvGraphicFramePr>
        <p:xfrm>
          <a:off x="1549637" y="1631932"/>
          <a:ext cx="5452353" cy="1483360"/>
        </p:xfrm>
        <a:graphic>
          <a:graphicData uri="http://schemas.openxmlformats.org/drawingml/2006/table">
            <a:tbl>
              <a:tblPr firstRow="1" bandRow="1">
                <a:tableStyleId>{5C22544A-7EE6-4342-B048-85BDC9FD1C3A}</a:tableStyleId>
              </a:tblPr>
              <a:tblGrid>
                <a:gridCol w="1817451">
                  <a:extLst>
                    <a:ext uri="{9D8B030D-6E8A-4147-A177-3AD203B41FA5}">
                      <a16:colId xmlns:a16="http://schemas.microsoft.com/office/drawing/2014/main" val="2475220249"/>
                    </a:ext>
                  </a:extLst>
                </a:gridCol>
                <a:gridCol w="1817451">
                  <a:extLst>
                    <a:ext uri="{9D8B030D-6E8A-4147-A177-3AD203B41FA5}">
                      <a16:colId xmlns:a16="http://schemas.microsoft.com/office/drawing/2014/main" val="2187225863"/>
                    </a:ext>
                  </a:extLst>
                </a:gridCol>
                <a:gridCol w="1817451">
                  <a:extLst>
                    <a:ext uri="{9D8B030D-6E8A-4147-A177-3AD203B41FA5}">
                      <a16:colId xmlns:a16="http://schemas.microsoft.com/office/drawing/2014/main" val="1029169260"/>
                    </a:ext>
                  </a:extLst>
                </a:gridCol>
              </a:tblGrid>
              <a:tr h="370840">
                <a:tc>
                  <a:txBody>
                    <a:bodyPr/>
                    <a:lstStyle/>
                    <a:p>
                      <a:endParaRPr lang="en-US" dirty="0"/>
                    </a:p>
                  </a:txBody>
                  <a:tcPr/>
                </a:tc>
                <a:tc>
                  <a:txBody>
                    <a:bodyPr/>
                    <a:lstStyle/>
                    <a:p>
                      <a:r>
                        <a:rPr lang="en-US" dirty="0"/>
                        <a:t>Version 5</a:t>
                      </a:r>
                      <a:r>
                        <a:rPr lang="en-US" sz="1800" dirty="0"/>
                        <a:t>†</a:t>
                      </a:r>
                      <a:endParaRPr lang="en-US" dirty="0"/>
                    </a:p>
                  </a:txBody>
                  <a:tcPr/>
                </a:tc>
                <a:tc>
                  <a:txBody>
                    <a:bodyPr/>
                    <a:lstStyle/>
                    <a:p>
                      <a:r>
                        <a:rPr lang="en-US" dirty="0"/>
                        <a:t>Version 8 </a:t>
                      </a:r>
                    </a:p>
                  </a:txBody>
                  <a:tcPr/>
                </a:tc>
                <a:extLst>
                  <a:ext uri="{0D108BD9-81ED-4DB2-BD59-A6C34878D82A}">
                    <a16:rowId xmlns:a16="http://schemas.microsoft.com/office/drawing/2014/main" val="1597268082"/>
                  </a:ext>
                </a:extLst>
              </a:tr>
              <a:tr h="370840">
                <a:tc>
                  <a:txBody>
                    <a:bodyPr/>
                    <a:lstStyle/>
                    <a:p>
                      <a:r>
                        <a:rPr lang="en-US" sz="1800" kern="1200" dirty="0">
                          <a:solidFill>
                            <a:schemeClr val="dk1"/>
                          </a:solidFill>
                          <a:effectLst/>
                          <a:latin typeface="+mn-lt"/>
                          <a:ea typeface="+mn-ea"/>
                          <a:cs typeface="+mn-cs"/>
                        </a:rPr>
                        <a:t>Variable Name</a:t>
                      </a:r>
                      <a:endParaRPr lang="en-US" dirty="0"/>
                    </a:p>
                  </a:txBody>
                  <a:tcPr/>
                </a:tc>
                <a:tc>
                  <a:txBody>
                    <a:bodyPr/>
                    <a:lstStyle/>
                    <a:p>
                      <a:r>
                        <a:rPr lang="en-US" dirty="0"/>
                        <a:t>8 chars</a:t>
                      </a:r>
                    </a:p>
                  </a:txBody>
                  <a:tcPr/>
                </a:tc>
                <a:tc>
                  <a:txBody>
                    <a:bodyPr/>
                    <a:lstStyle/>
                    <a:p>
                      <a:r>
                        <a:rPr lang="en-US" dirty="0"/>
                        <a:t>32 chars</a:t>
                      </a:r>
                    </a:p>
                  </a:txBody>
                  <a:tcPr/>
                </a:tc>
                <a:extLst>
                  <a:ext uri="{0D108BD9-81ED-4DB2-BD59-A6C34878D82A}">
                    <a16:rowId xmlns:a16="http://schemas.microsoft.com/office/drawing/2014/main" val="952062314"/>
                  </a:ext>
                </a:extLst>
              </a:tr>
              <a:tr h="370840">
                <a:tc>
                  <a:txBody>
                    <a:bodyPr/>
                    <a:lstStyle/>
                    <a:p>
                      <a:r>
                        <a:rPr lang="en-US" sz="1800" kern="1200" dirty="0">
                          <a:solidFill>
                            <a:schemeClr val="dk1"/>
                          </a:solidFill>
                          <a:effectLst/>
                          <a:latin typeface="+mn-lt"/>
                          <a:ea typeface="+mn-ea"/>
                          <a:cs typeface="+mn-cs"/>
                        </a:rPr>
                        <a:t>Variable Label</a:t>
                      </a:r>
                      <a:endParaRPr lang="en-US" dirty="0"/>
                    </a:p>
                  </a:txBody>
                  <a:tcPr/>
                </a:tc>
                <a:tc>
                  <a:txBody>
                    <a:bodyPr/>
                    <a:lstStyle/>
                    <a:p>
                      <a:r>
                        <a:rPr lang="en-US" dirty="0"/>
                        <a:t>40 chars</a:t>
                      </a:r>
                    </a:p>
                  </a:txBody>
                  <a:tcPr/>
                </a:tc>
                <a:tc>
                  <a:txBody>
                    <a:bodyPr/>
                    <a:lstStyle/>
                    <a:p>
                      <a:r>
                        <a:rPr lang="en-US" dirty="0"/>
                        <a:t>256 chars</a:t>
                      </a:r>
                    </a:p>
                  </a:txBody>
                  <a:tcPr/>
                </a:tc>
                <a:extLst>
                  <a:ext uri="{0D108BD9-81ED-4DB2-BD59-A6C34878D82A}">
                    <a16:rowId xmlns:a16="http://schemas.microsoft.com/office/drawing/2014/main" val="3563024360"/>
                  </a:ext>
                </a:extLst>
              </a:tr>
              <a:tr h="370840">
                <a:tc>
                  <a:txBody>
                    <a:bodyPr/>
                    <a:lstStyle/>
                    <a:p>
                      <a:r>
                        <a:rPr lang="en-US" sz="1800" kern="1200" dirty="0">
                          <a:solidFill>
                            <a:schemeClr val="dk1"/>
                          </a:solidFill>
                          <a:effectLst/>
                          <a:latin typeface="+mn-lt"/>
                          <a:ea typeface="+mn-ea"/>
                          <a:cs typeface="+mn-cs"/>
                        </a:rPr>
                        <a:t>Variable Length </a:t>
                      </a:r>
                      <a:endParaRPr lang="en-US" dirty="0"/>
                    </a:p>
                  </a:txBody>
                  <a:tcPr/>
                </a:tc>
                <a:tc>
                  <a:txBody>
                    <a:bodyPr/>
                    <a:lstStyle/>
                    <a:p>
                      <a:r>
                        <a:rPr lang="en-US" dirty="0"/>
                        <a:t>200 chars</a:t>
                      </a:r>
                    </a:p>
                  </a:txBody>
                  <a:tcPr/>
                </a:tc>
                <a:tc>
                  <a:txBody>
                    <a:bodyPr/>
                    <a:lstStyle/>
                    <a:p>
                      <a:r>
                        <a:rPr lang="en-US" dirty="0"/>
                        <a:t>32,767 chars</a:t>
                      </a:r>
                    </a:p>
                  </a:txBody>
                  <a:tcPr/>
                </a:tc>
                <a:extLst>
                  <a:ext uri="{0D108BD9-81ED-4DB2-BD59-A6C34878D82A}">
                    <a16:rowId xmlns:a16="http://schemas.microsoft.com/office/drawing/2014/main" val="2434433649"/>
                  </a:ext>
                </a:extLst>
              </a:tr>
            </a:tbl>
          </a:graphicData>
        </a:graphic>
      </p:graphicFrame>
      <p:sp>
        <p:nvSpPr>
          <p:cNvPr id="9" name="TextBox 8">
            <a:extLst>
              <a:ext uri="{FF2B5EF4-FFF2-40B4-BE49-F238E27FC236}">
                <a16:creationId xmlns:a16="http://schemas.microsoft.com/office/drawing/2014/main" id="{F5AFEF5C-68C1-4A33-A263-DF1B993711BD}"/>
              </a:ext>
            </a:extLst>
          </p:cNvPr>
          <p:cNvSpPr txBox="1"/>
          <p:nvPr/>
        </p:nvSpPr>
        <p:spPr>
          <a:xfrm>
            <a:off x="1442148" y="3085113"/>
            <a:ext cx="5781583" cy="323165"/>
          </a:xfrm>
          <a:prstGeom prst="rect">
            <a:avLst/>
          </a:prstGeom>
          <a:noFill/>
        </p:spPr>
        <p:txBody>
          <a:bodyPr wrap="none" rtlCol="0">
            <a:spAutoFit/>
          </a:bodyPr>
          <a:lstStyle/>
          <a:p>
            <a:r>
              <a:rPr lang="en-US" sz="1500" dirty="0"/>
              <a:t>†FDA Study Data Technical Conformance Guide (version 4.5.1, July 2020)</a:t>
            </a:r>
          </a:p>
        </p:txBody>
      </p:sp>
    </p:spTree>
    <p:extLst>
      <p:ext uri="{BB962C8B-B14F-4D97-AF65-F5344CB8AC3E}">
        <p14:creationId xmlns:p14="http://schemas.microsoft.com/office/powerpoint/2010/main" val="346642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244746"/>
            <a:ext cx="8509103" cy="926020"/>
          </a:xfrm>
        </p:spPr>
        <p:txBody>
          <a:bodyPr/>
          <a:lstStyle/>
          <a:p>
            <a:r>
              <a:rPr lang="en-US" b="1" dirty="0"/>
              <a:t>FDA Perspective in Submission</a:t>
            </a:r>
          </a:p>
        </p:txBody>
      </p:sp>
      <p:sp>
        <p:nvSpPr>
          <p:cNvPr id="6" name="TextBox 5">
            <a:extLst>
              <a:ext uri="{FF2B5EF4-FFF2-40B4-BE49-F238E27FC236}">
                <a16:creationId xmlns:a16="http://schemas.microsoft.com/office/drawing/2014/main" id="{CCE992EA-091B-4E7B-9399-1ED4A3C91389}"/>
              </a:ext>
            </a:extLst>
          </p:cNvPr>
          <p:cNvSpPr txBox="1"/>
          <p:nvPr/>
        </p:nvSpPr>
        <p:spPr>
          <a:xfrm>
            <a:off x="989013" y="1152222"/>
            <a:ext cx="10974709" cy="4985980"/>
          </a:xfrm>
          <a:prstGeom prst="rect">
            <a:avLst/>
          </a:prstGeom>
          <a:noFill/>
        </p:spPr>
        <p:txBody>
          <a:bodyPr wrap="square" rtlCol="0">
            <a:spAutoFit/>
          </a:bodyPr>
          <a:lstStyle/>
          <a:p>
            <a:pPr marL="342900" indent="-342900">
              <a:buFont typeface="Wingdings" panose="05000000000000000000" pitchFamily="2" charset="2"/>
              <a:buChar char="v"/>
            </a:pPr>
            <a:r>
              <a:rPr lang="en-US" sz="2500" b="1" dirty="0"/>
              <a:t> Data Submission with SAS XPORT (.xpt) version 8</a:t>
            </a:r>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2800" b="1" dirty="0"/>
          </a:p>
          <a:p>
            <a:pPr marL="342900" indent="-342900">
              <a:buFont typeface="Wingdings" panose="05000000000000000000" pitchFamily="2" charset="2"/>
              <a:buChar char="v"/>
            </a:pPr>
            <a:endParaRPr lang="en-US" sz="100" b="1" dirty="0"/>
          </a:p>
          <a:p>
            <a:pPr marL="342900" indent="-342900">
              <a:buFont typeface="Wingdings" panose="05000000000000000000" pitchFamily="2" charset="2"/>
              <a:buChar char="v"/>
            </a:pPr>
            <a:r>
              <a:rPr lang="en-US" sz="2400" b="1" dirty="0"/>
              <a:t>Data Submission through File Transfer Protocol (FTP)</a:t>
            </a:r>
          </a:p>
          <a:p>
            <a:pPr marL="342900" indent="-342900">
              <a:buFont typeface="Wingdings" panose="05000000000000000000" pitchFamily="2" charset="2"/>
              <a:buChar char="v"/>
            </a:pPr>
            <a:endParaRPr lang="en-US" sz="2400" b="1" dirty="0"/>
          </a:p>
          <a:p>
            <a:pPr lvl="1"/>
            <a:endParaRPr lang="en-US" sz="2200" dirty="0"/>
          </a:p>
          <a:p>
            <a:pPr lvl="1"/>
            <a:endParaRPr lang="en-US" sz="2200" dirty="0"/>
          </a:p>
          <a:p>
            <a:pPr lvl="1"/>
            <a:endParaRPr lang="en-US" sz="2200" dirty="0"/>
          </a:p>
          <a:p>
            <a:pPr marL="800100" lvl="1" indent="-342900">
              <a:buFont typeface="Calibri" panose="020F0502020204030204" pitchFamily="34" charset="0"/>
              <a:buChar char="‒"/>
            </a:pPr>
            <a:endParaRPr lang="en-US" sz="1600" dirty="0"/>
          </a:p>
          <a:p>
            <a:pPr marL="342900" indent="-342900">
              <a:buFont typeface="Wingdings" panose="05000000000000000000" pitchFamily="2" charset="2"/>
              <a:buChar char="v"/>
            </a:pPr>
            <a:r>
              <a:rPr lang="en-US" sz="2400" b="1" dirty="0"/>
              <a:t>Code Submission using R Markdown</a:t>
            </a:r>
          </a:p>
          <a:p>
            <a:endParaRPr lang="en-US" sz="2400" b="1" dirty="0"/>
          </a:p>
        </p:txBody>
      </p:sp>
      <p:sp>
        <p:nvSpPr>
          <p:cNvPr id="7" name="Content Placeholder 2">
            <a:extLst>
              <a:ext uri="{FF2B5EF4-FFF2-40B4-BE49-F238E27FC236}">
                <a16:creationId xmlns:a16="http://schemas.microsoft.com/office/drawing/2014/main" id="{D8BB0410-3658-4172-9A41-AD4A3A2627E2}"/>
              </a:ext>
            </a:extLst>
          </p:cNvPr>
          <p:cNvSpPr txBox="1">
            <a:spLocks/>
          </p:cNvSpPr>
          <p:nvPr/>
        </p:nvSpPr>
        <p:spPr>
          <a:xfrm>
            <a:off x="1179320" y="5254231"/>
            <a:ext cx="9177634" cy="14357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8738" indent="0">
              <a:buFont typeface="Arial"/>
              <a:buNone/>
            </a:pPr>
            <a:endParaRPr lang="en-US" sz="2500" b="1" dirty="0">
              <a:latin typeface="Calibri" panose="020F0502020204030204" pitchFamily="34" charset="0"/>
            </a:endParaRPr>
          </a:p>
        </p:txBody>
      </p:sp>
      <p:sp>
        <p:nvSpPr>
          <p:cNvPr id="8" name="TextBox 7">
            <a:extLst>
              <a:ext uri="{FF2B5EF4-FFF2-40B4-BE49-F238E27FC236}">
                <a16:creationId xmlns:a16="http://schemas.microsoft.com/office/drawing/2014/main" id="{4C46A751-3D64-433C-8F2F-99C50627AB75}"/>
              </a:ext>
            </a:extLst>
          </p:cNvPr>
          <p:cNvSpPr txBox="1"/>
          <p:nvPr/>
        </p:nvSpPr>
        <p:spPr>
          <a:xfrm>
            <a:off x="989013" y="1587272"/>
            <a:ext cx="10314115" cy="1554272"/>
          </a:xfrm>
          <a:prstGeom prst="rect">
            <a:avLst/>
          </a:prstGeom>
          <a:noFill/>
        </p:spPr>
        <p:txBody>
          <a:bodyPr wrap="square" rtlCol="0">
            <a:spAutoFit/>
          </a:bodyPr>
          <a:lstStyle/>
          <a:p>
            <a:r>
              <a:rPr lang="en-US" dirty="0"/>
              <a:t>Comment:  V8 is beneficial for lifting limits of characters. However, it will further increase file size, concerns on no native mechanism for audit trails, referencing source data. Although, it is advertised as nonproprietary, not sure whether it is vendor neutral. </a:t>
            </a:r>
          </a:p>
          <a:p>
            <a:endParaRPr lang="en-US" sz="500" b="1" dirty="0"/>
          </a:p>
          <a:p>
            <a:r>
              <a:rPr lang="en-US" b="1" dirty="0">
                <a:solidFill>
                  <a:srgbClr val="FF0000"/>
                </a:solidFill>
              </a:rPr>
              <a:t>Conclusion: Although FDA cannot require v8, accepting it is different. We decided to accept v8 by reviewing a sample data.</a:t>
            </a:r>
          </a:p>
        </p:txBody>
      </p:sp>
      <p:sp>
        <p:nvSpPr>
          <p:cNvPr id="11" name="TextBox 10">
            <a:extLst>
              <a:ext uri="{FF2B5EF4-FFF2-40B4-BE49-F238E27FC236}">
                <a16:creationId xmlns:a16="http://schemas.microsoft.com/office/drawing/2014/main" id="{3EB641D4-81EC-4A68-9393-651B1747F341}"/>
              </a:ext>
            </a:extLst>
          </p:cNvPr>
          <p:cNvSpPr txBox="1"/>
          <p:nvPr/>
        </p:nvSpPr>
        <p:spPr>
          <a:xfrm>
            <a:off x="989012" y="3716334"/>
            <a:ext cx="10686431" cy="1585049"/>
          </a:xfrm>
          <a:prstGeom prst="rect">
            <a:avLst/>
          </a:prstGeom>
          <a:noFill/>
        </p:spPr>
        <p:txBody>
          <a:bodyPr wrap="square" rtlCol="0">
            <a:spAutoFit/>
          </a:bodyPr>
          <a:lstStyle/>
          <a:p>
            <a:r>
              <a:rPr lang="en-US" dirty="0"/>
              <a:t>Comment: According to eCTD binding guidance† (section III M), the sponsor must use the FDA electronic submission gateway (ESG) for all submissions that are 10 gigabytes or smaller</a:t>
            </a:r>
          </a:p>
          <a:p>
            <a:r>
              <a:rPr lang="en-US" sz="1000" dirty="0"/>
              <a:t>†Providing Regulatory Submissions in Electronic Format — Certain Human Pharmaceutical Product Applications and Related Submissions Using the eCTD  Specifications (Feb 2020). </a:t>
            </a:r>
          </a:p>
          <a:p>
            <a:endParaRPr lang="en-US" sz="500" dirty="0"/>
          </a:p>
          <a:p>
            <a:r>
              <a:rPr lang="en-US" b="1" dirty="0">
                <a:solidFill>
                  <a:srgbClr val="FF0000"/>
                </a:solidFill>
              </a:rPr>
              <a:t>Conclusion: FDA does not accept regulatory submissions with File Transfer Protocol (FTP). The FDA ESG enables the secure submission of regulatory information for review and is our preferred method of transmission</a:t>
            </a:r>
          </a:p>
          <a:p>
            <a:endParaRPr lang="en-US" sz="1100" dirty="0"/>
          </a:p>
        </p:txBody>
      </p:sp>
      <p:sp>
        <p:nvSpPr>
          <p:cNvPr id="14" name="TextBox 13">
            <a:extLst>
              <a:ext uri="{FF2B5EF4-FFF2-40B4-BE49-F238E27FC236}">
                <a16:creationId xmlns:a16="http://schemas.microsoft.com/office/drawing/2014/main" id="{05858A27-DCCA-477E-A933-D287CEF0A318}"/>
              </a:ext>
            </a:extLst>
          </p:cNvPr>
          <p:cNvSpPr txBox="1"/>
          <p:nvPr/>
        </p:nvSpPr>
        <p:spPr>
          <a:xfrm>
            <a:off x="989013" y="5674690"/>
            <a:ext cx="10314115" cy="923330"/>
          </a:xfrm>
          <a:prstGeom prst="rect">
            <a:avLst/>
          </a:prstGeom>
          <a:noFill/>
        </p:spPr>
        <p:txBody>
          <a:bodyPr wrap="square" rtlCol="0">
            <a:spAutoFit/>
          </a:bodyPr>
          <a:lstStyle/>
          <a:p>
            <a:r>
              <a:rPr lang="en-US" b="1" dirty="0">
                <a:solidFill>
                  <a:srgbClr val="FF0000"/>
                </a:solidFill>
              </a:rPr>
              <a:t>Conclusion: FDA agree with the program submission using R markdown. If your programs use R packages, specify alternative packages if applicable.</a:t>
            </a:r>
          </a:p>
          <a:p>
            <a:endParaRPr lang="en-US" b="1" dirty="0">
              <a:solidFill>
                <a:srgbClr val="FF0000"/>
              </a:solidFill>
            </a:endParaRPr>
          </a:p>
        </p:txBody>
      </p:sp>
    </p:spTree>
    <p:extLst>
      <p:ext uri="{BB962C8B-B14F-4D97-AF65-F5344CB8AC3E}">
        <p14:creationId xmlns:p14="http://schemas.microsoft.com/office/powerpoint/2010/main" val="3395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244746"/>
            <a:ext cx="8509103" cy="926020"/>
          </a:xfrm>
        </p:spPr>
        <p:txBody>
          <a:bodyPr/>
          <a:lstStyle/>
          <a:p>
            <a:r>
              <a:rPr lang="en-US" b="1" dirty="0"/>
              <a:t>Discussions in Review Stage</a:t>
            </a:r>
          </a:p>
        </p:txBody>
      </p:sp>
      <p:sp>
        <p:nvSpPr>
          <p:cNvPr id="5" name="Content Placeholder 2">
            <a:extLst>
              <a:ext uri="{FF2B5EF4-FFF2-40B4-BE49-F238E27FC236}">
                <a16:creationId xmlns:a16="http://schemas.microsoft.com/office/drawing/2014/main" id="{94001754-580F-487D-A5E9-7C1537963862}"/>
              </a:ext>
            </a:extLst>
          </p:cNvPr>
          <p:cNvSpPr>
            <a:spLocks noGrp="1"/>
          </p:cNvSpPr>
          <p:nvPr>
            <p:ph idx="1"/>
          </p:nvPr>
        </p:nvSpPr>
        <p:spPr>
          <a:xfrm>
            <a:off x="933511" y="1170766"/>
            <a:ext cx="9177634" cy="5442488"/>
          </a:xfrm>
        </p:spPr>
        <p:txBody>
          <a:bodyPr>
            <a:noAutofit/>
          </a:bodyPr>
          <a:lstStyle/>
          <a:p>
            <a:pPr>
              <a:spcBef>
                <a:spcPts val="1200"/>
              </a:spcBef>
              <a:buFont typeface="Arial" panose="020B0604020202020204" pitchFamily="34" charset="0"/>
              <a:buChar char="•"/>
            </a:pPr>
            <a:r>
              <a:rPr lang="en-US" sz="2200" dirty="0"/>
              <a:t>All analyses only include patients who survived until date of discharge</a:t>
            </a:r>
          </a:p>
          <a:p>
            <a:pPr>
              <a:spcBef>
                <a:spcPts val="1200"/>
              </a:spcBef>
              <a:buFont typeface="Arial" panose="020B0604020202020204" pitchFamily="34" charset="0"/>
              <a:buChar char="•"/>
            </a:pPr>
            <a:r>
              <a:rPr lang="en-US" sz="2200" b="1" dirty="0"/>
              <a:t>Primary Analysis</a:t>
            </a:r>
            <a:endParaRPr lang="en-US" sz="2200" dirty="0"/>
          </a:p>
          <a:p>
            <a:pPr lvl="1">
              <a:lnSpc>
                <a:spcPct val="80000"/>
              </a:lnSpc>
              <a:spcBef>
                <a:spcPts val="1200"/>
              </a:spcBef>
              <a:buFont typeface="Calibri" panose="020F0502020204030204" pitchFamily="34" charset="0"/>
              <a:buChar char="–"/>
            </a:pPr>
            <a:r>
              <a:rPr lang="en-US" sz="2000" dirty="0"/>
              <a:t>Index date: transplant date </a:t>
            </a:r>
          </a:p>
          <a:p>
            <a:pPr lvl="1">
              <a:lnSpc>
                <a:spcPct val="80000"/>
              </a:lnSpc>
              <a:spcBef>
                <a:spcPts val="1200"/>
              </a:spcBef>
              <a:buFont typeface="Calibri" panose="020F0502020204030204" pitchFamily="34" charset="0"/>
              <a:buChar char="–"/>
            </a:pPr>
            <a:r>
              <a:rPr lang="en-US" sz="2000" dirty="0"/>
              <a:t>Hospitalization: time was included but events were not included in the analysis</a:t>
            </a:r>
          </a:p>
          <a:p>
            <a:pPr lvl="1">
              <a:lnSpc>
                <a:spcPct val="80000"/>
              </a:lnSpc>
              <a:spcBef>
                <a:spcPts val="1200"/>
              </a:spcBef>
              <a:buFont typeface="Calibri" panose="020F0502020204030204" pitchFamily="34" charset="0"/>
              <a:buChar char="–"/>
            </a:pPr>
            <a:r>
              <a:rPr lang="en-US" sz="2000" dirty="0"/>
              <a:t>Left truncation </a:t>
            </a:r>
          </a:p>
          <a:p>
            <a:pPr>
              <a:spcBef>
                <a:spcPts val="1200"/>
              </a:spcBef>
              <a:buFont typeface="Arial" panose="020B0604020202020204" pitchFamily="34" charset="0"/>
              <a:buChar char="•"/>
            </a:pPr>
            <a:r>
              <a:rPr lang="en-US" sz="2200" b="1" dirty="0"/>
              <a:t>Sensitivity Analysis </a:t>
            </a:r>
          </a:p>
          <a:p>
            <a:pPr lvl="1">
              <a:lnSpc>
                <a:spcPct val="80000"/>
              </a:lnSpc>
              <a:spcBef>
                <a:spcPts val="1200"/>
              </a:spcBef>
              <a:buFont typeface="Calibri" panose="020F0502020204030204" pitchFamily="34" charset="0"/>
              <a:buChar char="–"/>
            </a:pPr>
            <a:r>
              <a:rPr lang="en-US" sz="2000" dirty="0"/>
              <a:t>Index date: discharge date</a:t>
            </a:r>
          </a:p>
          <a:p>
            <a:pPr lvl="1">
              <a:lnSpc>
                <a:spcPct val="80000"/>
              </a:lnSpc>
              <a:spcBef>
                <a:spcPts val="1200"/>
              </a:spcBef>
              <a:buFont typeface="Calibri" panose="020F0502020204030204" pitchFamily="34" charset="0"/>
              <a:buChar char="–"/>
            </a:pPr>
            <a:r>
              <a:rPr lang="en-US" sz="2000" dirty="0"/>
              <a:t>Hospitalization: time and events were not included in analysis</a:t>
            </a:r>
          </a:p>
          <a:p>
            <a:pPr lvl="1">
              <a:lnSpc>
                <a:spcPct val="80000"/>
              </a:lnSpc>
              <a:spcBef>
                <a:spcPts val="1200"/>
              </a:spcBef>
              <a:buFont typeface="Calibri" panose="020F0502020204030204" pitchFamily="34" charset="0"/>
              <a:buChar char="–"/>
            </a:pPr>
            <a:r>
              <a:rPr lang="en-US" sz="2000" dirty="0"/>
              <a:t>Left truncation not considered</a:t>
            </a:r>
          </a:p>
          <a:p>
            <a:pPr>
              <a:spcBef>
                <a:spcPts val="1200"/>
              </a:spcBef>
            </a:pPr>
            <a:r>
              <a:rPr lang="en-US" sz="2200" b="1" dirty="0"/>
              <a:t>Modified Analysis (a.k.a. post-hoc analysis)</a:t>
            </a:r>
          </a:p>
          <a:p>
            <a:pPr lvl="1">
              <a:lnSpc>
                <a:spcPct val="80000"/>
              </a:lnSpc>
              <a:spcBef>
                <a:spcPts val="1200"/>
              </a:spcBef>
            </a:pPr>
            <a:r>
              <a:rPr lang="en-US" sz="2000" dirty="0"/>
              <a:t>Index date and hospitalization were equivalent to primary analysis </a:t>
            </a:r>
          </a:p>
          <a:p>
            <a:pPr lvl="1">
              <a:lnSpc>
                <a:spcPct val="80000"/>
              </a:lnSpc>
              <a:spcBef>
                <a:spcPts val="1200"/>
              </a:spcBef>
            </a:pPr>
            <a:r>
              <a:rPr lang="en-US" sz="2000" dirty="0"/>
              <a:t>Did not describe in the Statistical Analysis Plan (SAP)</a:t>
            </a:r>
          </a:p>
          <a:p>
            <a:pPr lvl="1">
              <a:lnSpc>
                <a:spcPct val="80000"/>
              </a:lnSpc>
              <a:spcBef>
                <a:spcPts val="1200"/>
              </a:spcBef>
            </a:pPr>
            <a:r>
              <a:rPr lang="en-US" sz="2000" b="1" dirty="0">
                <a:solidFill>
                  <a:srgbClr val="FF0000"/>
                </a:solidFill>
              </a:rPr>
              <a:t>Shifted 4 early events to Day 10 only in TAC IR + MMF arm of adult population</a:t>
            </a:r>
          </a:p>
          <a:p>
            <a:pPr lvl="1">
              <a:spcBef>
                <a:spcPts val="1200"/>
              </a:spcBef>
            </a:pPr>
            <a:endParaRPr lang="en-US" sz="2000" dirty="0"/>
          </a:p>
          <a:p>
            <a:pPr lvl="1">
              <a:spcBef>
                <a:spcPts val="1200"/>
              </a:spcBef>
            </a:pPr>
            <a:endParaRPr lang="en-US" sz="2000" dirty="0"/>
          </a:p>
          <a:p>
            <a:pPr marL="801688" lvl="1"/>
            <a:endParaRPr lang="en-US" sz="2100" b="1" dirty="0">
              <a:latin typeface="Calibri" panose="020F0502020204030204" pitchFamily="34" charset="0"/>
            </a:endParaRPr>
          </a:p>
        </p:txBody>
      </p:sp>
      <p:sp>
        <p:nvSpPr>
          <p:cNvPr id="7" name="Content Placeholder 2">
            <a:extLst>
              <a:ext uri="{FF2B5EF4-FFF2-40B4-BE49-F238E27FC236}">
                <a16:creationId xmlns:a16="http://schemas.microsoft.com/office/drawing/2014/main" id="{D8BB0410-3658-4172-9A41-AD4A3A2627E2}"/>
              </a:ext>
            </a:extLst>
          </p:cNvPr>
          <p:cNvSpPr txBox="1">
            <a:spLocks/>
          </p:cNvSpPr>
          <p:nvPr/>
        </p:nvSpPr>
        <p:spPr>
          <a:xfrm>
            <a:off x="1179320" y="5254231"/>
            <a:ext cx="9177634" cy="14357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8738" indent="0">
              <a:buFont typeface="Arial"/>
              <a:buNone/>
            </a:pPr>
            <a:endParaRPr lang="en-US" sz="2500" b="1" dirty="0">
              <a:latin typeface="Calibri" panose="020F0502020204030204" pitchFamily="34" charset="0"/>
            </a:endParaRPr>
          </a:p>
        </p:txBody>
      </p:sp>
    </p:spTree>
    <p:extLst>
      <p:ext uri="{BB962C8B-B14F-4D97-AF65-F5344CB8AC3E}">
        <p14:creationId xmlns:p14="http://schemas.microsoft.com/office/powerpoint/2010/main" val="118334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1" y="244746"/>
            <a:ext cx="8509103" cy="926020"/>
          </a:xfrm>
        </p:spPr>
        <p:txBody>
          <a:bodyPr>
            <a:normAutofit/>
          </a:bodyPr>
          <a:lstStyle/>
          <a:p>
            <a:r>
              <a:rPr lang="en-US" b="1" cap="all" dirty="0"/>
              <a:t>R</a:t>
            </a:r>
            <a:r>
              <a:rPr lang="en-US" b="1" dirty="0"/>
              <a:t>eview Issues</a:t>
            </a:r>
          </a:p>
        </p:txBody>
      </p:sp>
      <p:cxnSp>
        <p:nvCxnSpPr>
          <p:cNvPr id="11" name="Straight Arrow Connector 10">
            <a:extLst>
              <a:ext uri="{FF2B5EF4-FFF2-40B4-BE49-F238E27FC236}">
                <a16:creationId xmlns:a16="http://schemas.microsoft.com/office/drawing/2014/main" id="{74C4CC16-D199-4EA0-8E48-1E13B103FBEE}"/>
              </a:ext>
            </a:extLst>
          </p:cNvPr>
          <p:cNvCxnSpPr/>
          <p:nvPr/>
        </p:nvCxnSpPr>
        <p:spPr>
          <a:xfrm flipV="1">
            <a:off x="3036833" y="2362200"/>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E29FECA-FAF2-41F5-BFAF-45FA97B265B8}"/>
              </a:ext>
            </a:extLst>
          </p:cNvPr>
          <p:cNvSpPr txBox="1"/>
          <p:nvPr/>
        </p:nvSpPr>
        <p:spPr>
          <a:xfrm>
            <a:off x="2588186" y="2614940"/>
            <a:ext cx="897297" cy="523220"/>
          </a:xfrm>
          <a:prstGeom prst="rect">
            <a:avLst/>
          </a:prstGeom>
          <a:noFill/>
        </p:spPr>
        <p:txBody>
          <a:bodyPr wrap="none" rtlCol="0">
            <a:spAutoFit/>
          </a:bodyPr>
          <a:lstStyle/>
          <a:p>
            <a:pPr algn="ctr"/>
            <a:r>
              <a:rPr lang="en-US" sz="1400" dirty="0"/>
              <a:t>Discharge</a:t>
            </a:r>
          </a:p>
          <a:p>
            <a:pPr algn="ctr"/>
            <a:r>
              <a:rPr lang="en-US" sz="1400" dirty="0"/>
              <a:t>Date</a:t>
            </a:r>
          </a:p>
        </p:txBody>
      </p:sp>
      <p:grpSp>
        <p:nvGrpSpPr>
          <p:cNvPr id="15" name="Group 14">
            <a:extLst>
              <a:ext uri="{FF2B5EF4-FFF2-40B4-BE49-F238E27FC236}">
                <a16:creationId xmlns:a16="http://schemas.microsoft.com/office/drawing/2014/main" id="{EBEDE4D0-8C28-4015-A66C-C17E117784BA}"/>
              </a:ext>
            </a:extLst>
          </p:cNvPr>
          <p:cNvGrpSpPr/>
          <p:nvPr/>
        </p:nvGrpSpPr>
        <p:grpSpPr>
          <a:xfrm>
            <a:off x="4723548" y="2362200"/>
            <a:ext cx="2335364" cy="2182852"/>
            <a:chOff x="4723548" y="2362200"/>
            <a:chExt cx="2335364" cy="2182852"/>
          </a:xfrm>
        </p:grpSpPr>
        <p:cxnSp>
          <p:nvCxnSpPr>
            <p:cNvPr id="13" name="Straight Arrow Connector 12">
              <a:extLst>
                <a:ext uri="{FF2B5EF4-FFF2-40B4-BE49-F238E27FC236}">
                  <a16:creationId xmlns:a16="http://schemas.microsoft.com/office/drawing/2014/main" id="{7A49DFCA-0CF9-477E-BB17-8636772C5B4D}"/>
                </a:ext>
              </a:extLst>
            </p:cNvPr>
            <p:cNvCxnSpPr/>
            <p:nvPr/>
          </p:nvCxnSpPr>
          <p:spPr>
            <a:xfrm flipV="1">
              <a:off x="5019393" y="2362200"/>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5B83C9A-3919-46DA-A191-4C87CABF943C}"/>
                </a:ext>
              </a:extLst>
            </p:cNvPr>
            <p:cNvSpPr txBox="1"/>
            <p:nvPr/>
          </p:nvSpPr>
          <p:spPr>
            <a:xfrm>
              <a:off x="4723548" y="2614940"/>
              <a:ext cx="591700" cy="307777"/>
            </a:xfrm>
            <a:prstGeom prst="rect">
              <a:avLst/>
            </a:prstGeom>
            <a:noFill/>
          </p:spPr>
          <p:txBody>
            <a:bodyPr wrap="none" rtlCol="0">
              <a:spAutoFit/>
            </a:bodyPr>
            <a:lstStyle/>
            <a:p>
              <a:pPr algn="ctr"/>
              <a:r>
                <a:rPr lang="en-US" sz="1400" dirty="0"/>
                <a:t>Day 4</a:t>
              </a:r>
            </a:p>
          </p:txBody>
        </p:sp>
        <p:cxnSp>
          <p:nvCxnSpPr>
            <p:cNvPr id="16" name="Straight Arrow Connector 15">
              <a:extLst>
                <a:ext uri="{FF2B5EF4-FFF2-40B4-BE49-F238E27FC236}">
                  <a16:creationId xmlns:a16="http://schemas.microsoft.com/office/drawing/2014/main" id="{57F77215-1F05-45F1-951E-D88565A32F75}"/>
                </a:ext>
              </a:extLst>
            </p:cNvPr>
            <p:cNvCxnSpPr/>
            <p:nvPr/>
          </p:nvCxnSpPr>
          <p:spPr>
            <a:xfrm flipV="1">
              <a:off x="6763055" y="2362200"/>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AEC27EA-9B9E-41D8-8A0D-25B58B77D0FF}"/>
                </a:ext>
              </a:extLst>
            </p:cNvPr>
            <p:cNvSpPr txBox="1"/>
            <p:nvPr/>
          </p:nvSpPr>
          <p:spPr>
            <a:xfrm>
              <a:off x="6467212" y="2614940"/>
              <a:ext cx="591700" cy="307777"/>
            </a:xfrm>
            <a:prstGeom prst="rect">
              <a:avLst/>
            </a:prstGeom>
            <a:noFill/>
          </p:spPr>
          <p:txBody>
            <a:bodyPr wrap="none" rtlCol="0">
              <a:spAutoFit/>
            </a:bodyPr>
            <a:lstStyle/>
            <a:p>
              <a:pPr algn="ctr"/>
              <a:r>
                <a:rPr lang="en-US" sz="1400" dirty="0"/>
                <a:t>Day 7</a:t>
              </a:r>
            </a:p>
          </p:txBody>
        </p:sp>
        <p:cxnSp>
          <p:nvCxnSpPr>
            <p:cNvPr id="107" name="Straight Arrow Connector 106">
              <a:extLst>
                <a:ext uri="{FF2B5EF4-FFF2-40B4-BE49-F238E27FC236}">
                  <a16:creationId xmlns:a16="http://schemas.microsoft.com/office/drawing/2014/main" id="{B23DE69D-1E61-4B5A-9E96-434A29CB4101}"/>
                </a:ext>
              </a:extLst>
            </p:cNvPr>
            <p:cNvCxnSpPr/>
            <p:nvPr/>
          </p:nvCxnSpPr>
          <p:spPr>
            <a:xfrm flipV="1">
              <a:off x="5611093" y="2362200"/>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7E0833FF-86CC-46C2-A653-366F4AA4A356}"/>
                </a:ext>
              </a:extLst>
            </p:cNvPr>
            <p:cNvSpPr txBox="1"/>
            <p:nvPr/>
          </p:nvSpPr>
          <p:spPr>
            <a:xfrm>
              <a:off x="5315248" y="2614940"/>
              <a:ext cx="591700" cy="307777"/>
            </a:xfrm>
            <a:prstGeom prst="rect">
              <a:avLst/>
            </a:prstGeom>
            <a:noFill/>
          </p:spPr>
          <p:txBody>
            <a:bodyPr wrap="none" rtlCol="0">
              <a:spAutoFit/>
            </a:bodyPr>
            <a:lstStyle/>
            <a:p>
              <a:pPr algn="ctr"/>
              <a:r>
                <a:rPr lang="en-US" sz="1400" dirty="0"/>
                <a:t>Day 5</a:t>
              </a:r>
            </a:p>
          </p:txBody>
        </p:sp>
        <p:cxnSp>
          <p:nvCxnSpPr>
            <p:cNvPr id="109" name="Straight Arrow Connector 108">
              <a:extLst>
                <a:ext uri="{FF2B5EF4-FFF2-40B4-BE49-F238E27FC236}">
                  <a16:creationId xmlns:a16="http://schemas.microsoft.com/office/drawing/2014/main" id="{0E211FB9-82A5-4A7F-AA7B-AFF9EBFB44CA}"/>
                </a:ext>
              </a:extLst>
            </p:cNvPr>
            <p:cNvCxnSpPr/>
            <p:nvPr/>
          </p:nvCxnSpPr>
          <p:spPr>
            <a:xfrm flipV="1">
              <a:off x="5611093" y="3984535"/>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6941784E-456B-4B1E-861F-AB5FB1F46DC2}"/>
                </a:ext>
              </a:extLst>
            </p:cNvPr>
            <p:cNvSpPr txBox="1"/>
            <p:nvPr/>
          </p:nvSpPr>
          <p:spPr>
            <a:xfrm>
              <a:off x="5315248" y="4237275"/>
              <a:ext cx="591700" cy="307777"/>
            </a:xfrm>
            <a:prstGeom prst="rect">
              <a:avLst/>
            </a:prstGeom>
            <a:noFill/>
          </p:spPr>
          <p:txBody>
            <a:bodyPr wrap="none" rtlCol="0">
              <a:spAutoFit/>
            </a:bodyPr>
            <a:lstStyle/>
            <a:p>
              <a:pPr algn="ctr"/>
              <a:r>
                <a:rPr lang="en-US" sz="1400" dirty="0"/>
                <a:t>Day 5</a:t>
              </a:r>
            </a:p>
          </p:txBody>
        </p:sp>
      </p:grpSp>
      <p:cxnSp>
        <p:nvCxnSpPr>
          <p:cNvPr id="6" name="Straight Connector 5">
            <a:extLst>
              <a:ext uri="{FF2B5EF4-FFF2-40B4-BE49-F238E27FC236}">
                <a16:creationId xmlns:a16="http://schemas.microsoft.com/office/drawing/2014/main" id="{6E44C993-ADEF-441A-9000-FB6B101E8917}"/>
              </a:ext>
            </a:extLst>
          </p:cNvPr>
          <p:cNvCxnSpPr>
            <a:cxnSpLocks/>
          </p:cNvCxnSpPr>
          <p:nvPr/>
        </p:nvCxnSpPr>
        <p:spPr>
          <a:xfrm>
            <a:off x="1217558" y="2295525"/>
            <a:ext cx="6812017"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7712905-AA86-46E7-90E9-80059843B44C}"/>
              </a:ext>
            </a:extLst>
          </p:cNvPr>
          <p:cNvSpPr txBox="1"/>
          <p:nvPr/>
        </p:nvSpPr>
        <p:spPr>
          <a:xfrm>
            <a:off x="848783" y="1030339"/>
            <a:ext cx="4464492" cy="461665"/>
          </a:xfrm>
          <a:prstGeom prst="rect">
            <a:avLst/>
          </a:prstGeom>
          <a:noFill/>
        </p:spPr>
        <p:txBody>
          <a:bodyPr wrap="none" rtlCol="0">
            <a:spAutoFit/>
          </a:bodyPr>
          <a:lstStyle/>
          <a:p>
            <a:r>
              <a:rPr lang="en-US" sz="2400" b="1" dirty="0"/>
              <a:t>TAC IR + MMF in adult population</a:t>
            </a:r>
          </a:p>
        </p:txBody>
      </p:sp>
      <p:grpSp>
        <p:nvGrpSpPr>
          <p:cNvPr id="5" name="Group 4">
            <a:extLst>
              <a:ext uri="{FF2B5EF4-FFF2-40B4-BE49-F238E27FC236}">
                <a16:creationId xmlns:a16="http://schemas.microsoft.com/office/drawing/2014/main" id="{69705612-BCFF-4D26-B414-1E08F2BC7D6B}"/>
              </a:ext>
            </a:extLst>
          </p:cNvPr>
          <p:cNvGrpSpPr/>
          <p:nvPr/>
        </p:nvGrpSpPr>
        <p:grpSpPr>
          <a:xfrm>
            <a:off x="4909892" y="2071434"/>
            <a:ext cx="1933195" cy="219001"/>
            <a:chOff x="4909892" y="2071434"/>
            <a:chExt cx="1933195" cy="219001"/>
          </a:xfrm>
        </p:grpSpPr>
        <p:sp>
          <p:nvSpPr>
            <p:cNvPr id="27" name="Star: 7 Points 26">
              <a:extLst>
                <a:ext uri="{FF2B5EF4-FFF2-40B4-BE49-F238E27FC236}">
                  <a16:creationId xmlns:a16="http://schemas.microsoft.com/office/drawing/2014/main" id="{59D9AA27-304A-43D7-AA81-090F7C62795F}"/>
                </a:ext>
              </a:extLst>
            </p:cNvPr>
            <p:cNvSpPr/>
            <p:nvPr/>
          </p:nvSpPr>
          <p:spPr>
            <a:xfrm>
              <a:off x="4909892"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tar: 7 Points 27">
              <a:extLst>
                <a:ext uri="{FF2B5EF4-FFF2-40B4-BE49-F238E27FC236}">
                  <a16:creationId xmlns:a16="http://schemas.microsoft.com/office/drawing/2014/main" id="{1C13A611-E2FF-4E4B-B688-0D66459CC9F8}"/>
                </a:ext>
              </a:extLst>
            </p:cNvPr>
            <p:cNvSpPr/>
            <p:nvPr/>
          </p:nvSpPr>
          <p:spPr>
            <a:xfrm>
              <a:off x="5494299"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Star: 7 Points 29">
              <a:extLst>
                <a:ext uri="{FF2B5EF4-FFF2-40B4-BE49-F238E27FC236}">
                  <a16:creationId xmlns:a16="http://schemas.microsoft.com/office/drawing/2014/main" id="{0B3A7A88-F22D-4150-8401-2B6EFA74F92E}"/>
                </a:ext>
              </a:extLst>
            </p:cNvPr>
            <p:cNvSpPr/>
            <p:nvPr/>
          </p:nvSpPr>
          <p:spPr>
            <a:xfrm>
              <a:off x="6624086"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6FD16A2-F0C6-467A-BE86-19758477DC41}"/>
              </a:ext>
            </a:extLst>
          </p:cNvPr>
          <p:cNvGrpSpPr/>
          <p:nvPr/>
        </p:nvGrpSpPr>
        <p:grpSpPr>
          <a:xfrm>
            <a:off x="723095" y="1752600"/>
            <a:ext cx="2313738" cy="1385560"/>
            <a:chOff x="723095" y="1752600"/>
            <a:chExt cx="2313738" cy="1385560"/>
          </a:xfrm>
        </p:grpSpPr>
        <p:cxnSp>
          <p:nvCxnSpPr>
            <p:cNvPr id="9" name="Straight Arrow Connector 8">
              <a:extLst>
                <a:ext uri="{FF2B5EF4-FFF2-40B4-BE49-F238E27FC236}">
                  <a16:creationId xmlns:a16="http://schemas.microsoft.com/office/drawing/2014/main" id="{30398E42-9D58-46E5-8928-265604550BA5}"/>
                </a:ext>
              </a:extLst>
            </p:cNvPr>
            <p:cNvCxnSpPr/>
            <p:nvPr/>
          </p:nvCxnSpPr>
          <p:spPr>
            <a:xfrm flipV="1">
              <a:off x="1217558" y="2362200"/>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AF47706-0577-4C43-A1D1-32E431258556}"/>
                </a:ext>
              </a:extLst>
            </p:cNvPr>
            <p:cNvSpPr txBox="1"/>
            <p:nvPr/>
          </p:nvSpPr>
          <p:spPr>
            <a:xfrm>
              <a:off x="723095" y="2614940"/>
              <a:ext cx="988925" cy="523220"/>
            </a:xfrm>
            <a:prstGeom prst="rect">
              <a:avLst/>
            </a:prstGeom>
            <a:noFill/>
          </p:spPr>
          <p:txBody>
            <a:bodyPr wrap="none" rtlCol="0">
              <a:spAutoFit/>
            </a:bodyPr>
            <a:lstStyle/>
            <a:p>
              <a:pPr algn="ctr"/>
              <a:r>
                <a:rPr lang="en-US" sz="1400" dirty="0"/>
                <a:t>Transplant </a:t>
              </a:r>
            </a:p>
            <a:p>
              <a:pPr algn="ctr"/>
              <a:r>
                <a:rPr lang="en-US" sz="1400" dirty="0"/>
                <a:t>Date</a:t>
              </a:r>
            </a:p>
          </p:txBody>
        </p:sp>
        <p:sp>
          <p:nvSpPr>
            <p:cNvPr id="32" name="Right Brace 31">
              <a:extLst>
                <a:ext uri="{FF2B5EF4-FFF2-40B4-BE49-F238E27FC236}">
                  <a16:creationId xmlns:a16="http://schemas.microsoft.com/office/drawing/2014/main" id="{C1E476F4-DE97-4400-8E12-C7D86E9AD945}"/>
                </a:ext>
              </a:extLst>
            </p:cNvPr>
            <p:cNvSpPr/>
            <p:nvPr/>
          </p:nvSpPr>
          <p:spPr>
            <a:xfrm rot="16200000">
              <a:off x="2055260" y="1177085"/>
              <a:ext cx="143872" cy="1819275"/>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230F1D2C-92E4-4B12-8044-7472BF3EA70C}"/>
                </a:ext>
              </a:extLst>
            </p:cNvPr>
            <p:cNvSpPr txBox="1"/>
            <p:nvPr/>
          </p:nvSpPr>
          <p:spPr>
            <a:xfrm>
              <a:off x="1495425" y="1752600"/>
              <a:ext cx="1271117" cy="307777"/>
            </a:xfrm>
            <a:prstGeom prst="rect">
              <a:avLst/>
            </a:prstGeom>
            <a:noFill/>
          </p:spPr>
          <p:txBody>
            <a:bodyPr wrap="none" rtlCol="0">
              <a:spAutoFit/>
            </a:bodyPr>
            <a:lstStyle/>
            <a:p>
              <a:r>
                <a:rPr lang="en-US" sz="1400" dirty="0"/>
                <a:t>Hospitalization</a:t>
              </a:r>
            </a:p>
          </p:txBody>
        </p:sp>
      </p:grpSp>
      <p:grpSp>
        <p:nvGrpSpPr>
          <p:cNvPr id="45" name="Group 44">
            <a:extLst>
              <a:ext uri="{FF2B5EF4-FFF2-40B4-BE49-F238E27FC236}">
                <a16:creationId xmlns:a16="http://schemas.microsoft.com/office/drawing/2014/main" id="{401FE81D-B33E-4AE1-93CE-905D89480C1C}"/>
              </a:ext>
            </a:extLst>
          </p:cNvPr>
          <p:cNvGrpSpPr/>
          <p:nvPr/>
        </p:nvGrpSpPr>
        <p:grpSpPr>
          <a:xfrm>
            <a:off x="4902673" y="1781065"/>
            <a:ext cx="3138332" cy="2105020"/>
            <a:chOff x="4902673" y="1786608"/>
            <a:chExt cx="3138332" cy="2105020"/>
          </a:xfrm>
        </p:grpSpPr>
        <p:sp>
          <p:nvSpPr>
            <p:cNvPr id="46" name="Star: 7 Points 45">
              <a:extLst>
                <a:ext uri="{FF2B5EF4-FFF2-40B4-BE49-F238E27FC236}">
                  <a16:creationId xmlns:a16="http://schemas.microsoft.com/office/drawing/2014/main" id="{3DD64B0D-F004-40FC-8A46-19501D794F43}"/>
                </a:ext>
              </a:extLst>
            </p:cNvPr>
            <p:cNvSpPr/>
            <p:nvPr/>
          </p:nvSpPr>
          <p:spPr>
            <a:xfrm>
              <a:off x="4909892"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Star: 7 Points 46">
              <a:extLst>
                <a:ext uri="{FF2B5EF4-FFF2-40B4-BE49-F238E27FC236}">
                  <a16:creationId xmlns:a16="http://schemas.microsoft.com/office/drawing/2014/main" id="{3FB67BA5-03B6-4399-A886-8BD4401E0D1A}"/>
                </a:ext>
              </a:extLst>
            </p:cNvPr>
            <p:cNvSpPr/>
            <p:nvPr/>
          </p:nvSpPr>
          <p:spPr>
            <a:xfrm>
              <a:off x="5494299"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Star: 7 Points 47">
              <a:extLst>
                <a:ext uri="{FF2B5EF4-FFF2-40B4-BE49-F238E27FC236}">
                  <a16:creationId xmlns:a16="http://schemas.microsoft.com/office/drawing/2014/main" id="{1712FB1C-1686-4112-BFBD-3C1419DD9245}"/>
                </a:ext>
              </a:extLst>
            </p:cNvPr>
            <p:cNvSpPr/>
            <p:nvPr/>
          </p:nvSpPr>
          <p:spPr>
            <a:xfrm>
              <a:off x="4902673" y="1786608"/>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Star: 7 Points 48">
              <a:extLst>
                <a:ext uri="{FF2B5EF4-FFF2-40B4-BE49-F238E27FC236}">
                  <a16:creationId xmlns:a16="http://schemas.microsoft.com/office/drawing/2014/main" id="{6F912108-35B2-4B40-8174-61BE9BF0920E}"/>
                </a:ext>
              </a:extLst>
            </p:cNvPr>
            <p:cNvSpPr/>
            <p:nvPr/>
          </p:nvSpPr>
          <p:spPr>
            <a:xfrm>
              <a:off x="6624086"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Star: 7 Points 104">
              <a:extLst>
                <a:ext uri="{FF2B5EF4-FFF2-40B4-BE49-F238E27FC236}">
                  <a16:creationId xmlns:a16="http://schemas.microsoft.com/office/drawing/2014/main" id="{7AFE70AF-B62D-423C-9197-E53F0AD607FA}"/>
                </a:ext>
              </a:extLst>
            </p:cNvPr>
            <p:cNvSpPr/>
            <p:nvPr/>
          </p:nvSpPr>
          <p:spPr>
            <a:xfrm>
              <a:off x="7810574"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Star: 7 Points 105">
              <a:extLst>
                <a:ext uri="{FF2B5EF4-FFF2-40B4-BE49-F238E27FC236}">
                  <a16:creationId xmlns:a16="http://schemas.microsoft.com/office/drawing/2014/main" id="{B660AC60-0A85-4E0D-95D9-226EA40A9168}"/>
                </a:ext>
              </a:extLst>
            </p:cNvPr>
            <p:cNvSpPr/>
            <p:nvPr/>
          </p:nvSpPr>
          <p:spPr>
            <a:xfrm>
              <a:off x="7822004" y="3672627"/>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AE1BD0D0-9A0F-4773-92D6-DA72F64D1FE7}"/>
              </a:ext>
            </a:extLst>
          </p:cNvPr>
          <p:cNvCxnSpPr/>
          <p:nvPr/>
        </p:nvCxnSpPr>
        <p:spPr>
          <a:xfrm>
            <a:off x="1206127" y="1664483"/>
            <a:ext cx="0" cy="1828012"/>
          </a:xfrm>
          <a:prstGeom prst="line">
            <a:avLst/>
          </a:prstGeom>
          <a:ln>
            <a:solidFill>
              <a:srgbClr val="FF0000"/>
            </a:solidFill>
            <a:prstDash val="dashDot"/>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90379E69-5DA8-4ADE-AE4E-F8127627F84D}"/>
              </a:ext>
            </a:extLst>
          </p:cNvPr>
          <p:cNvSpPr txBox="1"/>
          <p:nvPr/>
        </p:nvSpPr>
        <p:spPr>
          <a:xfrm>
            <a:off x="8900465" y="2065891"/>
            <a:ext cx="1745542" cy="369332"/>
          </a:xfrm>
          <a:prstGeom prst="rect">
            <a:avLst/>
          </a:prstGeom>
          <a:noFill/>
        </p:spPr>
        <p:txBody>
          <a:bodyPr wrap="none" rtlCol="0">
            <a:spAutoFit/>
          </a:bodyPr>
          <a:lstStyle/>
          <a:p>
            <a:r>
              <a:rPr lang="en-US" b="1" dirty="0"/>
              <a:t>Primary analysis</a:t>
            </a:r>
          </a:p>
        </p:txBody>
      </p:sp>
      <p:cxnSp>
        <p:nvCxnSpPr>
          <p:cNvPr id="44" name="Straight Arrow Connector 43">
            <a:extLst>
              <a:ext uri="{FF2B5EF4-FFF2-40B4-BE49-F238E27FC236}">
                <a16:creationId xmlns:a16="http://schemas.microsoft.com/office/drawing/2014/main" id="{A55A7F27-9433-4241-B7D7-FAFAA8491B34}"/>
              </a:ext>
            </a:extLst>
          </p:cNvPr>
          <p:cNvCxnSpPr/>
          <p:nvPr/>
        </p:nvCxnSpPr>
        <p:spPr>
          <a:xfrm flipV="1">
            <a:off x="3036833" y="4001958"/>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3CCAA1B3-6D0E-4B2D-955B-7C9475B81C42}"/>
              </a:ext>
            </a:extLst>
          </p:cNvPr>
          <p:cNvSpPr txBox="1"/>
          <p:nvPr/>
        </p:nvSpPr>
        <p:spPr>
          <a:xfrm>
            <a:off x="2588186" y="4254698"/>
            <a:ext cx="897297" cy="523220"/>
          </a:xfrm>
          <a:prstGeom prst="rect">
            <a:avLst/>
          </a:prstGeom>
          <a:noFill/>
        </p:spPr>
        <p:txBody>
          <a:bodyPr wrap="none" rtlCol="0">
            <a:spAutoFit/>
          </a:bodyPr>
          <a:lstStyle/>
          <a:p>
            <a:pPr algn="ctr"/>
            <a:r>
              <a:rPr lang="en-US" sz="1400" dirty="0"/>
              <a:t>Discharge</a:t>
            </a:r>
          </a:p>
          <a:p>
            <a:pPr algn="ctr"/>
            <a:r>
              <a:rPr lang="en-US" sz="1400" dirty="0"/>
              <a:t>Date</a:t>
            </a:r>
          </a:p>
        </p:txBody>
      </p:sp>
      <p:grpSp>
        <p:nvGrpSpPr>
          <p:cNvPr id="51" name="Group 50">
            <a:extLst>
              <a:ext uri="{FF2B5EF4-FFF2-40B4-BE49-F238E27FC236}">
                <a16:creationId xmlns:a16="http://schemas.microsoft.com/office/drawing/2014/main" id="{455297AE-DA78-4CCD-B658-BA9F05063E7B}"/>
              </a:ext>
            </a:extLst>
          </p:cNvPr>
          <p:cNvGrpSpPr/>
          <p:nvPr/>
        </p:nvGrpSpPr>
        <p:grpSpPr>
          <a:xfrm>
            <a:off x="4723548" y="4001958"/>
            <a:ext cx="2335364" cy="560517"/>
            <a:chOff x="4723548" y="2362200"/>
            <a:chExt cx="2335364" cy="560517"/>
          </a:xfrm>
        </p:grpSpPr>
        <p:cxnSp>
          <p:nvCxnSpPr>
            <p:cNvPr id="52" name="Straight Arrow Connector 51">
              <a:extLst>
                <a:ext uri="{FF2B5EF4-FFF2-40B4-BE49-F238E27FC236}">
                  <a16:creationId xmlns:a16="http://schemas.microsoft.com/office/drawing/2014/main" id="{31717156-A0F6-47AA-B287-DEBF5A40FE33}"/>
                </a:ext>
              </a:extLst>
            </p:cNvPr>
            <p:cNvCxnSpPr/>
            <p:nvPr/>
          </p:nvCxnSpPr>
          <p:spPr>
            <a:xfrm flipV="1">
              <a:off x="5019393" y="2362200"/>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B3055D20-08F4-4C38-AE77-FF220B8D4B20}"/>
                </a:ext>
              </a:extLst>
            </p:cNvPr>
            <p:cNvSpPr txBox="1"/>
            <p:nvPr/>
          </p:nvSpPr>
          <p:spPr>
            <a:xfrm>
              <a:off x="4723548" y="2614940"/>
              <a:ext cx="591700" cy="307777"/>
            </a:xfrm>
            <a:prstGeom prst="rect">
              <a:avLst/>
            </a:prstGeom>
            <a:noFill/>
          </p:spPr>
          <p:txBody>
            <a:bodyPr wrap="none" rtlCol="0">
              <a:spAutoFit/>
            </a:bodyPr>
            <a:lstStyle/>
            <a:p>
              <a:pPr algn="ctr"/>
              <a:r>
                <a:rPr lang="en-US" sz="1400" dirty="0"/>
                <a:t>Day 4</a:t>
              </a:r>
            </a:p>
          </p:txBody>
        </p:sp>
        <p:cxnSp>
          <p:nvCxnSpPr>
            <p:cNvPr id="54" name="Straight Arrow Connector 53">
              <a:extLst>
                <a:ext uri="{FF2B5EF4-FFF2-40B4-BE49-F238E27FC236}">
                  <a16:creationId xmlns:a16="http://schemas.microsoft.com/office/drawing/2014/main" id="{3BDD852B-3D4F-4A8E-B9A4-B55B2BB1A23D}"/>
                </a:ext>
              </a:extLst>
            </p:cNvPr>
            <p:cNvCxnSpPr/>
            <p:nvPr/>
          </p:nvCxnSpPr>
          <p:spPr>
            <a:xfrm flipV="1">
              <a:off x="6763055" y="2362200"/>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9820A7C5-E6B9-4690-BB0D-104F24C3B317}"/>
                </a:ext>
              </a:extLst>
            </p:cNvPr>
            <p:cNvSpPr txBox="1"/>
            <p:nvPr/>
          </p:nvSpPr>
          <p:spPr>
            <a:xfrm>
              <a:off x="6467212" y="2614940"/>
              <a:ext cx="591700" cy="307777"/>
            </a:xfrm>
            <a:prstGeom prst="rect">
              <a:avLst/>
            </a:prstGeom>
            <a:noFill/>
          </p:spPr>
          <p:txBody>
            <a:bodyPr wrap="none" rtlCol="0">
              <a:spAutoFit/>
            </a:bodyPr>
            <a:lstStyle/>
            <a:p>
              <a:pPr algn="ctr"/>
              <a:r>
                <a:rPr lang="en-US" sz="1400" dirty="0"/>
                <a:t>Day 7</a:t>
              </a:r>
            </a:p>
          </p:txBody>
        </p:sp>
      </p:grpSp>
      <p:cxnSp>
        <p:nvCxnSpPr>
          <p:cNvPr id="56" name="Straight Connector 55">
            <a:extLst>
              <a:ext uri="{FF2B5EF4-FFF2-40B4-BE49-F238E27FC236}">
                <a16:creationId xmlns:a16="http://schemas.microsoft.com/office/drawing/2014/main" id="{412629CF-73DD-411B-9509-6BAFBC9D55CB}"/>
              </a:ext>
            </a:extLst>
          </p:cNvPr>
          <p:cNvCxnSpPr>
            <a:cxnSpLocks/>
          </p:cNvCxnSpPr>
          <p:nvPr/>
        </p:nvCxnSpPr>
        <p:spPr>
          <a:xfrm>
            <a:off x="1217558" y="3935283"/>
            <a:ext cx="6812017"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FFCE5759-B62D-453F-BCCB-7ED8780981A9}"/>
              </a:ext>
            </a:extLst>
          </p:cNvPr>
          <p:cNvGrpSpPr/>
          <p:nvPr/>
        </p:nvGrpSpPr>
        <p:grpSpPr>
          <a:xfrm>
            <a:off x="4909892" y="3711192"/>
            <a:ext cx="1933195" cy="219001"/>
            <a:chOff x="4909892" y="2071434"/>
            <a:chExt cx="1933195" cy="219001"/>
          </a:xfrm>
        </p:grpSpPr>
        <p:sp>
          <p:nvSpPr>
            <p:cNvPr id="58" name="Star: 7 Points 57">
              <a:extLst>
                <a:ext uri="{FF2B5EF4-FFF2-40B4-BE49-F238E27FC236}">
                  <a16:creationId xmlns:a16="http://schemas.microsoft.com/office/drawing/2014/main" id="{0957FEFC-C420-4DDC-9232-1A150DEC97BC}"/>
                </a:ext>
              </a:extLst>
            </p:cNvPr>
            <p:cNvSpPr/>
            <p:nvPr/>
          </p:nvSpPr>
          <p:spPr>
            <a:xfrm>
              <a:off x="4909892"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Star: 7 Points 58">
              <a:extLst>
                <a:ext uri="{FF2B5EF4-FFF2-40B4-BE49-F238E27FC236}">
                  <a16:creationId xmlns:a16="http://schemas.microsoft.com/office/drawing/2014/main" id="{2CD6CB6A-B8DB-4FF9-9872-3E1D244C76DD}"/>
                </a:ext>
              </a:extLst>
            </p:cNvPr>
            <p:cNvSpPr/>
            <p:nvPr/>
          </p:nvSpPr>
          <p:spPr>
            <a:xfrm>
              <a:off x="5494299"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Star: 7 Points 60">
              <a:extLst>
                <a:ext uri="{FF2B5EF4-FFF2-40B4-BE49-F238E27FC236}">
                  <a16:creationId xmlns:a16="http://schemas.microsoft.com/office/drawing/2014/main" id="{46615CFA-3CED-408E-8828-E04804A26E94}"/>
                </a:ext>
              </a:extLst>
            </p:cNvPr>
            <p:cNvSpPr/>
            <p:nvPr/>
          </p:nvSpPr>
          <p:spPr>
            <a:xfrm>
              <a:off x="6624086"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03D9AE5-3E37-4706-A1D9-57E68EDA5FBB}"/>
              </a:ext>
            </a:extLst>
          </p:cNvPr>
          <p:cNvGrpSpPr/>
          <p:nvPr/>
        </p:nvGrpSpPr>
        <p:grpSpPr>
          <a:xfrm>
            <a:off x="4902672" y="3418067"/>
            <a:ext cx="1940415" cy="506583"/>
            <a:chOff x="4902672" y="1783852"/>
            <a:chExt cx="1940415" cy="506583"/>
          </a:xfrm>
        </p:grpSpPr>
        <p:sp>
          <p:nvSpPr>
            <p:cNvPr id="68" name="Star: 7 Points 67">
              <a:extLst>
                <a:ext uri="{FF2B5EF4-FFF2-40B4-BE49-F238E27FC236}">
                  <a16:creationId xmlns:a16="http://schemas.microsoft.com/office/drawing/2014/main" id="{2F8513BE-63F7-4CCE-82E9-0617F7C4D857}"/>
                </a:ext>
              </a:extLst>
            </p:cNvPr>
            <p:cNvSpPr/>
            <p:nvPr/>
          </p:nvSpPr>
          <p:spPr>
            <a:xfrm>
              <a:off x="4909892"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Star: 7 Points 68">
              <a:extLst>
                <a:ext uri="{FF2B5EF4-FFF2-40B4-BE49-F238E27FC236}">
                  <a16:creationId xmlns:a16="http://schemas.microsoft.com/office/drawing/2014/main" id="{3F146470-42A0-4EAC-8972-1C37C34BC640}"/>
                </a:ext>
              </a:extLst>
            </p:cNvPr>
            <p:cNvSpPr/>
            <p:nvPr/>
          </p:nvSpPr>
          <p:spPr>
            <a:xfrm>
              <a:off x="5494299"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Star: 7 Points 69">
              <a:extLst>
                <a:ext uri="{FF2B5EF4-FFF2-40B4-BE49-F238E27FC236}">
                  <a16:creationId xmlns:a16="http://schemas.microsoft.com/office/drawing/2014/main" id="{D5E129B9-A011-4D35-9F2B-89F51AF497E4}"/>
                </a:ext>
              </a:extLst>
            </p:cNvPr>
            <p:cNvSpPr/>
            <p:nvPr/>
          </p:nvSpPr>
          <p:spPr>
            <a:xfrm>
              <a:off x="4902672" y="1783852"/>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Star: 7 Points 70">
              <a:extLst>
                <a:ext uri="{FF2B5EF4-FFF2-40B4-BE49-F238E27FC236}">
                  <a16:creationId xmlns:a16="http://schemas.microsoft.com/office/drawing/2014/main" id="{5D00CC5A-9352-4EB4-930B-5B2D0DA12EB9}"/>
                </a:ext>
              </a:extLst>
            </p:cNvPr>
            <p:cNvSpPr/>
            <p:nvPr/>
          </p:nvSpPr>
          <p:spPr>
            <a:xfrm>
              <a:off x="6624086" y="2071434"/>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2" name="Straight Connector 71">
            <a:extLst>
              <a:ext uri="{FF2B5EF4-FFF2-40B4-BE49-F238E27FC236}">
                <a16:creationId xmlns:a16="http://schemas.microsoft.com/office/drawing/2014/main" id="{C43DB9DE-1F39-4469-8F7C-3A886B5D0305}"/>
              </a:ext>
            </a:extLst>
          </p:cNvPr>
          <p:cNvCxnSpPr/>
          <p:nvPr/>
        </p:nvCxnSpPr>
        <p:spPr>
          <a:xfrm>
            <a:off x="3036833" y="3304241"/>
            <a:ext cx="0" cy="1828012"/>
          </a:xfrm>
          <a:prstGeom prst="line">
            <a:avLst/>
          </a:prstGeom>
          <a:ln>
            <a:solidFill>
              <a:srgbClr val="FF0000"/>
            </a:solidFill>
            <a:prstDash val="dashDot"/>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8D3611A4-2E86-4AC3-9D61-3AF79D7640E4}"/>
              </a:ext>
            </a:extLst>
          </p:cNvPr>
          <p:cNvSpPr txBox="1"/>
          <p:nvPr/>
        </p:nvSpPr>
        <p:spPr>
          <a:xfrm>
            <a:off x="8900465" y="3705649"/>
            <a:ext cx="1976951" cy="369332"/>
          </a:xfrm>
          <a:prstGeom prst="rect">
            <a:avLst/>
          </a:prstGeom>
          <a:noFill/>
        </p:spPr>
        <p:txBody>
          <a:bodyPr wrap="none" rtlCol="0">
            <a:spAutoFit/>
          </a:bodyPr>
          <a:lstStyle/>
          <a:p>
            <a:r>
              <a:rPr lang="en-US" b="1" dirty="0"/>
              <a:t>Sensitivity analysis</a:t>
            </a:r>
          </a:p>
        </p:txBody>
      </p:sp>
      <p:cxnSp>
        <p:nvCxnSpPr>
          <p:cNvPr id="74" name="Straight Arrow Connector 73">
            <a:extLst>
              <a:ext uri="{FF2B5EF4-FFF2-40B4-BE49-F238E27FC236}">
                <a16:creationId xmlns:a16="http://schemas.microsoft.com/office/drawing/2014/main" id="{8289ADC3-89DA-4E57-BF9E-19F9AFF06316}"/>
              </a:ext>
            </a:extLst>
          </p:cNvPr>
          <p:cNvCxnSpPr/>
          <p:nvPr/>
        </p:nvCxnSpPr>
        <p:spPr>
          <a:xfrm flipV="1">
            <a:off x="3036833" y="5576357"/>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8BF512D3-13BD-450F-AF20-946F233CE968}"/>
              </a:ext>
            </a:extLst>
          </p:cNvPr>
          <p:cNvSpPr txBox="1"/>
          <p:nvPr/>
        </p:nvSpPr>
        <p:spPr>
          <a:xfrm>
            <a:off x="2588186" y="5829097"/>
            <a:ext cx="897297" cy="523220"/>
          </a:xfrm>
          <a:prstGeom prst="rect">
            <a:avLst/>
          </a:prstGeom>
          <a:noFill/>
        </p:spPr>
        <p:txBody>
          <a:bodyPr wrap="none" rtlCol="0">
            <a:spAutoFit/>
          </a:bodyPr>
          <a:lstStyle/>
          <a:p>
            <a:pPr algn="ctr"/>
            <a:r>
              <a:rPr lang="en-US" sz="1400" dirty="0"/>
              <a:t>Discharge</a:t>
            </a:r>
          </a:p>
          <a:p>
            <a:pPr algn="ctr"/>
            <a:r>
              <a:rPr lang="en-US" sz="1400" dirty="0"/>
              <a:t>Date</a:t>
            </a:r>
          </a:p>
        </p:txBody>
      </p:sp>
      <p:grpSp>
        <p:nvGrpSpPr>
          <p:cNvPr id="76" name="Group 75">
            <a:extLst>
              <a:ext uri="{FF2B5EF4-FFF2-40B4-BE49-F238E27FC236}">
                <a16:creationId xmlns:a16="http://schemas.microsoft.com/office/drawing/2014/main" id="{8E4DAFFA-B80A-405E-995D-101B2BF384F3}"/>
              </a:ext>
            </a:extLst>
          </p:cNvPr>
          <p:cNvGrpSpPr/>
          <p:nvPr/>
        </p:nvGrpSpPr>
        <p:grpSpPr>
          <a:xfrm>
            <a:off x="7673845" y="5576357"/>
            <a:ext cx="683072" cy="560517"/>
            <a:chOff x="7673845" y="2362200"/>
            <a:chExt cx="683072" cy="560517"/>
          </a:xfrm>
        </p:grpSpPr>
        <p:cxnSp>
          <p:nvCxnSpPr>
            <p:cNvPr id="99" name="Straight Arrow Connector 98">
              <a:extLst>
                <a:ext uri="{FF2B5EF4-FFF2-40B4-BE49-F238E27FC236}">
                  <a16:creationId xmlns:a16="http://schemas.microsoft.com/office/drawing/2014/main" id="{FB668964-62A6-4423-8529-231892566ED8}"/>
                </a:ext>
              </a:extLst>
            </p:cNvPr>
            <p:cNvCxnSpPr/>
            <p:nvPr/>
          </p:nvCxnSpPr>
          <p:spPr>
            <a:xfrm flipV="1">
              <a:off x="8015374" y="2362200"/>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C001E2E1-A2C6-4AE7-8560-BDA799C2BD41}"/>
                </a:ext>
              </a:extLst>
            </p:cNvPr>
            <p:cNvSpPr txBox="1"/>
            <p:nvPr/>
          </p:nvSpPr>
          <p:spPr>
            <a:xfrm>
              <a:off x="7673845" y="2614940"/>
              <a:ext cx="683072" cy="307777"/>
            </a:xfrm>
            <a:prstGeom prst="rect">
              <a:avLst/>
            </a:prstGeom>
            <a:noFill/>
          </p:spPr>
          <p:txBody>
            <a:bodyPr wrap="none" rtlCol="0">
              <a:spAutoFit/>
            </a:bodyPr>
            <a:lstStyle/>
            <a:p>
              <a:pPr algn="ctr"/>
              <a:r>
                <a:rPr lang="en-US" sz="1400" dirty="0"/>
                <a:t>Day 10</a:t>
              </a:r>
            </a:p>
          </p:txBody>
        </p:sp>
      </p:grpSp>
      <p:cxnSp>
        <p:nvCxnSpPr>
          <p:cNvPr id="81" name="Straight Connector 80">
            <a:extLst>
              <a:ext uri="{FF2B5EF4-FFF2-40B4-BE49-F238E27FC236}">
                <a16:creationId xmlns:a16="http://schemas.microsoft.com/office/drawing/2014/main" id="{DE8DFB90-5F71-41A0-9BCA-DA1EF6E43706}"/>
              </a:ext>
            </a:extLst>
          </p:cNvPr>
          <p:cNvCxnSpPr>
            <a:cxnSpLocks/>
          </p:cNvCxnSpPr>
          <p:nvPr/>
        </p:nvCxnSpPr>
        <p:spPr>
          <a:xfrm>
            <a:off x="1217558" y="5509682"/>
            <a:ext cx="6812017"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7" name="Group 86">
            <a:extLst>
              <a:ext uri="{FF2B5EF4-FFF2-40B4-BE49-F238E27FC236}">
                <a16:creationId xmlns:a16="http://schemas.microsoft.com/office/drawing/2014/main" id="{41F47642-A78C-4794-95E6-52187986068C}"/>
              </a:ext>
            </a:extLst>
          </p:cNvPr>
          <p:cNvGrpSpPr/>
          <p:nvPr/>
        </p:nvGrpSpPr>
        <p:grpSpPr>
          <a:xfrm>
            <a:off x="723095" y="4966757"/>
            <a:ext cx="2313738" cy="1385560"/>
            <a:chOff x="723095" y="1752600"/>
            <a:chExt cx="2313738" cy="1385560"/>
          </a:xfrm>
        </p:grpSpPr>
        <p:cxnSp>
          <p:nvCxnSpPr>
            <p:cNvPr id="88" name="Straight Arrow Connector 87">
              <a:extLst>
                <a:ext uri="{FF2B5EF4-FFF2-40B4-BE49-F238E27FC236}">
                  <a16:creationId xmlns:a16="http://schemas.microsoft.com/office/drawing/2014/main" id="{3A79BB25-ECD8-43E2-B174-5B5061D1E7C7}"/>
                </a:ext>
              </a:extLst>
            </p:cNvPr>
            <p:cNvCxnSpPr/>
            <p:nvPr/>
          </p:nvCxnSpPr>
          <p:spPr>
            <a:xfrm flipV="1">
              <a:off x="1217558" y="2362200"/>
              <a:ext cx="0" cy="247650"/>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CB95178F-DB60-4A7F-B39A-80A38D0034FF}"/>
                </a:ext>
              </a:extLst>
            </p:cNvPr>
            <p:cNvSpPr txBox="1"/>
            <p:nvPr/>
          </p:nvSpPr>
          <p:spPr>
            <a:xfrm>
              <a:off x="723095" y="2614940"/>
              <a:ext cx="988925" cy="523220"/>
            </a:xfrm>
            <a:prstGeom prst="rect">
              <a:avLst/>
            </a:prstGeom>
            <a:noFill/>
          </p:spPr>
          <p:txBody>
            <a:bodyPr wrap="none" rtlCol="0">
              <a:spAutoFit/>
            </a:bodyPr>
            <a:lstStyle/>
            <a:p>
              <a:pPr algn="ctr"/>
              <a:r>
                <a:rPr lang="en-US" sz="1400" dirty="0"/>
                <a:t>Transplant </a:t>
              </a:r>
            </a:p>
            <a:p>
              <a:pPr algn="ctr"/>
              <a:r>
                <a:rPr lang="en-US" sz="1400" dirty="0"/>
                <a:t>Date</a:t>
              </a:r>
            </a:p>
          </p:txBody>
        </p:sp>
        <p:sp>
          <p:nvSpPr>
            <p:cNvPr id="90" name="Right Brace 89">
              <a:extLst>
                <a:ext uri="{FF2B5EF4-FFF2-40B4-BE49-F238E27FC236}">
                  <a16:creationId xmlns:a16="http://schemas.microsoft.com/office/drawing/2014/main" id="{09AE98AD-EF38-43F0-887B-39AD1CA5D848}"/>
                </a:ext>
              </a:extLst>
            </p:cNvPr>
            <p:cNvSpPr/>
            <p:nvPr/>
          </p:nvSpPr>
          <p:spPr>
            <a:xfrm rot="16200000">
              <a:off x="2055260" y="1177085"/>
              <a:ext cx="143872" cy="1819275"/>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TextBox 90">
              <a:extLst>
                <a:ext uri="{FF2B5EF4-FFF2-40B4-BE49-F238E27FC236}">
                  <a16:creationId xmlns:a16="http://schemas.microsoft.com/office/drawing/2014/main" id="{B58F7ED7-0448-4276-8345-DB345493497B}"/>
                </a:ext>
              </a:extLst>
            </p:cNvPr>
            <p:cNvSpPr txBox="1"/>
            <p:nvPr/>
          </p:nvSpPr>
          <p:spPr>
            <a:xfrm>
              <a:off x="1495425" y="1752600"/>
              <a:ext cx="1271117" cy="307777"/>
            </a:xfrm>
            <a:prstGeom prst="rect">
              <a:avLst/>
            </a:prstGeom>
            <a:noFill/>
          </p:spPr>
          <p:txBody>
            <a:bodyPr wrap="none" rtlCol="0">
              <a:spAutoFit/>
            </a:bodyPr>
            <a:lstStyle/>
            <a:p>
              <a:r>
                <a:rPr lang="en-US" sz="1400" dirty="0"/>
                <a:t>Hospitalization</a:t>
              </a:r>
            </a:p>
          </p:txBody>
        </p:sp>
      </p:grpSp>
      <p:sp>
        <p:nvSpPr>
          <p:cNvPr id="93" name="Star: 7 Points 92">
            <a:extLst>
              <a:ext uri="{FF2B5EF4-FFF2-40B4-BE49-F238E27FC236}">
                <a16:creationId xmlns:a16="http://schemas.microsoft.com/office/drawing/2014/main" id="{AE4DF385-B675-40E7-AC18-4EF761CABC85}"/>
              </a:ext>
            </a:extLst>
          </p:cNvPr>
          <p:cNvSpPr/>
          <p:nvPr/>
        </p:nvSpPr>
        <p:spPr>
          <a:xfrm>
            <a:off x="7852332" y="5176090"/>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Star: 7 Points 100">
            <a:extLst>
              <a:ext uri="{FF2B5EF4-FFF2-40B4-BE49-F238E27FC236}">
                <a16:creationId xmlns:a16="http://schemas.microsoft.com/office/drawing/2014/main" id="{C6A6BCD2-0AA3-413F-8B83-983A05BAB445}"/>
              </a:ext>
            </a:extLst>
          </p:cNvPr>
          <p:cNvSpPr/>
          <p:nvPr/>
        </p:nvSpPr>
        <p:spPr>
          <a:xfrm>
            <a:off x="7852332" y="4947850"/>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Star: 7 Points 101">
            <a:extLst>
              <a:ext uri="{FF2B5EF4-FFF2-40B4-BE49-F238E27FC236}">
                <a16:creationId xmlns:a16="http://schemas.microsoft.com/office/drawing/2014/main" id="{2F5C66C1-D23A-42FE-95E3-D87F9CD30D7D}"/>
              </a:ext>
            </a:extLst>
          </p:cNvPr>
          <p:cNvSpPr/>
          <p:nvPr/>
        </p:nvSpPr>
        <p:spPr>
          <a:xfrm>
            <a:off x="7852332" y="4732407"/>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Star: 7 Points 102">
            <a:extLst>
              <a:ext uri="{FF2B5EF4-FFF2-40B4-BE49-F238E27FC236}">
                <a16:creationId xmlns:a16="http://schemas.microsoft.com/office/drawing/2014/main" id="{5A2E0E40-9EA4-4F82-911B-4DB4B2563C5E}"/>
              </a:ext>
            </a:extLst>
          </p:cNvPr>
          <p:cNvSpPr/>
          <p:nvPr/>
        </p:nvSpPr>
        <p:spPr>
          <a:xfrm>
            <a:off x="7852332" y="4516066"/>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Star: 7 Points 103">
            <a:extLst>
              <a:ext uri="{FF2B5EF4-FFF2-40B4-BE49-F238E27FC236}">
                <a16:creationId xmlns:a16="http://schemas.microsoft.com/office/drawing/2014/main" id="{A1264B20-23F7-4FFE-9DC7-E48366879722}"/>
              </a:ext>
            </a:extLst>
          </p:cNvPr>
          <p:cNvSpPr/>
          <p:nvPr/>
        </p:nvSpPr>
        <p:spPr>
          <a:xfrm>
            <a:off x="7852332" y="4298401"/>
            <a:ext cx="219001" cy="219001"/>
          </a:xfrm>
          <a:prstGeom prst="star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7" name="Straight Connector 96">
            <a:extLst>
              <a:ext uri="{FF2B5EF4-FFF2-40B4-BE49-F238E27FC236}">
                <a16:creationId xmlns:a16="http://schemas.microsoft.com/office/drawing/2014/main" id="{0AD467BA-F613-4830-A436-25F6A84CAB30}"/>
              </a:ext>
            </a:extLst>
          </p:cNvPr>
          <p:cNvCxnSpPr/>
          <p:nvPr/>
        </p:nvCxnSpPr>
        <p:spPr>
          <a:xfrm>
            <a:off x="1206127" y="4878640"/>
            <a:ext cx="0" cy="1828012"/>
          </a:xfrm>
          <a:prstGeom prst="line">
            <a:avLst/>
          </a:prstGeom>
          <a:ln>
            <a:solidFill>
              <a:srgbClr val="FF0000"/>
            </a:solidFill>
            <a:prstDash val="dashDot"/>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5A1CC8A2-9EDD-41B6-A017-9BC17365B3E0}"/>
              </a:ext>
            </a:extLst>
          </p:cNvPr>
          <p:cNvSpPr txBox="1"/>
          <p:nvPr/>
        </p:nvSpPr>
        <p:spPr>
          <a:xfrm>
            <a:off x="8900465" y="5280048"/>
            <a:ext cx="1799147" cy="369332"/>
          </a:xfrm>
          <a:prstGeom prst="rect">
            <a:avLst/>
          </a:prstGeom>
          <a:noFill/>
        </p:spPr>
        <p:txBody>
          <a:bodyPr wrap="none" rtlCol="0">
            <a:spAutoFit/>
          </a:bodyPr>
          <a:lstStyle/>
          <a:p>
            <a:r>
              <a:rPr lang="en-US" b="1" dirty="0"/>
              <a:t>Post hoc analysis</a:t>
            </a:r>
          </a:p>
        </p:txBody>
      </p:sp>
    </p:spTree>
    <p:extLst>
      <p:ext uri="{BB962C8B-B14F-4D97-AF65-F5344CB8AC3E}">
        <p14:creationId xmlns:p14="http://schemas.microsoft.com/office/powerpoint/2010/main" val="207804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EE19A050-2DB1-477F-9588-4119B89772A1}"/>
              </a:ext>
            </a:extLst>
          </p:cNvPr>
          <p:cNvPicPr>
            <a:picLocks noChangeAspect="1"/>
          </p:cNvPicPr>
          <p:nvPr/>
        </p:nvPicPr>
        <p:blipFill>
          <a:blip r:embed="rId3"/>
          <a:stretch>
            <a:fillRect/>
          </a:stretch>
        </p:blipFill>
        <p:spPr>
          <a:xfrm>
            <a:off x="5539225" y="1836453"/>
            <a:ext cx="4817729" cy="3044952"/>
          </a:xfrm>
          <a:prstGeom prst="rect">
            <a:avLst/>
          </a:prstGeom>
        </p:spPr>
      </p:pic>
      <p:pic>
        <p:nvPicPr>
          <p:cNvPr id="8" name="Picture 7" descr="Chart, bar chart&#10;&#10;Description automatically generated">
            <a:extLst>
              <a:ext uri="{FF2B5EF4-FFF2-40B4-BE49-F238E27FC236}">
                <a16:creationId xmlns:a16="http://schemas.microsoft.com/office/drawing/2014/main" id="{EC4E8B89-B112-4C03-8082-DB920FCA560E}"/>
              </a:ext>
            </a:extLst>
          </p:cNvPr>
          <p:cNvPicPr>
            <a:picLocks noChangeAspect="1"/>
          </p:cNvPicPr>
          <p:nvPr/>
        </p:nvPicPr>
        <p:blipFill>
          <a:blip r:embed="rId4"/>
          <a:stretch>
            <a:fillRect/>
          </a:stretch>
        </p:blipFill>
        <p:spPr>
          <a:xfrm>
            <a:off x="390403" y="1836253"/>
            <a:ext cx="4818046" cy="3045152"/>
          </a:xfrm>
          <a:prstGeom prst="rect">
            <a:avLst/>
          </a:prstGeom>
        </p:spPr>
      </p:pic>
      <p:sp>
        <p:nvSpPr>
          <p:cNvPr id="2" name="Title 1"/>
          <p:cNvSpPr>
            <a:spLocks noGrp="1"/>
          </p:cNvSpPr>
          <p:nvPr>
            <p:ph type="title"/>
          </p:nvPr>
        </p:nvSpPr>
        <p:spPr>
          <a:xfrm>
            <a:off x="1847851" y="244746"/>
            <a:ext cx="8509103" cy="926020"/>
          </a:xfrm>
        </p:spPr>
        <p:txBody>
          <a:bodyPr>
            <a:normAutofit fontScale="90000"/>
          </a:bodyPr>
          <a:lstStyle/>
          <a:p>
            <a:r>
              <a:rPr lang="en-US" b="1" dirty="0"/>
              <a:t>Review Issues – Non-Robust Estimate</a:t>
            </a:r>
          </a:p>
        </p:txBody>
      </p:sp>
      <p:sp>
        <p:nvSpPr>
          <p:cNvPr id="15" name="Oval 14">
            <a:extLst>
              <a:ext uri="{FF2B5EF4-FFF2-40B4-BE49-F238E27FC236}">
                <a16:creationId xmlns:a16="http://schemas.microsoft.com/office/drawing/2014/main" id="{9B0D223E-7B3D-4EB2-B9C3-997FAC59BF8F}"/>
              </a:ext>
            </a:extLst>
          </p:cNvPr>
          <p:cNvSpPr/>
          <p:nvPr/>
        </p:nvSpPr>
        <p:spPr>
          <a:xfrm>
            <a:off x="967166" y="3421781"/>
            <a:ext cx="427001" cy="44034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220515E-93D7-481F-8382-81E68F0B3047}"/>
              </a:ext>
            </a:extLst>
          </p:cNvPr>
          <p:cNvSpPr txBox="1"/>
          <p:nvPr/>
        </p:nvSpPr>
        <p:spPr>
          <a:xfrm>
            <a:off x="1304194" y="1526865"/>
            <a:ext cx="1404167" cy="307777"/>
          </a:xfrm>
          <a:prstGeom prst="rect">
            <a:avLst/>
          </a:prstGeom>
          <a:noFill/>
        </p:spPr>
        <p:txBody>
          <a:bodyPr wrap="none" rtlCol="0">
            <a:spAutoFit/>
          </a:bodyPr>
          <a:lstStyle/>
          <a:p>
            <a:r>
              <a:rPr lang="en-US" sz="1400" b="1" dirty="0"/>
              <a:t>Primary analysis</a:t>
            </a:r>
          </a:p>
        </p:txBody>
      </p:sp>
      <p:sp>
        <p:nvSpPr>
          <p:cNvPr id="17" name="TextBox 16">
            <a:extLst>
              <a:ext uri="{FF2B5EF4-FFF2-40B4-BE49-F238E27FC236}">
                <a16:creationId xmlns:a16="http://schemas.microsoft.com/office/drawing/2014/main" id="{E53CF0E7-54E0-4CCF-A4F4-175C5E7C3BC0}"/>
              </a:ext>
            </a:extLst>
          </p:cNvPr>
          <p:cNvSpPr txBox="1"/>
          <p:nvPr/>
        </p:nvSpPr>
        <p:spPr>
          <a:xfrm>
            <a:off x="6051213" y="1528476"/>
            <a:ext cx="1587742" cy="307777"/>
          </a:xfrm>
          <a:prstGeom prst="rect">
            <a:avLst/>
          </a:prstGeom>
          <a:noFill/>
        </p:spPr>
        <p:txBody>
          <a:bodyPr wrap="none" rtlCol="0">
            <a:spAutoFit/>
          </a:bodyPr>
          <a:lstStyle/>
          <a:p>
            <a:r>
              <a:rPr lang="en-US" sz="1400" b="1" dirty="0"/>
              <a:t>Sensitivity analysis</a:t>
            </a:r>
          </a:p>
        </p:txBody>
      </p:sp>
      <p:sp>
        <p:nvSpPr>
          <p:cNvPr id="18" name="Rectangle 17">
            <a:extLst>
              <a:ext uri="{FF2B5EF4-FFF2-40B4-BE49-F238E27FC236}">
                <a16:creationId xmlns:a16="http://schemas.microsoft.com/office/drawing/2014/main" id="{AF4056F8-E8C9-42DB-A2FF-6BAF6CFABD69}"/>
              </a:ext>
            </a:extLst>
          </p:cNvPr>
          <p:cNvSpPr/>
          <p:nvPr/>
        </p:nvSpPr>
        <p:spPr>
          <a:xfrm>
            <a:off x="967166" y="4153988"/>
            <a:ext cx="348624" cy="17417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255B7D-3184-46C1-9D6E-7FC138FD8A44}"/>
              </a:ext>
            </a:extLst>
          </p:cNvPr>
          <p:cNvSpPr/>
          <p:nvPr/>
        </p:nvSpPr>
        <p:spPr>
          <a:xfrm>
            <a:off x="6106053" y="4153988"/>
            <a:ext cx="442791" cy="17417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B603DE-FD31-4C5E-BCB9-1B9600DE1C2D}"/>
              </a:ext>
            </a:extLst>
          </p:cNvPr>
          <p:cNvSpPr txBox="1"/>
          <p:nvPr/>
        </p:nvSpPr>
        <p:spPr>
          <a:xfrm>
            <a:off x="1584960" y="5642315"/>
            <a:ext cx="3051092" cy="369332"/>
          </a:xfrm>
          <a:prstGeom prst="rect">
            <a:avLst/>
          </a:prstGeom>
          <a:noFill/>
        </p:spPr>
        <p:txBody>
          <a:bodyPr wrap="none" rtlCol="0">
            <a:spAutoFit/>
          </a:bodyPr>
          <a:lstStyle/>
          <a:p>
            <a:r>
              <a:rPr lang="en-US" b="1" dirty="0"/>
              <a:t>14% incidence or 86% survival</a:t>
            </a:r>
          </a:p>
        </p:txBody>
      </p:sp>
      <p:sp>
        <p:nvSpPr>
          <p:cNvPr id="20" name="TextBox 19">
            <a:extLst>
              <a:ext uri="{FF2B5EF4-FFF2-40B4-BE49-F238E27FC236}">
                <a16:creationId xmlns:a16="http://schemas.microsoft.com/office/drawing/2014/main" id="{51B8CC9B-A1F0-44FF-9E14-5573E078ECEF}"/>
              </a:ext>
            </a:extLst>
          </p:cNvPr>
          <p:cNvSpPr txBox="1"/>
          <p:nvPr/>
        </p:nvSpPr>
        <p:spPr>
          <a:xfrm>
            <a:off x="6548845" y="5623461"/>
            <a:ext cx="2934073" cy="369332"/>
          </a:xfrm>
          <a:prstGeom prst="rect">
            <a:avLst/>
          </a:prstGeom>
          <a:noFill/>
        </p:spPr>
        <p:txBody>
          <a:bodyPr wrap="none" rtlCol="0">
            <a:spAutoFit/>
          </a:bodyPr>
          <a:lstStyle/>
          <a:p>
            <a:r>
              <a:rPr lang="en-US" b="1" dirty="0"/>
              <a:t>9% incidence or 91% survival</a:t>
            </a:r>
          </a:p>
        </p:txBody>
      </p:sp>
      <p:sp>
        <p:nvSpPr>
          <p:cNvPr id="5" name="TextBox 4">
            <a:extLst>
              <a:ext uri="{FF2B5EF4-FFF2-40B4-BE49-F238E27FC236}">
                <a16:creationId xmlns:a16="http://schemas.microsoft.com/office/drawing/2014/main" id="{C857EFD0-B170-4C49-B5F7-6311A7CEF27F}"/>
              </a:ext>
            </a:extLst>
          </p:cNvPr>
          <p:cNvSpPr txBox="1"/>
          <p:nvPr/>
        </p:nvSpPr>
        <p:spPr>
          <a:xfrm>
            <a:off x="1315790" y="4802746"/>
            <a:ext cx="3743076" cy="646331"/>
          </a:xfrm>
          <a:prstGeom prst="rect">
            <a:avLst/>
          </a:prstGeom>
          <a:noFill/>
        </p:spPr>
        <p:txBody>
          <a:bodyPr wrap="none" rtlCol="0">
            <a:spAutoFit/>
          </a:bodyPr>
          <a:lstStyle/>
          <a:p>
            <a:r>
              <a:rPr lang="en-US" dirty="0"/>
              <a:t>Index date: Transplant date</a:t>
            </a:r>
          </a:p>
          <a:p>
            <a:r>
              <a:rPr lang="en-US" dirty="0"/>
              <a:t>Excludes events during hospitalization</a:t>
            </a:r>
          </a:p>
        </p:txBody>
      </p:sp>
      <p:sp>
        <p:nvSpPr>
          <p:cNvPr id="24" name="TextBox 23">
            <a:extLst>
              <a:ext uri="{FF2B5EF4-FFF2-40B4-BE49-F238E27FC236}">
                <a16:creationId xmlns:a16="http://schemas.microsoft.com/office/drawing/2014/main" id="{B89EB054-6948-4FC6-A752-DA5C85D51DFF}"/>
              </a:ext>
            </a:extLst>
          </p:cNvPr>
          <p:cNvSpPr txBox="1"/>
          <p:nvPr/>
        </p:nvSpPr>
        <p:spPr>
          <a:xfrm>
            <a:off x="6327448" y="4802746"/>
            <a:ext cx="2988767" cy="646331"/>
          </a:xfrm>
          <a:prstGeom prst="rect">
            <a:avLst/>
          </a:prstGeom>
          <a:noFill/>
        </p:spPr>
        <p:txBody>
          <a:bodyPr wrap="none" rtlCol="0">
            <a:spAutoFit/>
          </a:bodyPr>
          <a:lstStyle/>
          <a:p>
            <a:r>
              <a:rPr lang="en-US" dirty="0"/>
              <a:t>Index date: Discharge date</a:t>
            </a:r>
          </a:p>
          <a:p>
            <a:r>
              <a:rPr lang="en-US" dirty="0"/>
              <a:t>Exclude hospitalization period</a:t>
            </a:r>
          </a:p>
        </p:txBody>
      </p:sp>
    </p:spTree>
    <p:extLst>
      <p:ext uri="{BB962C8B-B14F-4D97-AF65-F5344CB8AC3E}">
        <p14:creationId xmlns:p14="http://schemas.microsoft.com/office/powerpoint/2010/main" val="1945112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afcd349e095dd42daa30695a05e154ff">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952e1c4b93f04eaab7e023875ae18b63"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564827-BD95-4306-9EFB-26E19DAEFFF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6477A63-258D-4C09-916B-9DB0F45AB2F6}"/>
</file>

<file path=customXml/itemProps3.xml><?xml version="1.0" encoding="utf-8"?>
<ds:datastoreItem xmlns:ds="http://schemas.openxmlformats.org/officeDocument/2006/customXml" ds:itemID="{1F6573FA-2E7A-4908-B02D-7C3D7A09CF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24625</TotalTime>
  <Words>1290</Words>
  <Application>Microsoft Office PowerPoint</Application>
  <PresentationFormat>Widescreen</PresentationFormat>
  <Paragraphs>255</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Wingdings</vt:lpstr>
      <vt:lpstr>Office Theme</vt:lpstr>
      <vt:lpstr>PowerPoint Presentation</vt:lpstr>
      <vt:lpstr>Disclaimer</vt:lpstr>
      <vt:lpstr>Outline</vt:lpstr>
      <vt:lpstr>Discussions in Submission Stage</vt:lpstr>
      <vt:lpstr>Submission Issues </vt:lpstr>
      <vt:lpstr>FDA Perspective in Submission</vt:lpstr>
      <vt:lpstr>Discussions in Review Stage</vt:lpstr>
      <vt:lpstr>Review Issues</vt:lpstr>
      <vt:lpstr>Review Issues – Non-Robust Estimate</vt:lpstr>
      <vt:lpstr>PowerPoint Presentation</vt:lpstr>
      <vt:lpstr>Statistical Perspectives in Review</vt:lpstr>
      <vt:lpstr>Acquiring Fit-for-Use Patient-Level Data</vt:lpstr>
      <vt:lpstr>Assessing Real-World Data</vt:lpstr>
      <vt:lpstr>Data Quality in Prograf Application</vt:lpstr>
      <vt:lpstr>Data Quality in Prograf Application</vt:lpstr>
      <vt:lpstr>RWD Management in Prograf Application</vt:lpstr>
      <vt:lpstr>PowerPoint Presentation</vt:lpstr>
      <vt:lpstr>Perspectives on Patient-Level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 125521</dc:title>
  <dc:creator>Flouri, Marilena</dc:creator>
  <cp:lastModifiedBy>Jung, Tae Hyun</cp:lastModifiedBy>
  <cp:revision>775</cp:revision>
  <dcterms:created xsi:type="dcterms:W3CDTF">2019-11-20T23:50:29Z</dcterms:created>
  <dcterms:modified xsi:type="dcterms:W3CDTF">2022-03-14T15:41:35Z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ies>
</file>