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5342" r:id="rId6"/>
    <p:sldMasterId id="2147485348" r:id="rId7"/>
    <p:sldMasterId id="2147485350" r:id="rId8"/>
    <p:sldMasterId id="2147485353" r:id="rId9"/>
    <p:sldMasterId id="2147485360" r:id="rId10"/>
    <p:sldMasterId id="2147485386" r:id="rId11"/>
  </p:sldMasterIdLst>
  <p:notesMasterIdLst>
    <p:notesMasterId r:id="rId43"/>
  </p:notesMasterIdLst>
  <p:handoutMasterIdLst>
    <p:handoutMasterId r:id="rId44"/>
  </p:handoutMasterIdLst>
  <p:sldIdLst>
    <p:sldId id="1448" r:id="rId12"/>
    <p:sldId id="2140755443" r:id="rId13"/>
    <p:sldId id="2140755453" r:id="rId14"/>
    <p:sldId id="2140755236" r:id="rId15"/>
    <p:sldId id="2140755411" r:id="rId16"/>
    <p:sldId id="2140755412" r:id="rId17"/>
    <p:sldId id="2140755444" r:id="rId18"/>
    <p:sldId id="2140755435" r:id="rId19"/>
    <p:sldId id="2140755247" r:id="rId20"/>
    <p:sldId id="2140755422" r:id="rId21"/>
    <p:sldId id="2140755248" r:id="rId22"/>
    <p:sldId id="2140755448" r:id="rId23"/>
    <p:sldId id="2140755282" r:id="rId24"/>
    <p:sldId id="2140755280" r:id="rId25"/>
    <p:sldId id="2140755249" r:id="rId26"/>
    <p:sldId id="2140755445" r:id="rId27"/>
    <p:sldId id="2140755452" r:id="rId28"/>
    <p:sldId id="2140755307" r:id="rId29"/>
    <p:sldId id="2140755429" r:id="rId30"/>
    <p:sldId id="2140755268" r:id="rId31"/>
    <p:sldId id="2140755396" r:id="rId32"/>
    <p:sldId id="2140755455" r:id="rId33"/>
    <p:sldId id="2140755413" r:id="rId34"/>
    <p:sldId id="2140755434" r:id="rId35"/>
    <p:sldId id="2140755303" r:id="rId36"/>
    <p:sldId id="2140755454" r:id="rId37"/>
    <p:sldId id="2140755446" r:id="rId38"/>
    <p:sldId id="2140755447" r:id="rId39"/>
    <p:sldId id="2140755449" r:id="rId40"/>
    <p:sldId id="2140755450" r:id="rId41"/>
    <p:sldId id="2140755451" r:id="rId42"/>
  </p:sldIdLst>
  <p:sldSz cx="12192000" cy="6858000"/>
  <p:notesSz cx="6797675" cy="9926638"/>
  <p:custDataLst>
    <p:tags r:id="rId45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0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5140" userDrawn="1">
          <p15:clr>
            <a:srgbClr val="A4A3A4"/>
          </p15:clr>
        </p15:guide>
        <p15:guide id="5" pos="5927" userDrawn="1">
          <p15:clr>
            <a:srgbClr val="A4A3A4"/>
          </p15:clr>
        </p15:guide>
        <p15:guide id="6" pos="2509" userDrawn="1">
          <p15:clr>
            <a:srgbClr val="A4A3A4"/>
          </p15:clr>
        </p15:guide>
        <p15:guide id="7" orient="horz" pos="2147" userDrawn="1">
          <p15:clr>
            <a:srgbClr val="A4A3A4"/>
          </p15:clr>
        </p15:guide>
        <p15:guide id="8" pos="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F5C341-D422-9180-6526-A958E5830A20}" name="Essermeant, Luc /FR" initials="EL/" userId="S::Luc.Essermeant@sanofi.com::a091a6ee-04a7-45bc-8c01-6c0f9c65a015" providerId="AD"/>
  <p188:author id="{8B5C405F-C3AD-7DDB-D7DC-0F04954AFF5C}" name="Qiu, Weiliang /US" initials="QW/" userId="S::Weiliang.Qiu@sanofi.com::30104fff-fd6c-4375-a0f8-631de4c2f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ger, Martin J. /US" initials="AMJ/" lastIdx="11" clrIdx="0"/>
  <p:cmAuthor id="2" name="Essermeant, Luc /FR" initials="EL/" lastIdx="6" clrIdx="1"/>
  <p:cmAuthor id="3" name="Onado, Veronique /FR" initials="OV/" lastIdx="4" clrIdx="2"/>
  <p:cmAuthor id="4" name="Qiu, Weiliang /US" initials="QW/" lastIdx="12" clrIdx="3">
    <p:extLst>
      <p:ext uri="{19B8F6BF-5375-455C-9EA6-DF929625EA0E}">
        <p15:presenceInfo xmlns:p15="http://schemas.microsoft.com/office/powerpoint/2012/main" userId="S::Weiliang.Qiu@sanofi.com::30104fff-fd6c-4375-a0f8-631de4c2fd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2B7"/>
    <a:srgbClr val="89024D"/>
    <a:srgbClr val="5A64B2"/>
    <a:srgbClr val="525DAE"/>
    <a:srgbClr val="4A54A4"/>
    <a:srgbClr val="84014B"/>
    <a:srgbClr val="84024A"/>
    <a:srgbClr val="82044A"/>
    <a:srgbClr val="85004B"/>
    <a:srgbClr val="5E3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5E196-03C5-49D8-BC1A-7367FE72CF3B}" v="2" dt="2023-06-07T15:40:39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5" autoAdjust="0"/>
    <p:restoredTop sz="94249" autoAdjust="0"/>
  </p:normalViewPr>
  <p:slideViewPr>
    <p:cSldViewPr snapToGrid="0" snapToObjects="1">
      <p:cViewPr varScale="1">
        <p:scale>
          <a:sx n="72" d="100"/>
          <a:sy n="72" d="100"/>
        </p:scale>
        <p:origin x="216" y="66"/>
      </p:cViewPr>
      <p:guideLst>
        <p:guide pos="3809"/>
        <p:guide orient="horz" pos="2160"/>
        <p:guide pos="5140"/>
        <p:guide pos="5927"/>
        <p:guide pos="2509"/>
        <p:guide orient="horz" pos="2147"/>
        <p:guide pos="333"/>
      </p:guideLst>
    </p:cSldViewPr>
  </p:slideViewPr>
  <p:outlineViewPr>
    <p:cViewPr>
      <p:scale>
        <a:sx n="33" d="100"/>
        <a:sy n="33" d="100"/>
      </p:scale>
      <p:origin x="0" y="-1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71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gs" Target="tags/tag1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commentAuthors" Target="commentAuthor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u, Weiliang /US" userId="30104fff-fd6c-4375-a0f8-631de4c2fda0" providerId="ADAL" clId="{8D85E196-03C5-49D8-BC1A-7367FE72CF3B}"/>
    <pc:docChg chg="addSld delSld modSld">
      <pc:chgData name="Qiu, Weiliang /US" userId="30104fff-fd6c-4375-a0f8-631de4c2fda0" providerId="ADAL" clId="{8D85E196-03C5-49D8-BC1A-7367FE72CF3B}" dt="2023-06-07T15:43:32.083" v="3" actId="47"/>
      <pc:docMkLst>
        <pc:docMk/>
      </pc:docMkLst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452431639" sldId="2140755236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2358596426" sldId="2140755247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1708198648" sldId="2140755248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1315394764" sldId="2140755249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3581584805" sldId="2140755268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1699076316" sldId="2140755280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2153838641" sldId="2140755282"/>
        </pc:sldMkLst>
      </pc:sldChg>
      <pc:sldChg chg="del">
        <pc:chgData name="Qiu, Weiliang /US" userId="30104fff-fd6c-4375-a0f8-631de4c2fda0" providerId="ADAL" clId="{8D85E196-03C5-49D8-BC1A-7367FE72CF3B}" dt="2023-06-07T15:43:32.083" v="3" actId="47"/>
        <pc:sldMkLst>
          <pc:docMk/>
          <pc:sldMk cId="3013159562" sldId="2140755295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766841215" sldId="2140755307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4074656204" sldId="2140755396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31826191" sldId="2140755411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3617357494" sldId="2140755412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3377485438" sldId="2140755422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799828637" sldId="2140755429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1349237732" sldId="2140755435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1603557616" sldId="2140755444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2184202717" sldId="2140755445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93457745" sldId="2140755448"/>
        </pc:sldMkLst>
      </pc:sldChg>
      <pc:sldChg chg="add del">
        <pc:chgData name="Qiu, Weiliang /US" userId="30104fff-fd6c-4375-a0f8-631de4c2fda0" providerId="ADAL" clId="{8D85E196-03C5-49D8-BC1A-7367FE72CF3B}" dt="2023-06-07T15:38:59.084" v="1"/>
        <pc:sldMkLst>
          <pc:docMk/>
          <pc:sldMk cId="3825179724" sldId="2140755452"/>
        </pc:sldMkLst>
      </pc:sldChg>
      <pc:sldChg chg="add">
        <pc:chgData name="Qiu, Weiliang /US" userId="30104fff-fd6c-4375-a0f8-631de4c2fda0" providerId="ADAL" clId="{8D85E196-03C5-49D8-BC1A-7367FE72CF3B}" dt="2023-06-07T15:40:39.443" v="2"/>
        <pc:sldMkLst>
          <pc:docMk/>
          <pc:sldMk cId="3308782712" sldId="21407554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ABD24DE-78F6-421D-B742-7AA2B9E8ECE8}" type="datetimeFigureOut">
              <a:rPr lang="fr-FR" smtClean="0"/>
              <a:t>07/06/2023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FD065428-2AFD-45F6-A9C9-2C59AA6CF8E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39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509DBD7E-BBC0-CB4E-A9CE-047F9A58E69D}" type="datetimeFigureOut">
              <a:rPr lang="fr-FR" smtClean="0"/>
              <a:t>07/06/2023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5792C17-AD08-4E4C-AB6D-1035F7AC396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1462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92C17-AD08-4E4C-AB6D-1035F7AC396F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73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plots_results_comparison_simData_1_full_v10.pdf (page 40)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04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plots_results_comparison_simData_1_full_v10.pdf (page 7, page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86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plots_results_comparison_simData_1_full_v10.pdf (page 31, page 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852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76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compare_3Approach_raw_results_simData_1_full_v9.pdf (page 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92C17-AD08-4E4C-AB6D-1035F7AC396F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4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compare_3Approach_raw_results_simData_1_full_v9.pdf (page 11)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92C17-AD08-4E4C-AB6D-1035F7AC396F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9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compare_3Approach_raw_results_simData_1_full_v9.pdf (page 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92C17-AD08-4E4C-AB6D-1035F7AC396F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7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compare_3Approach_raw_results_simData_1_full_v9.pdf (page 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36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compare_3Approach_raw_results_simData_1_full_v9.pdf (page 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49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compare_3Approach_raw_results_simData_1_full_v9.pdf (page 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96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dose_response_curves_dat1.pdf (page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45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report_dat1.rtf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65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report_dat1.rtf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dose_response_curves_dat1.pdf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59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Rplot_3_donors_3_rep_4pl.pdf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dose_response_curves_dat1.pdf (page 32)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65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dose_response_curves_dat1.pdf (page 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34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77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dose_response_curves_dat1.pdf (page 32)</a:t>
            </a:r>
          </a:p>
          <a:p>
            <a:r>
              <a:rPr lang="fr-FR" dirty="0"/>
              <a:t>dose_response_curves_simDat1.pdf (page 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02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dose_response_curves_dat1.pdf (page 32)</a:t>
            </a:r>
          </a:p>
          <a:p>
            <a:r>
              <a:rPr lang="en-US" dirty="0"/>
              <a:t>combine_plots_realDat1_Els_v3.pdf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76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7651" y="5684502"/>
            <a:ext cx="763932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7174" y="6151811"/>
            <a:ext cx="7635065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Subtitle, 24 pts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001" y="5876344"/>
            <a:ext cx="2687999" cy="431329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3572868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24000"/>
            <a:ext cx="11225165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799200"/>
            <a:ext cx="11225167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 hasCustomPrompt="1"/>
          </p:nvPr>
        </p:nvSpPr>
        <p:spPr>
          <a:xfrm>
            <a:off x="478368" y="1520826"/>
            <a:ext cx="11226801" cy="4560359"/>
          </a:xfrm>
          <a:noFill/>
          <a:ln>
            <a:noFill/>
          </a:ln>
        </p:spPr>
        <p:txBody>
          <a:bodyPr/>
          <a:lstStyle/>
          <a:p>
            <a:r>
              <a:rPr lang="en-US" noProof="0" dirty="0"/>
              <a:t>Table</a:t>
            </a:r>
          </a:p>
        </p:txBody>
      </p:sp>
      <p:sp>
        <p:nvSpPr>
          <p:cNvPr id="8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70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24000"/>
            <a:ext cx="112268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Key figures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8" y="799200"/>
            <a:ext cx="112268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8" y="2114857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8" y="2455290"/>
            <a:ext cx="5617633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78368" y="3369145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Insérer</a:t>
            </a:r>
            <a:r>
              <a:rPr lang="en-US" sz="2000" b="0" i="0" u="none" strike="noStrike" baseline="0" noProof="0" dirty="0">
                <a:solidFill>
                  <a:srgbClr val="FFFFFF"/>
                </a:solidFill>
                <a:latin typeface=""/>
              </a:rPr>
              <a:t> </a:t>
            </a:r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sz="2000" b="0" i="0" u="none" strike="noStrike" baseline="0" noProof="0" dirty="0">
              <a:solidFill>
                <a:srgbClr val="FFFFFF"/>
              </a:solidFill>
              <a:latin typeface=""/>
            </a:endParaRP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1950" y="2104443"/>
            <a:ext cx="561763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6091950" y="3035841"/>
            <a:ext cx="5617633" cy="1051553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478367" y="4284588"/>
            <a:ext cx="5608861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487138" y="5237417"/>
            <a:ext cx="5608863" cy="1007809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526945"/>
            <a:ext cx="5604811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4867379"/>
            <a:ext cx="5604811" cy="1377847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17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2550" y="0"/>
            <a:ext cx="123614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457167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842" y="430655"/>
            <a:ext cx="10060703" cy="5667477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457167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50226"/>
            <a:ext cx="10363200" cy="79089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647048"/>
            <a:ext cx="8534400" cy="4393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53" y="819876"/>
            <a:ext cx="4988103" cy="46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3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1879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E1197C-420C-4EC4-A2A2-FFE6D973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557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569252" y="6052567"/>
            <a:ext cx="8258683" cy="372404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latin typeface="AvantGarde" pitchFamily="34" charset="0"/>
              </a:defRPr>
            </a:lvl1pPr>
          </a:lstStyle>
          <a:p>
            <a:r>
              <a:rPr lang="en-US" noProof="0" dirty="0"/>
              <a:t>Subtitle, 24 pts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1744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Picture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9255" y="5424002"/>
            <a:ext cx="8253420" cy="590931"/>
          </a:xfrm>
        </p:spPr>
        <p:txBody>
          <a:bodyPr anchor="b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pts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467660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467660" y="5516195"/>
            <a:ext cx="0" cy="9888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4" y="5748857"/>
            <a:ext cx="269942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1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7451" userDrawn="1">
          <p15:clr>
            <a:srgbClr val="FBAE40"/>
          </p15:clr>
        </p15:guide>
        <p15:guide id="4" pos="247" userDrawn="1">
          <p15:clr>
            <a:srgbClr val="FBAE40"/>
          </p15:clr>
        </p15:guide>
        <p15:guide id="5" pos="1925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E1197C-420C-4EC4-A2A2-FFE6D973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7607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24000"/>
            <a:ext cx="11227859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– 1 column,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36725"/>
            <a:ext cx="11226801" cy="45085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403225" indent="-133350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8" y="799200"/>
            <a:ext cx="112268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2550" y="0"/>
            <a:ext cx="123614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9" tIns="81275" rIns="162549" bIns="81275" rtlCol="0" anchor="ctr"/>
          <a:lstStyle/>
          <a:p>
            <a:pPr algn="ctr" defTabSz="609541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841" y="430654"/>
            <a:ext cx="10060703" cy="5667477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9" tIns="81275" rIns="162549" bIns="81275" rtlCol="0" anchor="ctr"/>
          <a:lstStyle/>
          <a:p>
            <a:pPr algn="ctr" defTabSz="609541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50225"/>
            <a:ext cx="10363200" cy="790891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647048"/>
            <a:ext cx="8534400" cy="439320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bg1">
                    <a:lumMod val="85000"/>
                  </a:schemeClr>
                </a:solidFill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51" y="819876"/>
            <a:ext cx="4988103" cy="46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3026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05251" y="5684502"/>
            <a:ext cx="7799916" cy="443198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title, 32 pts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5251" y="6151811"/>
            <a:ext cx="7805176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Chapter subtitle, 24 pts</a:t>
            </a:r>
          </a:p>
          <a:p>
            <a:endParaRPr lang="en-US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572868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001" y="5876344"/>
            <a:ext cx="2687999" cy="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+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ECA7AAE5-B885-EC47-89A0-37148F980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006" y="471487"/>
            <a:ext cx="3922537" cy="34881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b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Name Surname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1C0246B-7912-A44D-B9D0-EE91DCB2F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007" y="150634"/>
            <a:ext cx="3922539" cy="4514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33" b="1"/>
            </a:lvl1pPr>
          </a:lstStyle>
          <a:p>
            <a:pPr lvl="0"/>
            <a:r>
              <a:rPr lang="fr-FR" dirty="0"/>
              <a:t>Event Name</a:t>
            </a:r>
            <a:endParaRPr lang="en-US" dirty="0"/>
          </a:p>
        </p:txBody>
      </p:sp>
      <p:sp>
        <p:nvSpPr>
          <p:cNvPr id="4" name="Espace réservé du numéro de diapositive 10">
            <a:extLst>
              <a:ext uri="{FF2B5EF4-FFF2-40B4-BE49-F238E27FC236}">
                <a16:creationId xmlns:a16="http://schemas.microsoft.com/office/drawing/2014/main" id="{CE85CB93-D880-4E23-AA3E-330A9E2566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74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  <p15:guide id="2" pos="1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678EC47-73CA-AE40-BABB-CA8E1E06C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1004" y="136564"/>
            <a:ext cx="3465093" cy="4514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33"/>
            </a:lvl1pPr>
          </a:lstStyle>
          <a:p>
            <a:pPr lvl="0"/>
            <a:r>
              <a:rPr lang="en-US" noProof="0" dirty="0"/>
              <a:t>Title here – 1 line max.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1A25782-9A7C-B342-ABD0-94963CD9A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005" y="508808"/>
            <a:ext cx="3465095" cy="3873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67"/>
            </a:lvl1pPr>
          </a:lstStyle>
          <a:p>
            <a:pPr lvl="0"/>
            <a:r>
              <a:rPr lang="en-US" noProof="0" dirty="0"/>
              <a:t>Subtitle here – 1 line max.</a:t>
            </a:r>
          </a:p>
        </p:txBody>
      </p:sp>
      <p:sp>
        <p:nvSpPr>
          <p:cNvPr id="4" name="Espace réservé du numéro de diapositive 10">
            <a:extLst>
              <a:ext uri="{FF2B5EF4-FFF2-40B4-BE49-F238E27FC236}">
                <a16:creationId xmlns:a16="http://schemas.microsoft.com/office/drawing/2014/main" id="{EE90EF1D-053F-43BF-A4A6-21A7BF655C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48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  <p15:guide id="2" pos="1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E28BFA00-EF38-2F4A-A244-788915710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007" y="150634"/>
            <a:ext cx="3922539" cy="4514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33" b="1"/>
            </a:lvl1pPr>
          </a:lstStyle>
          <a:p>
            <a:pPr lvl="0"/>
            <a:r>
              <a:rPr lang="fr-FR" dirty="0"/>
              <a:t>Event Name</a:t>
            </a:r>
            <a:endParaRPr lang="en-US" dirty="0"/>
          </a:p>
        </p:txBody>
      </p:sp>
      <p:sp>
        <p:nvSpPr>
          <p:cNvPr id="4" name="Espace réservé du numéro de diapositive 10">
            <a:extLst>
              <a:ext uri="{FF2B5EF4-FFF2-40B4-BE49-F238E27FC236}">
                <a16:creationId xmlns:a16="http://schemas.microsoft.com/office/drawing/2014/main" id="{E8884DFA-222D-4A28-A100-CB6C40FB35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8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+Sur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95BBFE-631A-8F44-A8EB-B8A72C53D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563" y="345150"/>
            <a:ext cx="3194051" cy="4514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33"/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4" name="Espace réservé du numéro de diapositive 10">
            <a:extLst>
              <a:ext uri="{FF2B5EF4-FFF2-40B4-BE49-F238E27FC236}">
                <a16:creationId xmlns:a16="http://schemas.microsoft.com/office/drawing/2014/main" id="{9E7FEA45-0820-4A94-8F28-FE08F67D55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28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  <p15:guide id="2" pos="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5">
            <a:extLst>
              <a:ext uri="{FF2B5EF4-FFF2-40B4-BE49-F238E27FC236}">
                <a16:creationId xmlns:a16="http://schemas.microsoft.com/office/drawing/2014/main" id="{5EAB9BE3-7BF0-449E-9B7E-53B4A28DEA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8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  <p:sp>
        <p:nvSpPr>
          <p:cNvPr id="6" name="Espace réservé du numéro de diapositive 10">
            <a:extLst>
              <a:ext uri="{FF2B5EF4-FFF2-40B4-BE49-F238E27FC236}">
                <a16:creationId xmlns:a16="http://schemas.microsoft.com/office/drawing/2014/main" id="{FA132286-F32F-4B71-9867-565EF11BD5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80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  <p:sp>
        <p:nvSpPr>
          <p:cNvPr id="6" name="Espace réservé du numéro de diapositive 10">
            <a:extLst>
              <a:ext uri="{FF2B5EF4-FFF2-40B4-BE49-F238E27FC236}">
                <a16:creationId xmlns:a16="http://schemas.microsoft.com/office/drawing/2014/main" id="{9CCB97A3-B544-4856-A8C0-DCDAD9EBC1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89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4948B7F3-3822-49CF-99DB-637B5A7D5B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0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6EE404EB-3160-4BF6-879B-EE930E1119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6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en-US" noProof="0" dirty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10">
            <a:extLst>
              <a:ext uri="{FF2B5EF4-FFF2-40B4-BE49-F238E27FC236}">
                <a16:creationId xmlns:a16="http://schemas.microsoft.com/office/drawing/2014/main" id="{B3F55B95-1F90-471C-909E-26256E688C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8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24000"/>
            <a:ext cx="112268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slide – 1 column, 28 pts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91633" y="1519200"/>
            <a:ext cx="10644463" cy="4508500"/>
          </a:xfrm>
        </p:spPr>
        <p:txBody>
          <a:bodyPr/>
          <a:lstStyle>
            <a:lvl1pPr marL="166688" indent="-166688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/>
              <a:t>Text 1st level, 18 pts</a:t>
            </a:r>
            <a:r>
              <a:rPr lang="fr-FR" dirty="0"/>
              <a:t>	XX</a:t>
            </a:r>
          </a:p>
          <a:p>
            <a:pPr lvl="1"/>
            <a:r>
              <a:rPr lang="fr-FR"/>
              <a:t>Text 2nd level, 16 pts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450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numéro de diapositive 10">
            <a:extLst>
              <a:ext uri="{FF2B5EF4-FFF2-40B4-BE49-F238E27FC236}">
                <a16:creationId xmlns:a16="http://schemas.microsoft.com/office/drawing/2014/main" id="{0CD21111-42DB-4521-9649-7657C290F6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54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7273C0-D926-4FC2-8437-9B297AC1E951}"/>
              </a:ext>
            </a:extLst>
          </p:cNvPr>
          <p:cNvCxnSpPr>
            <a:cxnSpLocks/>
          </p:cNvCxnSpPr>
          <p:nvPr/>
        </p:nvCxnSpPr>
        <p:spPr>
          <a:xfrm>
            <a:off x="1070063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3505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35449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334265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335449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334265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335449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334265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335449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334265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335449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334265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2" name="Connecteur droit 13">
            <a:extLst>
              <a:ext uri="{FF2B5EF4-FFF2-40B4-BE49-F238E27FC236}">
                <a16:creationId xmlns:a16="http://schemas.microsoft.com/office/drawing/2014/main" id="{7BC19BBF-83CB-4541-9E5A-ACB3379B1867}"/>
              </a:ext>
            </a:extLst>
          </p:cNvPr>
          <p:cNvCxnSpPr>
            <a:cxnSpLocks/>
          </p:cNvCxnSpPr>
          <p:nvPr/>
        </p:nvCxnSpPr>
        <p:spPr>
          <a:xfrm>
            <a:off x="1770509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13">
            <a:extLst>
              <a:ext uri="{FF2B5EF4-FFF2-40B4-BE49-F238E27FC236}">
                <a16:creationId xmlns:a16="http://schemas.microsoft.com/office/drawing/2014/main" id="{85FA77DC-6A39-4C5E-A7D7-DB530C4F2170}"/>
              </a:ext>
            </a:extLst>
          </p:cNvPr>
          <p:cNvCxnSpPr>
            <a:cxnSpLocks/>
          </p:cNvCxnSpPr>
          <p:nvPr/>
        </p:nvCxnSpPr>
        <p:spPr>
          <a:xfrm>
            <a:off x="7256625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space réservé du graphique SmartArt 11">
            <a:extLst>
              <a:ext uri="{FF2B5EF4-FFF2-40B4-BE49-F238E27FC236}">
                <a16:creationId xmlns:a16="http://schemas.microsoft.com/office/drawing/2014/main" id="{23BA7E43-84CF-486A-BB7B-AD1F2F009C79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73609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2035303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2034119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2035303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2034119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2035303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2034119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2035303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2034119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2035303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2034119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521417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520233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521417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520233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521417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520233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521417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520233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521417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520233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C3F43A7-62A2-4F52-BE28-DE69468735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numéro de diapositive 10">
            <a:extLst>
              <a:ext uri="{FF2B5EF4-FFF2-40B4-BE49-F238E27FC236}">
                <a16:creationId xmlns:a16="http://schemas.microsoft.com/office/drawing/2014/main" id="{AC8766DA-CF7F-4A20-B4F1-BE70ABB00B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03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Forme libre : forme 9">
            <a:extLst>
              <a:ext uri="{FF2B5EF4-FFF2-40B4-BE49-F238E27FC236}">
                <a16:creationId xmlns:a16="http://schemas.microsoft.com/office/drawing/2014/main" id="{F4B8DA8B-2C07-4FC6-911D-D340BE461554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6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57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24000"/>
            <a:ext cx="11227859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– 1 column,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36725"/>
            <a:ext cx="11226801" cy="45085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403225" indent="-133350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8" y="799200"/>
            <a:ext cx="112268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00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6" name="Forme libre : forme 9">
            <a:extLst>
              <a:ext uri="{FF2B5EF4-FFF2-40B4-BE49-F238E27FC236}">
                <a16:creationId xmlns:a16="http://schemas.microsoft.com/office/drawing/2014/main" id="{A9C36C71-038F-4436-BBC3-96ADAFADF4C5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27" name="Graphique 7">
            <a:extLst>
              <a:ext uri="{FF2B5EF4-FFF2-40B4-BE49-F238E27FC236}">
                <a16:creationId xmlns:a16="http://schemas.microsoft.com/office/drawing/2014/main" id="{DBF91248-A888-4963-A212-5E5A4549B33C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8" name="Forme libre : forme 9">
              <a:extLst>
                <a:ext uri="{FF2B5EF4-FFF2-40B4-BE49-F238E27FC236}">
                  <a16:creationId xmlns:a16="http://schemas.microsoft.com/office/drawing/2014/main" id="{68EE507B-C9A9-4C38-B6EF-2887A9778C9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34" name="Forme libre : forme 10">
              <a:extLst>
                <a:ext uri="{FF2B5EF4-FFF2-40B4-BE49-F238E27FC236}">
                  <a16:creationId xmlns:a16="http://schemas.microsoft.com/office/drawing/2014/main" id="{AE069B0D-3A77-4024-93DE-B14818FED9C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46" name="Forme libre : forme 11">
              <a:extLst>
                <a:ext uri="{FF2B5EF4-FFF2-40B4-BE49-F238E27FC236}">
                  <a16:creationId xmlns:a16="http://schemas.microsoft.com/office/drawing/2014/main" id="{4FEF900E-F4FF-408E-9225-41DC79A3C40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49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Cliquez sur l'icône pour ajouter un tableau</a:t>
            </a:r>
            <a:endParaRPr lang="en-US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5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5">
            <a:extLst>
              <a:ext uri="{FF2B5EF4-FFF2-40B4-BE49-F238E27FC236}">
                <a16:creationId xmlns:a16="http://schemas.microsoft.com/office/drawing/2014/main" id="{7C8169E4-122F-4218-B866-69A987A3F7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5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E1197C-420C-4EC4-A2A2-FFE6D973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25">
            <a:extLst>
              <a:ext uri="{FF2B5EF4-FFF2-40B4-BE49-F238E27FC236}">
                <a16:creationId xmlns:a16="http://schemas.microsoft.com/office/drawing/2014/main" id="{B3AA4BA2-9BD8-48AB-8FF4-12D3E9BC43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939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4AC31-9381-46F5-9CA9-E8F87663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7D151-2EB4-48D4-8395-E7A747BF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8BA63-F3A4-4941-BAB5-DD00BC61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E643-E4CB-4C17-9F97-755EAC2132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75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  <p:sp>
        <p:nvSpPr>
          <p:cNvPr id="6" name="Espace réservé du numéro de diapositive 10">
            <a:extLst>
              <a:ext uri="{FF2B5EF4-FFF2-40B4-BE49-F238E27FC236}">
                <a16:creationId xmlns:a16="http://schemas.microsoft.com/office/drawing/2014/main" id="{6BDC6855-8EE0-4C13-9DF4-420AB42508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84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  <p:sp>
        <p:nvSpPr>
          <p:cNvPr id="6" name="Espace réservé du numéro de diapositive 10">
            <a:extLst>
              <a:ext uri="{FF2B5EF4-FFF2-40B4-BE49-F238E27FC236}">
                <a16:creationId xmlns:a16="http://schemas.microsoft.com/office/drawing/2014/main" id="{F9E65BC3-CA0B-4B9F-9390-B4ADF3B51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51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8368" y="1527049"/>
            <a:ext cx="11226801" cy="4727448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24000"/>
            <a:ext cx="11225167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Conclusion,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7512" y="1746187"/>
            <a:ext cx="10622488" cy="4304569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 baseline="0"/>
            </a:lvl2pPr>
            <a:lvl3pPr marL="385763" indent="-131763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799200"/>
            <a:ext cx="1115002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312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DFBC8C04-5860-436A-94C5-B55C7FBF3C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16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9D9E379C-3D47-4D4B-916B-6023AF36B1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4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10">
            <a:extLst>
              <a:ext uri="{FF2B5EF4-FFF2-40B4-BE49-F238E27FC236}">
                <a16:creationId xmlns:a16="http://schemas.microsoft.com/office/drawing/2014/main" id="{D0E2AA68-110C-4E52-97E0-BA71AC491B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03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numéro de diapositive 10">
            <a:extLst>
              <a:ext uri="{FF2B5EF4-FFF2-40B4-BE49-F238E27FC236}">
                <a16:creationId xmlns:a16="http://schemas.microsoft.com/office/drawing/2014/main" id="{0B24B7F3-D4D0-4C5F-B0BC-8DB3FEDC97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42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7273C0-D926-4FC2-8437-9B297AC1E951}"/>
              </a:ext>
            </a:extLst>
          </p:cNvPr>
          <p:cNvCxnSpPr>
            <a:cxnSpLocks/>
          </p:cNvCxnSpPr>
          <p:nvPr/>
        </p:nvCxnSpPr>
        <p:spPr>
          <a:xfrm>
            <a:off x="1070063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3505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35449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334265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335449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334265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335449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334265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335449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334265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335449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334265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32" name="Connecteur droit 13">
            <a:extLst>
              <a:ext uri="{FF2B5EF4-FFF2-40B4-BE49-F238E27FC236}">
                <a16:creationId xmlns:a16="http://schemas.microsoft.com/office/drawing/2014/main" id="{7BC19BBF-83CB-4541-9E5A-ACB3379B1867}"/>
              </a:ext>
            </a:extLst>
          </p:cNvPr>
          <p:cNvCxnSpPr>
            <a:cxnSpLocks/>
          </p:cNvCxnSpPr>
          <p:nvPr/>
        </p:nvCxnSpPr>
        <p:spPr>
          <a:xfrm>
            <a:off x="1770509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13">
            <a:extLst>
              <a:ext uri="{FF2B5EF4-FFF2-40B4-BE49-F238E27FC236}">
                <a16:creationId xmlns:a16="http://schemas.microsoft.com/office/drawing/2014/main" id="{85FA77DC-6A39-4C5E-A7D7-DB530C4F2170}"/>
              </a:ext>
            </a:extLst>
          </p:cNvPr>
          <p:cNvCxnSpPr>
            <a:cxnSpLocks/>
          </p:cNvCxnSpPr>
          <p:nvPr/>
        </p:nvCxnSpPr>
        <p:spPr>
          <a:xfrm>
            <a:off x="7256625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space réservé du graphique SmartArt 11">
            <a:extLst>
              <a:ext uri="{FF2B5EF4-FFF2-40B4-BE49-F238E27FC236}">
                <a16:creationId xmlns:a16="http://schemas.microsoft.com/office/drawing/2014/main" id="{23BA7E43-84CF-486A-BB7B-AD1F2F009C79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73609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2035303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2034119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2035303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2034119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2035303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2034119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2035303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2034119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2035303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2034119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521417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520233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521417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520233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521417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520233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521417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520233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521417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520233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F4E83-C07E-4D7F-9AE0-2C87327C32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numéro de diapositive 10">
            <a:extLst>
              <a:ext uri="{FF2B5EF4-FFF2-40B4-BE49-F238E27FC236}">
                <a16:creationId xmlns:a16="http://schemas.microsoft.com/office/drawing/2014/main" id="{BC95E78E-1CB4-4DA3-82B3-9FC82CEFC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0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Forme libre : forme 9">
            <a:extLst>
              <a:ext uri="{FF2B5EF4-FFF2-40B4-BE49-F238E27FC236}">
                <a16:creationId xmlns:a16="http://schemas.microsoft.com/office/drawing/2014/main" id="{F4B8DA8B-2C07-4FC6-911D-D340BE461554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7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16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24000"/>
            <a:ext cx="11225165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7" y="1736725"/>
            <a:ext cx="5252604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799200"/>
            <a:ext cx="11225167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2" y="1316569"/>
            <a:ext cx="5609167" cy="492865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9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6" name="Forme libre : forme 9">
            <a:extLst>
              <a:ext uri="{FF2B5EF4-FFF2-40B4-BE49-F238E27FC236}">
                <a16:creationId xmlns:a16="http://schemas.microsoft.com/office/drawing/2014/main" id="{A9C36C71-038F-4436-BBC3-96ADAFADF4C5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27" name="Graphique 7">
            <a:extLst>
              <a:ext uri="{FF2B5EF4-FFF2-40B4-BE49-F238E27FC236}">
                <a16:creationId xmlns:a16="http://schemas.microsoft.com/office/drawing/2014/main" id="{DBF91248-A888-4963-A212-5E5A4549B33C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8" name="Forme libre : forme 9">
              <a:extLst>
                <a:ext uri="{FF2B5EF4-FFF2-40B4-BE49-F238E27FC236}">
                  <a16:creationId xmlns:a16="http://schemas.microsoft.com/office/drawing/2014/main" id="{68EE507B-C9A9-4C38-B6EF-2887A9778C9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34" name="Forme libre : forme 10">
              <a:extLst>
                <a:ext uri="{FF2B5EF4-FFF2-40B4-BE49-F238E27FC236}">
                  <a16:creationId xmlns:a16="http://schemas.microsoft.com/office/drawing/2014/main" id="{AE069B0D-3A77-4024-93DE-B14818FED9C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46" name="Forme libre : forme 11">
              <a:extLst>
                <a:ext uri="{FF2B5EF4-FFF2-40B4-BE49-F238E27FC236}">
                  <a16:creationId xmlns:a16="http://schemas.microsoft.com/office/drawing/2014/main" id="{4FEF900E-F4FF-408E-9225-41DC79A3C40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9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Cliquez sur l'icône pour ajouter un tableau</a:t>
            </a:r>
            <a:endParaRPr lang="en-US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 dirty="0"/>
              <a:t>Cliquez sur l'icône pour ajouter un graphique SmartArt</a:t>
            </a:r>
            <a:endParaRPr lang="en-US" noProof="0" dirty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  <p:sp>
        <p:nvSpPr>
          <p:cNvPr id="10" name="Espace réservé du numéro de diapositive 10">
            <a:extLst>
              <a:ext uri="{FF2B5EF4-FFF2-40B4-BE49-F238E27FC236}">
                <a16:creationId xmlns:a16="http://schemas.microsoft.com/office/drawing/2014/main" id="{4DF88D09-1D40-4541-A565-1ADA342927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72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5">
            <a:extLst>
              <a:ext uri="{FF2B5EF4-FFF2-40B4-BE49-F238E27FC236}">
                <a16:creationId xmlns:a16="http://schemas.microsoft.com/office/drawing/2014/main" id="{6FED1BFF-19C0-4420-8AFE-4C93530C3E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E1197C-420C-4EC4-A2A2-FFE6D973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25">
            <a:extLst>
              <a:ext uri="{FF2B5EF4-FFF2-40B4-BE49-F238E27FC236}">
                <a16:creationId xmlns:a16="http://schemas.microsoft.com/office/drawing/2014/main" id="{90B31089-32C8-486C-B4F7-89CCCA179E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36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24000"/>
            <a:ext cx="11225165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7" y="1736725"/>
            <a:ext cx="5252604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799200"/>
            <a:ext cx="11225167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2" y="1316567"/>
            <a:ext cx="5609167" cy="442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096001" y="5740041"/>
            <a:ext cx="5609167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65138" y="5913996"/>
            <a:ext cx="5262229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0356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0012"/>
            <a:ext cx="11226800" cy="52664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slide - 1 column, 28 </a:t>
            </a:r>
            <a:r>
              <a:rPr lang="en-US" noProof="0" err="1"/>
              <a:t>pts</a:t>
            </a:r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/>
              <a:t>Text 1st level, 18 </a:t>
            </a:r>
            <a:r>
              <a:rPr lang="en-US" noProof="0" err="1"/>
              <a:t>pts</a:t>
            </a:r>
            <a:endParaRPr lang="en-US" noProof="0"/>
          </a:p>
          <a:p>
            <a:pPr lvl="1"/>
            <a:r>
              <a:rPr lang="en-US" noProof="0"/>
              <a:t>Text 2nd level, 16 </a:t>
            </a:r>
            <a:r>
              <a:rPr lang="en-US" noProof="0" err="1"/>
              <a:t>pts</a:t>
            </a:r>
            <a:endParaRPr lang="en-US" noProof="0"/>
          </a:p>
          <a:p>
            <a:pPr lvl="2"/>
            <a:r>
              <a:rPr lang="en-US" noProof="0"/>
              <a:t>Text 3rd level, 14 </a:t>
            </a:r>
            <a:r>
              <a:rPr lang="en-US" noProof="0" err="1"/>
              <a:t>pts</a:t>
            </a:r>
            <a:endParaRPr lang="en-US" noProof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Subtitle, 22 </a:t>
            </a:r>
            <a:r>
              <a:rPr lang="en-US" noProof="0" err="1"/>
              <a:t>pts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088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E1197C-420C-4EC4-A2A2-FFE6D973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25">
            <a:extLst>
              <a:ext uri="{FF2B5EF4-FFF2-40B4-BE49-F238E27FC236}">
                <a16:creationId xmlns:a16="http://schemas.microsoft.com/office/drawing/2014/main" id="{0A2AA6F1-D72C-4C25-9B25-C0D045E601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142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E1197C-420C-4EC4-A2A2-FFE6D973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25">
            <a:extLst>
              <a:ext uri="{FF2B5EF4-FFF2-40B4-BE49-F238E27FC236}">
                <a16:creationId xmlns:a16="http://schemas.microsoft.com/office/drawing/2014/main" id="{607CF279-1CBC-46DC-ACBF-71167ADD48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993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0012"/>
            <a:ext cx="11225167" cy="52664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slide - 1 picture, 28 </a:t>
            </a:r>
            <a:r>
              <a:rPr lang="en-US" noProof="0" err="1"/>
              <a:t>pts</a:t>
            </a:r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/>
              <a:t>Text 1st level, 18 </a:t>
            </a:r>
            <a:r>
              <a:rPr lang="en-US" noProof="0" err="1"/>
              <a:t>pts</a:t>
            </a:r>
            <a:endParaRPr lang="en-US" noProof="0"/>
          </a:p>
          <a:p>
            <a:pPr lvl="1"/>
            <a:r>
              <a:rPr lang="en-US" noProof="0"/>
              <a:t>Text 2nd level, 16 </a:t>
            </a:r>
            <a:r>
              <a:rPr lang="en-US" noProof="0" err="1"/>
              <a:t>pts</a:t>
            </a:r>
            <a:endParaRPr lang="en-US" noProof="0"/>
          </a:p>
          <a:p>
            <a:pPr lvl="2"/>
            <a:r>
              <a:rPr lang="en-US" noProof="0"/>
              <a:t>Text 3rd level, 14 </a:t>
            </a:r>
            <a:r>
              <a:rPr lang="en-US" noProof="0" err="1"/>
              <a:t>pts</a:t>
            </a:r>
            <a:endParaRPr lang="en-US" noProof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Subtitle, 22 </a:t>
            </a:r>
            <a:r>
              <a:rPr lang="en-US" noProof="0" err="1"/>
              <a:t>pts</a:t>
            </a:r>
            <a:endParaRPr lang="en-US" noProof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316568"/>
            <a:ext cx="5609167" cy="4944533"/>
          </a:xfrm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123105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24000"/>
            <a:ext cx="112268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slide – 1 column,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91633" y="1519200"/>
            <a:ext cx="10644463" cy="4508500"/>
          </a:xfrm>
        </p:spPr>
        <p:txBody>
          <a:bodyPr/>
          <a:lstStyle>
            <a:lvl1pPr marL="166688" indent="-166688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/>
              <a:t>Text 1st level, 18 pts	XX</a:t>
            </a:r>
          </a:p>
          <a:p>
            <a:pPr lvl="1"/>
            <a:r>
              <a:rPr lang="fr-FR"/>
              <a:t>Text 2nd level, 16 pts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6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36712"/>
            <a:ext cx="12192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FFFFFF"/>
              </a:solidFill>
            </a:endParaRPr>
          </a:p>
        </p:txBody>
      </p:sp>
      <p:pic>
        <p:nvPicPr>
          <p:cNvPr id="4" name="Picture 2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" y="620714"/>
            <a:ext cx="10581216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0118" y="2606777"/>
            <a:ext cx="8614833" cy="6093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6" name="Espace réservé du numéro de diapositive 10">
            <a:extLst>
              <a:ext uri="{FF2B5EF4-FFF2-40B4-BE49-F238E27FC236}">
                <a16:creationId xmlns:a16="http://schemas.microsoft.com/office/drawing/2014/main" id="{081016BF-CCF8-44D2-BE92-F77DDA8270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96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2" y="324000"/>
            <a:ext cx="11702161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0" y="799200"/>
            <a:ext cx="11702747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78368" y="1520826"/>
            <a:ext cx="11226801" cy="427460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78367" y="5740693"/>
            <a:ext cx="11226800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7219" y="5912689"/>
            <a:ext cx="10900149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7726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8368" y="1520826"/>
            <a:ext cx="11226801" cy="4740276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24000"/>
            <a:ext cx="11225165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 Slide,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91633" y="1736726"/>
            <a:ext cx="5213237" cy="45515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r>
              <a:rPr lang="en-US" noProof="0" dirty="0"/>
              <a:t>Graph title, 20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799200"/>
            <a:ext cx="11225167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791634" y="2233613"/>
            <a:ext cx="10647892" cy="383749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96209" y="5899530"/>
            <a:ext cx="3579283" cy="22466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baseline="0" noProof="0" dirty="0"/>
              <a:t>Source or footnote of graph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5" y="6487288"/>
            <a:ext cx="8848436" cy="12311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407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theme" Target="../theme/theme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23850"/>
            <a:ext cx="112268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/>
              <a:t>Text slide – 1 column, 28 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7" y="1736725"/>
            <a:ext cx="112268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78367" y="746240"/>
            <a:ext cx="1122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785" y="6487288"/>
            <a:ext cx="8848436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0284664" y="6487288"/>
            <a:ext cx="103558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994" y="6487288"/>
            <a:ext cx="414748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434233" y="648046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367" y="6457993"/>
            <a:ext cx="1200000" cy="1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5" r:id="rId3"/>
    <p:sldLayoutId id="2147483662" r:id="rId4"/>
    <p:sldLayoutId id="2147483664" r:id="rId5"/>
    <p:sldLayoutId id="2147483666" r:id="rId6"/>
    <p:sldLayoutId id="2147483665" r:id="rId7"/>
    <p:sldLayoutId id="2147483667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01" userDrawn="1">
          <p15:clr>
            <a:srgbClr val="F26B43"/>
          </p15:clr>
        </p15:guide>
        <p15:guide id="5" pos="7373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114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3934" userDrawn="1">
          <p15:clr>
            <a:srgbClr val="F26B43"/>
          </p15:clr>
        </p15:guide>
        <p15:guide id="10" pos="499" userDrawn="1">
          <p15:clr>
            <a:srgbClr val="F26B43"/>
          </p15:clr>
        </p15:guide>
        <p15:guide id="11" orient="horz" pos="109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79785"/>
            <a:ext cx="12192000" cy="478221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457167"/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"/>
            <a:ext cx="12192000" cy="693683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457167"/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2403" y="86035"/>
            <a:ext cx="10795652" cy="50723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2407" y="1065063"/>
            <a:ext cx="11566404" cy="4988921"/>
          </a:xfrm>
          <a:prstGeom prst="rect">
            <a:avLst/>
          </a:prstGeom>
        </p:spPr>
        <p:txBody>
          <a:bodyPr vert="horz" lIns="121914" tIns="60957" rIns="121914" bIns="60957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3" name="Picture 10" descr="Elements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19"/>
          <a:stretch/>
        </p:blipFill>
        <p:spPr>
          <a:xfrm>
            <a:off x="11218053" y="5"/>
            <a:ext cx="837736" cy="693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7480" y="6511168"/>
            <a:ext cx="46736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fld id="{E0595794-49D9-42F6-B0A7-B2664110DFD0}" type="slidenum">
              <a:rPr lang="en-US" sz="800">
                <a:solidFill>
                  <a:prstClr val="white"/>
                </a:solidFill>
              </a:rPr>
              <a:pPr algn="ctr" defTabSz="457200"/>
              <a:t>‹#›</a:t>
            </a:fld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519843"/>
            <a:ext cx="263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white"/>
                </a:solidFill>
              </a:rPr>
              <a:t>Confidential &amp; Privileged</a:t>
            </a:r>
          </a:p>
        </p:txBody>
      </p:sp>
    </p:spTree>
    <p:extLst>
      <p:ext uri="{BB962C8B-B14F-4D97-AF65-F5344CB8AC3E}">
        <p14:creationId xmlns:p14="http://schemas.microsoft.com/office/powerpoint/2010/main" val="4866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87770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87995" indent="-287995" algn="l" defTabSz="877703" rtl="0" eaLnBrk="1" latinLnBrk="0" hangingPunct="1">
        <a:lnSpc>
          <a:spcPct val="90000"/>
        </a:lnSpc>
        <a:spcBef>
          <a:spcPts val="960"/>
        </a:spcBef>
        <a:buClr>
          <a:srgbClr val="1D307A"/>
        </a:buClr>
        <a:buSzPct val="85000"/>
        <a:buFont typeface="Wingdings" panose="05000000000000000000" pitchFamily="2" charset="2"/>
        <a:buChar char="l"/>
        <a:defRPr sz="2400" b="0" kern="1200">
          <a:solidFill>
            <a:srgbClr val="1D307A"/>
          </a:solidFill>
          <a:latin typeface="+mn-lt"/>
          <a:ea typeface="+mn-ea"/>
          <a:cs typeface="+mn-cs"/>
        </a:defRPr>
      </a:lvl1pPr>
      <a:lvl2pPr marL="696373" indent="-257524" algn="l" defTabSz="877703" rtl="0" eaLnBrk="1" latinLnBrk="0" hangingPunct="1">
        <a:lnSpc>
          <a:spcPct val="90000"/>
        </a:lnSpc>
        <a:spcBef>
          <a:spcPts val="480"/>
        </a:spcBef>
        <a:buClr>
          <a:srgbClr val="AD9259"/>
        </a:buClr>
        <a:buSzPct val="60000"/>
        <a:buFont typeface="Arial" panose="020B0604020202020204" pitchFamily="34" charset="0"/>
        <a:buChar char="►"/>
        <a:defRPr sz="2100" b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097127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80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32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3681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534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384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33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850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7703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555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408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256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106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958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807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79784"/>
            <a:ext cx="12192000" cy="478221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9" tIns="81275" rIns="162549" bIns="81275" rtlCol="0" anchor="ctr"/>
          <a:lstStyle/>
          <a:p>
            <a:pPr algn="ctr" defTabSz="609541"/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693683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9" tIns="81275" rIns="162549" bIns="81275" rtlCol="0" anchor="ctr"/>
          <a:lstStyle/>
          <a:p>
            <a:pPr algn="ctr" defTabSz="609541"/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2402" y="86035"/>
            <a:ext cx="10795652" cy="50723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2406" y="1065063"/>
            <a:ext cx="11566404" cy="4988921"/>
          </a:xfrm>
          <a:prstGeom prst="rect">
            <a:avLst/>
          </a:prstGeom>
        </p:spPr>
        <p:txBody>
          <a:bodyPr vert="horz" lIns="121914" tIns="60957" rIns="121914" bIns="60957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3" name="Picture 10" descr="Element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19"/>
          <a:stretch/>
        </p:blipFill>
        <p:spPr>
          <a:xfrm>
            <a:off x="11218053" y="4"/>
            <a:ext cx="837736" cy="693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7480" y="6490618"/>
            <a:ext cx="467360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85"/>
            <a:fld id="{E0595794-49D9-42F6-B0A7-B2664110DFD0}" type="slidenum">
              <a:rPr lang="en-US" sz="1067">
                <a:solidFill>
                  <a:prstClr val="white"/>
                </a:solidFill>
              </a:rPr>
              <a:pPr algn="ctr" defTabSz="609585"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hf hdr="0" ftr="0" dt="0"/>
  <p:txStyles>
    <p:titleStyle>
      <a:lvl1pPr algn="l" defTabSz="87770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87995" indent="-287995" algn="l" defTabSz="877703" rtl="0" eaLnBrk="1" latinLnBrk="0" hangingPunct="1">
        <a:lnSpc>
          <a:spcPct val="90000"/>
        </a:lnSpc>
        <a:spcBef>
          <a:spcPts val="960"/>
        </a:spcBef>
        <a:buClr>
          <a:srgbClr val="1D307A"/>
        </a:buClr>
        <a:buSzPct val="85000"/>
        <a:buFont typeface="Wingdings" panose="05000000000000000000" pitchFamily="2" charset="2"/>
        <a:buChar char="l"/>
        <a:defRPr sz="2400" b="0" kern="1200">
          <a:solidFill>
            <a:srgbClr val="1D307A"/>
          </a:solidFill>
          <a:latin typeface="+mn-lt"/>
          <a:ea typeface="+mn-ea"/>
          <a:cs typeface="+mn-cs"/>
        </a:defRPr>
      </a:lvl1pPr>
      <a:lvl2pPr marL="696373" indent="-257524" algn="l" defTabSz="877703" rtl="0" eaLnBrk="1" latinLnBrk="0" hangingPunct="1">
        <a:lnSpc>
          <a:spcPct val="90000"/>
        </a:lnSpc>
        <a:spcBef>
          <a:spcPts val="480"/>
        </a:spcBef>
        <a:buClr>
          <a:srgbClr val="AD9259"/>
        </a:buClr>
        <a:buSzPct val="60000"/>
        <a:buFont typeface="Arial" panose="020B0604020202020204" pitchFamily="34" charset="0"/>
        <a:buChar char="►"/>
        <a:defRPr sz="2100" b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097127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80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32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3681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534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384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33" indent="-219425" algn="l" defTabSz="87770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850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7703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555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408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256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106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958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807" algn="l" defTabSz="8777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23850"/>
            <a:ext cx="112268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/>
              <a:t>Text slide – 1 column, 28 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7" y="1736725"/>
            <a:ext cx="112268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78367" y="746240"/>
            <a:ext cx="1122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785" y="6487288"/>
            <a:ext cx="884843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0284664" y="6487288"/>
            <a:ext cx="1035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994" y="6487288"/>
            <a:ext cx="41474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434233" y="648046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7" y="6457993"/>
            <a:ext cx="1200000" cy="1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01" userDrawn="1">
          <p15:clr>
            <a:srgbClr val="F26B43"/>
          </p15:clr>
        </p15:guide>
        <p15:guide id="5" pos="7373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114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3934" userDrawn="1">
          <p15:clr>
            <a:srgbClr val="F26B43"/>
          </p15:clr>
        </p15:guide>
        <p15:guide id="10" pos="499" userDrawn="1">
          <p15:clr>
            <a:srgbClr val="F26B43"/>
          </p15:clr>
        </p15:guide>
        <p15:guide id="11" orient="horz" pos="109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79784"/>
            <a:ext cx="12192000" cy="478221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9" tIns="81275" rIns="162549" bIns="81275" rtlCol="0" anchor="ctr"/>
          <a:lstStyle/>
          <a:p>
            <a:pPr algn="ctr" defTabSz="609541"/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693683"/>
          </a:xfrm>
          <a:prstGeom prst="rect">
            <a:avLst/>
          </a:prstGeom>
          <a:solidFill>
            <a:srgbClr val="1D3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9" tIns="81275" rIns="162549" bIns="81275" rtlCol="0" anchor="ctr"/>
          <a:lstStyle/>
          <a:p>
            <a:pPr algn="ctr" defTabSz="609541"/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2402" y="86035"/>
            <a:ext cx="10795652" cy="50723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2406" y="1065063"/>
            <a:ext cx="11566404" cy="4988921"/>
          </a:xfrm>
          <a:prstGeom prst="rect">
            <a:avLst/>
          </a:prstGeom>
        </p:spPr>
        <p:txBody>
          <a:bodyPr vert="horz" lIns="121914" tIns="60957" rIns="121914" bIns="60957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3" name="Picture 10" descr="Elements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19"/>
          <a:stretch/>
        </p:blipFill>
        <p:spPr>
          <a:xfrm>
            <a:off x="11218053" y="4"/>
            <a:ext cx="837736" cy="693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7480" y="6490618"/>
            <a:ext cx="467360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85"/>
            <a:fld id="{E0595794-49D9-42F6-B0A7-B2664110DFD0}" type="slidenum">
              <a:rPr lang="en-US" sz="1067">
                <a:solidFill>
                  <a:prstClr val="white"/>
                </a:solidFill>
              </a:rPr>
              <a:pPr algn="ctr" defTabSz="609585"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C8EA77-6949-4CF7-B7C5-0D33E45476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82" y="6434573"/>
            <a:ext cx="3407701" cy="3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3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</p:sldLayoutIdLst>
  <p:hf hdr="0" ftr="0" dt="0"/>
  <p:txStyles>
    <p:titleStyle>
      <a:lvl1pPr algn="l" defTabSz="1170241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83984" indent="-383984" algn="l" defTabSz="1170241" rtl="0" eaLnBrk="1" latinLnBrk="0" hangingPunct="1">
        <a:lnSpc>
          <a:spcPct val="90000"/>
        </a:lnSpc>
        <a:spcBef>
          <a:spcPts val="1280"/>
        </a:spcBef>
        <a:buClr>
          <a:srgbClr val="1D307A"/>
        </a:buClr>
        <a:buSzPct val="85000"/>
        <a:buFont typeface="Wingdings" panose="05000000000000000000" pitchFamily="2" charset="2"/>
        <a:buChar char="l"/>
        <a:defRPr sz="3200" b="0" kern="1200">
          <a:solidFill>
            <a:srgbClr val="1D307A"/>
          </a:solidFill>
          <a:latin typeface="+mn-lt"/>
          <a:ea typeface="+mn-ea"/>
          <a:cs typeface="+mn-cs"/>
        </a:defRPr>
      </a:lvl1pPr>
      <a:lvl2pPr marL="928474" indent="-343357" algn="l" defTabSz="1170241" rtl="0" eaLnBrk="1" latinLnBrk="0" hangingPunct="1">
        <a:lnSpc>
          <a:spcPct val="90000"/>
        </a:lnSpc>
        <a:spcBef>
          <a:spcPts val="640"/>
        </a:spcBef>
        <a:buClr>
          <a:srgbClr val="AD9259"/>
        </a:buClr>
        <a:buSzPct val="60000"/>
        <a:buFont typeface="Arial" panose="020B0604020202020204" pitchFamily="34" charset="0"/>
        <a:buChar char="►"/>
        <a:defRPr sz="2800" b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462799" indent="-292559" algn="l" defTabSz="117024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2047922" indent="-292559" algn="l" defTabSz="117024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633044" indent="-292559" algn="l" defTabSz="117024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3218161" indent="-292559" algn="l" defTabSz="117024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803284" indent="-292559" algn="l" defTabSz="117024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388402" indent="-292559" algn="l" defTabSz="117024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973520" indent="-292559" algn="l" defTabSz="117024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85119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41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55363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40485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925602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510720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95842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80959" algn="l" defTabSz="117024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55F9FB-217B-0649-99EC-D0EAAD10C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7065" cy="6858000"/>
          </a:xfrm>
          <a:prstGeom prst="rect">
            <a:avLst/>
          </a:prstGeom>
        </p:spPr>
      </p:pic>
      <p:sp>
        <p:nvSpPr>
          <p:cNvPr id="4" name="Espace réservé du numéro de diapositive 10">
            <a:extLst>
              <a:ext uri="{FF2B5EF4-FFF2-40B4-BE49-F238E27FC236}">
                <a16:creationId xmlns:a16="http://schemas.microsoft.com/office/drawing/2014/main" id="{0DB28A5A-5F76-4963-A375-C2F9E1092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880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33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 userDrawn="1">
          <p15:clr>
            <a:srgbClr val="F26B43"/>
          </p15:clr>
        </p15:guide>
        <p15:guide id="2" pos="301" userDrawn="1">
          <p15:clr>
            <a:srgbClr val="F26B43"/>
          </p15:clr>
        </p15:guide>
        <p15:guide id="3" orient="horz" pos="622" userDrawn="1">
          <p15:clr>
            <a:srgbClr val="F26B43"/>
          </p15:clr>
        </p15:guide>
        <p15:guide id="4" pos="737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860" userDrawn="1">
          <p15:clr>
            <a:srgbClr val="F26B43"/>
          </p15:clr>
        </p15:guide>
        <p15:guide id="7" orient="horz" pos="781" userDrawn="1">
          <p15:clr>
            <a:srgbClr val="F26B43"/>
          </p15:clr>
        </p15:guide>
        <p15:guide id="8" orient="horz" pos="295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Forme libre : forme 9">
            <a:extLst>
              <a:ext uri="{FF2B5EF4-FFF2-40B4-BE49-F238E27FC236}">
                <a16:creationId xmlns:a16="http://schemas.microsoft.com/office/drawing/2014/main" id="{A881F5C4-317B-425E-B915-8F11F339271F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4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2" r:id="rId2"/>
    <p:sldLayoutId id="2147485363" r:id="rId3"/>
    <p:sldLayoutId id="2147485364" r:id="rId4"/>
    <p:sldLayoutId id="2147485365" r:id="rId5"/>
    <p:sldLayoutId id="2147485366" r:id="rId6"/>
    <p:sldLayoutId id="2147485367" r:id="rId7"/>
    <p:sldLayoutId id="2147485368" r:id="rId8"/>
    <p:sldLayoutId id="2147485369" r:id="rId9"/>
    <p:sldLayoutId id="2147485370" r:id="rId10"/>
    <p:sldLayoutId id="2147485371" r:id="rId11"/>
    <p:sldLayoutId id="2147485372" r:id="rId12"/>
    <p:sldLayoutId id="2147485373" r:id="rId13"/>
    <p:sldLayoutId id="2147485374" r:id="rId14"/>
    <p:sldLayoutId id="2147485375" r:id="rId15"/>
    <p:sldLayoutId id="2147485376" r:id="rId16"/>
    <p:sldLayoutId id="2147485377" r:id="rId17"/>
    <p:sldLayoutId id="2147485378" r:id="rId18"/>
    <p:sldLayoutId id="2147485379" r:id="rId19"/>
    <p:sldLayoutId id="2147485380" r:id="rId20"/>
    <p:sldLayoutId id="2147485381" r:id="rId21"/>
    <p:sldLayoutId id="2147485417" r:id="rId22"/>
    <p:sldLayoutId id="214748541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25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25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25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80E94A8-0648-D043-B8F7-3AFA110B04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Forme libre : forme 9">
            <a:extLst>
              <a:ext uri="{FF2B5EF4-FFF2-40B4-BE49-F238E27FC236}">
                <a16:creationId xmlns:a16="http://schemas.microsoft.com/office/drawing/2014/main" id="{A881F5C4-317B-425E-B915-8F11F339271F}"/>
              </a:ext>
            </a:extLst>
          </p:cNvPr>
          <p:cNvSpPr>
            <a:spLocks noChangeAspect="1"/>
          </p:cNvSpPr>
          <p:nvPr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 dirty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9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396" r:id="rId10"/>
    <p:sldLayoutId id="2147485397" r:id="rId11"/>
    <p:sldLayoutId id="2147485398" r:id="rId12"/>
    <p:sldLayoutId id="2147485399" r:id="rId13"/>
    <p:sldLayoutId id="2147485400" r:id="rId14"/>
    <p:sldLayoutId id="2147485401" r:id="rId15"/>
    <p:sldLayoutId id="2147485402" r:id="rId16"/>
    <p:sldLayoutId id="2147485403" r:id="rId17"/>
    <p:sldLayoutId id="2147485404" r:id="rId18"/>
    <p:sldLayoutId id="2147485405" r:id="rId19"/>
    <p:sldLayoutId id="2147485406" r:id="rId20"/>
    <p:sldLayoutId id="2147485407" r:id="rId21"/>
    <p:sldLayoutId id="2147485410" r:id="rId22"/>
    <p:sldLayoutId id="2147485411" r:id="rId23"/>
    <p:sldLayoutId id="2147485412" r:id="rId24"/>
    <p:sldLayoutId id="2147485413" r:id="rId25"/>
    <p:sldLayoutId id="2147485414" r:id="rId26"/>
    <p:sldLayoutId id="2147485415" r:id="rId27"/>
    <p:sldLayoutId id="2147485416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30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pour une image  23" descr="Une image contenant texte, intérieur, personne, bureau&#10;&#10;Description générée automatiquement">
            <a:extLst>
              <a:ext uri="{FF2B5EF4-FFF2-40B4-BE49-F238E27FC236}">
                <a16:creationId xmlns:a16="http://schemas.microsoft.com/office/drawing/2014/main" id="{E38B2526-98FD-45D7-9E94-5258B8952EA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420" r="420"/>
          <a:stretch>
            <a:fillRect/>
          </a:stretch>
        </p:blipFill>
        <p:spPr>
          <a:xfrm>
            <a:off x="3" y="0"/>
            <a:ext cx="3290044" cy="6858000"/>
          </a:xfrm>
        </p:spPr>
      </p:pic>
      <p:sp>
        <p:nvSpPr>
          <p:cNvPr id="14" name="Espace réservé du graphique SmartArt 13">
            <a:extLst>
              <a:ext uri="{FF2B5EF4-FFF2-40B4-BE49-F238E27FC236}">
                <a16:creationId xmlns:a16="http://schemas.microsoft.com/office/drawing/2014/main" id="{D93F0940-1AE1-451D-8BC9-314AFD827F3B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90461" y="1485038"/>
            <a:ext cx="136443" cy="135473"/>
          </a:xfrm>
        </p:spPr>
      </p:sp>
      <p:sp>
        <p:nvSpPr>
          <p:cNvPr id="10" name="Espace réservé du graphique SmartArt 9">
            <a:extLst>
              <a:ext uri="{FF2B5EF4-FFF2-40B4-BE49-F238E27FC236}">
                <a16:creationId xmlns:a16="http://schemas.microsoft.com/office/drawing/2014/main" id="{DFA9E436-3AFD-4106-BC53-A40D1CDB2264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7690463" y="5237488"/>
            <a:ext cx="136443" cy="135473"/>
          </a:xfrm>
        </p:spPr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CB5FB1-37BB-41E6-B2C0-E0DF5535F3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11389" y="1733600"/>
            <a:ext cx="8160020" cy="116741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An investigation to improve nonlinear mixed-effects approach for EC50 estimation based on multi-donor dose-response data</a:t>
            </a:r>
            <a:endParaRPr lang="fr-FR" sz="2800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D80D6B-39E5-4042-A6B0-7B96ADAF69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69977" y="3464516"/>
            <a:ext cx="7377952" cy="197618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Weiliang Qiu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*, Cheng Wenren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*, Tamara Slavnic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, Els Pattyn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Luc Essermeant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Non-Clinical Efficacy &amp; Safety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Early Development &amp; Research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Biostatistics &amp; Programming, Sanofi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2AA63A1-8990-4D86-9680-672D39F9F5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84082" y="5607931"/>
            <a:ext cx="4949741" cy="402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PSI Pre-Clinical SIG Webinar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11182147" y="4211209"/>
            <a:ext cx="1727200" cy="1949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Photo credits: ©</a:t>
            </a:r>
            <a:endParaRPr kumimoji="0" lang="en-US" sz="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D8801-1BB1-417C-AACC-B8C9021381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C39DF-78AF-C17B-D6EB-907C13B4C83E}"/>
              </a:ext>
            </a:extLst>
          </p:cNvPr>
          <p:cNvSpPr txBox="1"/>
          <p:nvPr/>
        </p:nvSpPr>
        <p:spPr>
          <a:xfrm>
            <a:off x="3119077" y="6083756"/>
            <a:ext cx="7995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Non-Clinical Efficacy &amp; Safety, Early Development &amp; Research, Biostatistics &amp; Programming, Sanofi</a:t>
            </a:r>
          </a:p>
          <a:p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IT&amp;M Stats</a:t>
            </a:r>
          </a:p>
          <a:p>
            <a:r>
              <a:rPr lang="en-US" sz="1400" baseline="30000" dirty="0">
                <a:solidFill>
                  <a:schemeClr val="tx1"/>
                </a:solidFill>
              </a:rPr>
              <a:t>*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resenters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86EE-C005-4E2D-92CB-AB1F712DF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00" y="1116419"/>
            <a:ext cx="11304000" cy="44605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Reasons for convergence failure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Overparameterization in the mixed-effects 4-PL model when using a general variance-covariance matrix for 4 random effects (Jiang and Kopp-Schneider, 2014)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Poor starting values, practical lack of identifiability with the specific available data, or other unknown factors (Harring and Liu, 2016)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Model nonlinearity (Comets et al. 2017; Plan et al., 2012)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Possible Solutions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several sets of starting values (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Harring and Liu, 2016)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3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Challenge: Need to have good model selection criteria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Use stochastic approximation EM (SAEM) algorithm (Comets, et al. 2017), instead of linearization, to obtain model parameter estimates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Note that above 2 possible solutions have not been applied to multi-donor dose-response data, to the best of our knowledge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6531DC-1600-4F34-9760-8DBBE7A3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243876"/>
            <a:ext cx="11313600" cy="748247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Convergence failure issue is well-known for general non-linear mixed effects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2E21B-319B-4B17-A20B-D6181A17AB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B6E643-E4CB-4C17-9F97-755EAC2132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59EC76-741E-4463-A489-301082D0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00" y="1458648"/>
            <a:ext cx="11304000" cy="47813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Alleviate convergence failure issue of nonlinear mixed-effects approach by</a:t>
            </a:r>
          </a:p>
          <a:p>
            <a:pPr marL="645292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4529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Using multiple starting values, and</a:t>
            </a:r>
          </a:p>
          <a:p>
            <a:pPr marL="645292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4529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Using SAEM to obtain parameter estimates</a:t>
            </a:r>
          </a:p>
          <a:p>
            <a:pPr lvl="1" indent="0">
              <a:buNone/>
            </a:pPr>
            <a:endParaRPr lang="en-US" sz="1800" dirty="0"/>
          </a:p>
          <a:p>
            <a:pPr marL="645292" lvl="1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37EDAA-1325-45E6-9F8F-A6511C07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57E14-534D-ECF1-5AE7-2B626F2EEF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19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55B50C-786A-700F-159E-C6FFB8162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600" y="750002"/>
                <a:ext cx="11304000" cy="5489998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/>
                  <a:t>Minimize sum of absolute distances to min and max log(dose) from estimated log(EC50)</a:t>
                </a:r>
              </a:p>
              <a:p>
                <a:pPr marL="645292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Helvetica" panose="020B0604020202020204" pitchFamily="34" charset="0"/>
                      </a:rPr>
                      <m:t>𝑑𝑖𝑠𝑡</m:t>
                    </m:r>
                    <m:r>
                      <a:rPr lang="en-US" sz="18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Helvetica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Helvetica" panose="020B0604020202020204" pitchFamily="34" charset="0"/>
                              </a:rPr>
                              <m:t>h</m:t>
                            </m:r>
                          </m:e>
                        </m:acc>
                        <m:r>
                          <a:rPr lang="en-US" sz="18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Helvetica" panose="020B0604020202020204" pitchFamily="34" charset="0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Helvetica" panose="020B0604020202020204" pitchFamily="34" charset="0"/>
                          </a:rPr>
                          <m:t>𝐿</m:t>
                        </m:r>
                      </m:e>
                    </m:d>
                    <m:r>
                      <a:rPr lang="en-US" sz="1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Helvetica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Helvetica" panose="020B0604020202020204" pitchFamily="34" charset="0"/>
                              </a:rPr>
                              <m:t>h</m:t>
                            </m:r>
                          </m:e>
                        </m:acc>
                        <m:r>
                          <a:rPr lang="en-US" sz="18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Helvetica" panose="020B0604020202020204" pitchFamily="34" charset="0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Helvetica" panose="020B0604020202020204" pitchFamily="34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/>
                  <a:t>Minimize mean square distance between residuals and quantiles of N(0, 1)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/>
                  <a:t>Minimize BIC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55B50C-786A-700F-159E-C6FFB8162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600" y="750002"/>
                <a:ext cx="11304000" cy="5489998"/>
              </a:xfrm>
              <a:blipFill>
                <a:blip r:embed="rId3"/>
                <a:stretch>
                  <a:fillRect l="-1240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9A39B7-5F86-7248-982B-EA7F0134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52849"/>
            <a:ext cx="11313600" cy="748247"/>
          </a:xfrm>
        </p:spPr>
        <p:txBody>
          <a:bodyPr/>
          <a:lstStyle/>
          <a:p>
            <a:r>
              <a:rPr lang="en-US" dirty="0"/>
              <a:t>Model selection criteria for nonlinear mixed effects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0A05A-2859-4559-89AD-CFB9CA31FF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C38E2-6DFB-BE96-806A-C22248F8F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958" y="3167034"/>
            <a:ext cx="3433476" cy="225867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C46E398-5619-43FA-2A86-61DA5C8DDC7C}"/>
              </a:ext>
            </a:extLst>
          </p:cNvPr>
          <p:cNvGrpSpPr/>
          <p:nvPr/>
        </p:nvGrpSpPr>
        <p:grpSpPr>
          <a:xfrm>
            <a:off x="992027" y="1729920"/>
            <a:ext cx="4466364" cy="883327"/>
            <a:chOff x="764855" y="4625163"/>
            <a:chExt cx="4466364" cy="88332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758F38-62F9-69DD-AEA8-85B33FA549D5}"/>
                </a:ext>
              </a:extLst>
            </p:cNvPr>
            <p:cNvCxnSpPr/>
            <p:nvPr/>
          </p:nvCxnSpPr>
          <p:spPr>
            <a:xfrm>
              <a:off x="1063256" y="4848447"/>
              <a:ext cx="416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247BF8-6260-737A-070F-45DD3E8A1844}"/>
                </a:ext>
              </a:extLst>
            </p:cNvPr>
            <p:cNvCxnSpPr/>
            <p:nvPr/>
          </p:nvCxnSpPr>
          <p:spPr>
            <a:xfrm flipV="1">
              <a:off x="1499191" y="4625163"/>
              <a:ext cx="0" cy="2232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1C4F17-B4E4-5FED-6199-9A4E27EE14E2}"/>
                </a:ext>
              </a:extLst>
            </p:cNvPr>
            <p:cNvCxnSpPr/>
            <p:nvPr/>
          </p:nvCxnSpPr>
          <p:spPr>
            <a:xfrm flipV="1">
              <a:off x="3225209" y="4625163"/>
              <a:ext cx="0" cy="2232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1AB952-1D1F-7189-2C98-E1C2E5DF9D9F}"/>
                </a:ext>
              </a:extLst>
            </p:cNvPr>
            <p:cNvSpPr txBox="1"/>
            <p:nvPr/>
          </p:nvSpPr>
          <p:spPr>
            <a:xfrm>
              <a:off x="764855" y="5156791"/>
              <a:ext cx="18277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 = Min(log(dose))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4E7905-94AE-4269-53CF-1D126A5A3397}"/>
                </a:ext>
              </a:extLst>
            </p:cNvPr>
            <p:cNvSpPr txBox="1"/>
            <p:nvPr/>
          </p:nvSpPr>
          <p:spPr>
            <a:xfrm>
              <a:off x="2703524" y="5156791"/>
              <a:ext cx="190789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 = Max(log(dose))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939F18-930E-F285-724B-D84087D468BA}"/>
                </a:ext>
              </a:extLst>
            </p:cNvPr>
            <p:cNvCxnSpPr/>
            <p:nvPr/>
          </p:nvCxnSpPr>
          <p:spPr>
            <a:xfrm flipV="1">
              <a:off x="4887433" y="4635796"/>
              <a:ext cx="0" cy="2232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3A777F2-2481-A0E8-0113-0D0F5D602EED}"/>
                    </a:ext>
                  </a:extLst>
                </p:cNvPr>
                <p:cNvSpPr txBox="1"/>
                <p:nvPr/>
              </p:nvSpPr>
              <p:spPr>
                <a:xfrm>
                  <a:off x="4722344" y="5156791"/>
                  <a:ext cx="374140" cy="351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3A777F2-2481-A0E8-0113-0D0F5D602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344" y="5156791"/>
                  <a:ext cx="374140" cy="351699"/>
                </a:xfrm>
                <a:prstGeom prst="rect">
                  <a:avLst/>
                </a:prstGeom>
                <a:blipFill>
                  <a:blip r:embed="rId6"/>
                  <a:stretch>
                    <a:fillRect r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C7FC31-A5CE-8C4C-B135-2A267E64CB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8558" y="4859080"/>
              <a:ext cx="0" cy="2977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C75691-346A-425A-4808-2DA8D2551A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5838" y="4873253"/>
              <a:ext cx="0" cy="2977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170D5AD-4E25-E310-7028-81AD144FE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7433" y="4876797"/>
              <a:ext cx="0" cy="2977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E63AC6-EC4F-4C37-9BB0-272E0080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0" y="1281000"/>
            <a:ext cx="11304000" cy="429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Simulate data from nonlinear mixed-effects model with general variance-covariance matrix for b, c, d,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21 scenarios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Number of donors (n = 3, 4, 5, 6, 7, 8, 9)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Number of replicates per donor (k = 2, 3, 4)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 concentration levels: 1.22e-12, 4.88e-12, 1.95e-11, 7.81e-11, 3.13e-10, 1.25e-09, 5e-09, 2e-08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Each scenario has 1000 simulated datasets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21,000 datasets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9B749-BE56-406E-93EF-08867765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00" y="243262"/>
            <a:ext cx="11313600" cy="748247"/>
          </a:xfrm>
        </p:spPr>
        <p:txBody>
          <a:bodyPr/>
          <a:lstStyle/>
          <a:p>
            <a:r>
              <a:rPr lang="en-US" dirty="0"/>
              <a:t>Simulation scenarios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0180AE-1BE2-43FF-BA75-B75BFE6A3E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83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36C5218-AE08-3340-A6F7-06BE8879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01" y="806640"/>
            <a:ext cx="4946607" cy="32216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AE6319-49CA-4B50-831F-0B0F97F9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146366"/>
            <a:ext cx="11313600" cy="748247"/>
          </a:xfrm>
        </p:spPr>
        <p:txBody>
          <a:bodyPr/>
          <a:lstStyle/>
          <a:p>
            <a:r>
              <a:rPr lang="en-US" dirty="0"/>
              <a:t>True parameter settings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45CF3-3F96-40D4-AC88-30C04C5E7EB7}"/>
              </a:ext>
            </a:extLst>
          </p:cNvPr>
          <p:cNvSpPr txBox="1"/>
          <p:nvPr/>
        </p:nvSpPr>
        <p:spPr>
          <a:xfrm>
            <a:off x="9503320" y="5148411"/>
            <a:ext cx="208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b: slope factor</a:t>
            </a:r>
          </a:p>
          <a:p>
            <a:r>
              <a:rPr lang="en-US" dirty="0"/>
              <a:t>c: lower asymptote</a:t>
            </a:r>
          </a:p>
          <a:p>
            <a:r>
              <a:rPr lang="en-US" dirty="0"/>
              <a:t>d: upper asymptote</a:t>
            </a:r>
          </a:p>
          <a:p>
            <a:r>
              <a:rPr lang="en-US" dirty="0"/>
              <a:t>h: log(EC50)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28B75-126C-466C-8182-A88BF7929EC2}"/>
              </a:ext>
            </a:extLst>
          </p:cNvPr>
          <p:cNvSpPr txBox="1"/>
          <p:nvPr/>
        </p:nvSpPr>
        <p:spPr>
          <a:xfrm>
            <a:off x="590343" y="649198"/>
            <a:ext cx="43001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dataset used to get true parameter values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E1EA09-5EC6-4863-97D3-C04C2EA3D4FE}"/>
              </a:ext>
            </a:extLst>
          </p:cNvPr>
          <p:cNvSpPr txBox="1"/>
          <p:nvPr/>
        </p:nvSpPr>
        <p:spPr>
          <a:xfrm>
            <a:off x="7832182" y="541253"/>
            <a:ext cx="19175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simulated dataset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7914339-B9C2-4608-8A63-F038B1138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FE44B-F3FC-4E07-BEB0-04628B7AAF76}"/>
              </a:ext>
            </a:extLst>
          </p:cNvPr>
          <p:cNvSpPr txBox="1"/>
          <p:nvPr/>
        </p:nvSpPr>
        <p:spPr>
          <a:xfrm>
            <a:off x="217724" y="4180443"/>
            <a:ext cx="54582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8 donors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 replicates per donor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8 concentration levels: 1.22e-12, 4.88e-12, 1.95e-11, 7.81e-11, 3.13e-10, 1.25e-09, 5e-09, 2e-08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51B9D7-57AD-A5D3-4DCB-E49FD212A327}"/>
              </a:ext>
            </a:extLst>
          </p:cNvPr>
          <p:cNvGrpSpPr/>
          <p:nvPr/>
        </p:nvGrpSpPr>
        <p:grpSpPr>
          <a:xfrm>
            <a:off x="590344" y="895096"/>
            <a:ext cx="4757834" cy="3119138"/>
            <a:chOff x="590344" y="895096"/>
            <a:chExt cx="4757834" cy="31191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F03322-E09E-1206-98FE-7BC942349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344" y="895096"/>
              <a:ext cx="4757834" cy="311913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BE2243F-562C-44E1-A4AB-D14E5BD0E609}"/>
                </a:ext>
              </a:extLst>
            </p:cNvPr>
            <p:cNvCxnSpPr/>
            <p:nvPr/>
          </p:nvCxnSpPr>
          <p:spPr>
            <a:xfrm flipH="1" flipV="1">
              <a:off x="4835229" y="3055990"/>
              <a:ext cx="110532" cy="8038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1A2A34-B7AD-4A87-B377-4BDCA8365AEA}"/>
              </a:ext>
            </a:extLst>
          </p:cNvPr>
          <p:cNvCxnSpPr>
            <a:cxnSpLocks/>
          </p:cNvCxnSpPr>
          <p:nvPr/>
        </p:nvCxnSpPr>
        <p:spPr>
          <a:xfrm flipH="1" flipV="1">
            <a:off x="10220601" y="3000869"/>
            <a:ext cx="265000" cy="914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CB63C0-FBCB-96F3-ABA3-BD4A7681420D}"/>
                  </a:ext>
                </a:extLst>
              </p:cNvPr>
              <p:cNvSpPr txBox="1"/>
              <p:nvPr/>
            </p:nvSpPr>
            <p:spPr>
              <a:xfrm>
                <a:off x="1004776" y="5366466"/>
                <a:ext cx="7299251" cy="1101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𝛽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𝑏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p>
                    </m:sSup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 −0.913,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𝛽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𝑐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p>
                    </m:sSup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 160.632,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𝛽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𝑑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p>
                    </m:sSup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=1027.729,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𝛽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h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p>
                    </m:sSup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=−22.792,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𝜎</m:t>
                    </m:r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=116.554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𝚲</m:t>
                    </m:r>
                    <m:r>
                      <a:rPr lang="en-US" sz="1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𝛀</m:t>
                      </m:r>
                      <m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0.194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−47.101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−194.206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0.365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−47.101</m:t>
                                </m:r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13909.298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47739.804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−116.126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−194.206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47739.804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194451.501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−372.037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0.365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−116.126</m:t>
                                </m:r>
                              </m:e>
                              <m:e>
                                <m:r>
                                  <a:rPr lang="pt-B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−372.037</m:t>
                                </m:r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0.993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CB63C0-FBCB-96F3-ABA3-BD4A76814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76" y="5366466"/>
                <a:ext cx="7299251" cy="1101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07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7CAAB-6F6E-42B4-B568-5481BA1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75" y="1072480"/>
            <a:ext cx="11304000" cy="562917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Two-stage approach (TS)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Weighted fixed-effects meta-analysis (FE)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Meta-analysis approach (meta)</a:t>
            </a:r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400" b="1" dirty="0"/>
              <a:t>8 random-effects meta-analysis models </a:t>
            </a:r>
            <a:r>
              <a:rPr lang="en-US" sz="1400" dirty="0"/>
              <a:t>were used ("DL", "HE", "SJ", "ML", "REML", "EB", "HS", "HSk")</a:t>
            </a:r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Knapp and Hartung's (2003) method used to construct 95% confidence 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nlme</a:t>
            </a:r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 err="1"/>
              <a:t>nlmeMLHEonly</a:t>
            </a:r>
            <a:endParaRPr lang="en-US" sz="1600" b="1" dirty="0"/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 err="1"/>
              <a:t>nlmeREMLHEonly</a:t>
            </a:r>
            <a:endParaRPr lang="en-US" sz="1600" b="1" dirty="0"/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/>
              <a:t>nlmeML5ini</a:t>
            </a:r>
            <a:endParaRPr lang="en-US" sz="1600" dirty="0"/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/>
              <a:t>nlmeREML5ini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saemix</a:t>
            </a:r>
            <a:endParaRPr lang="en-US" sz="1600" dirty="0"/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 err="1"/>
              <a:t>saemixDiagHEonly</a:t>
            </a:r>
            <a:r>
              <a:rPr lang="en-US" sz="1600" dirty="0"/>
              <a:t> </a:t>
            </a:r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 err="1"/>
              <a:t>saemixFullHEonly</a:t>
            </a:r>
            <a:endParaRPr lang="en-US" sz="1600" dirty="0"/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/>
              <a:t>saemixDiag5ini</a:t>
            </a:r>
          </a:p>
          <a:p>
            <a:pPr marL="759592" lvl="1" indent="-457200">
              <a:buFont typeface="Arial" panose="020B0604020202020204" pitchFamily="34" charset="0"/>
              <a:buChar char="•"/>
            </a:pPr>
            <a:r>
              <a:rPr lang="en-US" sz="1600" b="1" dirty="0"/>
              <a:t>saemixFull5ini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59592" lvl="1" indent="-4572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52FBB0-9A01-4F8D-856E-2ABA1D74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406220"/>
            <a:ext cx="11313600" cy="486266"/>
          </a:xfrm>
        </p:spPr>
        <p:txBody>
          <a:bodyPr/>
          <a:lstStyle/>
          <a:p>
            <a:r>
              <a:rPr lang="en-US" dirty="0"/>
              <a:t>18 methods to be compared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E0EBA-BAFE-4CA5-B17C-FFF9AE4CE2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008D4-46E3-4FBF-A3C1-6458AA468795}"/>
              </a:ext>
            </a:extLst>
          </p:cNvPr>
          <p:cNvSpPr txBox="1"/>
          <p:nvPr/>
        </p:nvSpPr>
        <p:spPr>
          <a:xfrm>
            <a:off x="3407011" y="5147636"/>
            <a:ext cx="89128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ML: LME-ML approximation of log-likelihood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REML: LME-REML approximation of log-likelihood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5ini: 5 sets of initial values (naïve, TS, FE, HE, SJ)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HEonly</a:t>
            </a:r>
            <a:r>
              <a:rPr lang="en-US" sz="1400" dirty="0"/>
              <a:t>: Only one set of initial values obtained by HE meta-analysis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Diag</a:t>
            </a:r>
            <a:r>
              <a:rPr lang="en-US" sz="1400" dirty="0"/>
              <a:t>: Assuming </a:t>
            </a:r>
            <a:r>
              <a:rPr lang="en-US" sz="1400" b="1" dirty="0"/>
              <a:t>diagonal</a:t>
            </a:r>
            <a:r>
              <a:rPr lang="en-US" sz="1400" dirty="0"/>
              <a:t> variance-covariance matrix of random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Full: Assuming </a:t>
            </a:r>
            <a:r>
              <a:rPr lang="en-US" sz="1400" b="1" dirty="0"/>
              <a:t>general</a:t>
            </a:r>
            <a:r>
              <a:rPr lang="en-US" sz="1400" dirty="0"/>
              <a:t> variance-covariance matrix of random effect</a:t>
            </a: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4C778-F2F5-4813-BFCB-12CE71ED4A94}"/>
              </a:ext>
            </a:extLst>
          </p:cNvPr>
          <p:cNvSpPr txBox="1"/>
          <p:nvPr/>
        </p:nvSpPr>
        <p:spPr>
          <a:xfrm>
            <a:off x="3834556" y="3186626"/>
            <a:ext cx="665759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CI based on nlme internal function, t test with df1, or t test with df2;</a:t>
            </a:r>
          </a:p>
          <a:p>
            <a:r>
              <a:rPr lang="en-US" sz="1200" dirty="0"/>
              <a:t>Assuming </a:t>
            </a:r>
            <a:r>
              <a:rPr lang="en-US" sz="1200" b="1" dirty="0"/>
              <a:t>diagonal</a:t>
            </a:r>
            <a:r>
              <a:rPr lang="en-US" sz="1200" dirty="0"/>
              <a:t> variance-covariance matrix of random effect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ADCDF-97DE-4D3D-B5F9-F63333A6B7D8}"/>
              </a:ext>
            </a:extLst>
          </p:cNvPr>
          <p:cNvSpPr txBox="1"/>
          <p:nvPr/>
        </p:nvSpPr>
        <p:spPr>
          <a:xfrm>
            <a:off x="3657600" y="4663788"/>
            <a:ext cx="6798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CI based on saemix internal function, t test with df1, or t test with df2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762942-CA55-4878-A5D9-E1E1CF131C9C}"/>
                  </a:ext>
                </a:extLst>
              </p:cNvPr>
              <p:cNvSpPr txBox="1"/>
              <p:nvPr/>
            </p:nvSpPr>
            <p:spPr>
              <a:xfrm>
                <a:off x="5332475" y="3758004"/>
                <a:ext cx="2545377" cy="560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𝑑𝑓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762942-CA55-4878-A5D9-E1E1CF131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75" y="3758004"/>
                <a:ext cx="2545377" cy="560025"/>
              </a:xfrm>
              <a:prstGeom prst="rect">
                <a:avLst/>
              </a:prstGeom>
              <a:blipFill>
                <a:blip r:embed="rId3"/>
                <a:stretch>
                  <a:fillRect t="-125000" b="-18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033C4A-52C4-4D04-BDF0-674FBF1E0251}"/>
                  </a:ext>
                </a:extLst>
              </p:cNvPr>
              <p:cNvSpPr txBox="1"/>
              <p:nvPr/>
            </p:nvSpPr>
            <p:spPr>
              <a:xfrm>
                <a:off x="8449778" y="3884129"/>
                <a:ext cx="18798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𝑑𝑓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033C4A-52C4-4D04-BDF0-674FBF1E0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778" y="3884129"/>
                <a:ext cx="1879810" cy="307777"/>
              </a:xfrm>
              <a:prstGeom prst="rect">
                <a:avLst/>
              </a:prstGeom>
              <a:blipFill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39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F6F07B-7E9F-95A0-B839-2C0CB0FBD941}"/>
              </a:ext>
            </a:extLst>
          </p:cNvPr>
          <p:cNvGrpSpPr/>
          <p:nvPr/>
        </p:nvGrpSpPr>
        <p:grpSpPr>
          <a:xfrm>
            <a:off x="138060" y="2015974"/>
            <a:ext cx="3086664" cy="2497032"/>
            <a:chOff x="590344" y="895096"/>
            <a:chExt cx="4757834" cy="31191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72BA28-E54B-3EAC-3460-1E135718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344" y="895096"/>
              <a:ext cx="4757834" cy="3119138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7CAD54-6C70-18E4-6419-F5BB69C2347A}"/>
                </a:ext>
              </a:extLst>
            </p:cNvPr>
            <p:cNvCxnSpPr/>
            <p:nvPr/>
          </p:nvCxnSpPr>
          <p:spPr>
            <a:xfrm flipH="1" flipV="1">
              <a:off x="4835229" y="3055990"/>
              <a:ext cx="110532" cy="8038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B18CBF-3C55-F6D3-9DB1-F4385E051BD7}"/>
              </a:ext>
            </a:extLst>
          </p:cNvPr>
          <p:cNvSpPr txBox="1"/>
          <p:nvPr/>
        </p:nvSpPr>
        <p:spPr>
          <a:xfrm>
            <a:off x="225911" y="156349"/>
            <a:ext cx="227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Results for real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BABE30-B1D4-E01F-F861-5C83B3F65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344" y="419392"/>
            <a:ext cx="8112624" cy="60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065B3-4B2B-DC45-1881-F7E98093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54" y="472379"/>
            <a:ext cx="8395861" cy="62077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9D18ACE-0BA4-B47F-10D2-21917BEC2EA3}"/>
              </a:ext>
            </a:extLst>
          </p:cNvPr>
          <p:cNvSpPr/>
          <p:nvPr/>
        </p:nvSpPr>
        <p:spPr>
          <a:xfrm>
            <a:off x="4183543" y="1391776"/>
            <a:ext cx="1238907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N=18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0B9F79-A110-C7AD-FF52-6C8B1BF9ABFC}"/>
              </a:ext>
            </a:extLst>
          </p:cNvPr>
          <p:cNvSpPr/>
          <p:nvPr/>
        </p:nvSpPr>
        <p:spPr>
          <a:xfrm>
            <a:off x="5786119" y="1391776"/>
            <a:ext cx="1205067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325E48-D329-D010-5E55-5A14E906B37A}"/>
              </a:ext>
            </a:extLst>
          </p:cNvPr>
          <p:cNvSpPr/>
          <p:nvPr/>
        </p:nvSpPr>
        <p:spPr>
          <a:xfrm>
            <a:off x="7487479" y="1391422"/>
            <a:ext cx="1205067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BA1A95-D08D-43FC-1BC1-6B5B7C4ED5CB}"/>
              </a:ext>
            </a:extLst>
          </p:cNvPr>
          <p:cNvSpPr/>
          <p:nvPr/>
        </p:nvSpPr>
        <p:spPr>
          <a:xfrm>
            <a:off x="2515875" y="2857553"/>
            <a:ext cx="1156915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AF6962-7657-3FC5-067B-1B6579B1A79B}"/>
              </a:ext>
            </a:extLst>
          </p:cNvPr>
          <p:cNvSpPr/>
          <p:nvPr/>
        </p:nvSpPr>
        <p:spPr>
          <a:xfrm>
            <a:off x="4183543" y="2857553"/>
            <a:ext cx="1156915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FEBD4A-6757-DB39-32CC-B454788B0D71}"/>
              </a:ext>
            </a:extLst>
          </p:cNvPr>
          <p:cNvSpPr/>
          <p:nvPr/>
        </p:nvSpPr>
        <p:spPr>
          <a:xfrm>
            <a:off x="5834271" y="2857553"/>
            <a:ext cx="1156915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N=139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D559EC-A8A3-AECA-47AE-9A86E98DB7E2}"/>
              </a:ext>
            </a:extLst>
          </p:cNvPr>
          <p:cNvSpPr/>
          <p:nvPr/>
        </p:nvSpPr>
        <p:spPr>
          <a:xfrm>
            <a:off x="7484999" y="2857553"/>
            <a:ext cx="1156915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61AD7-41B9-9E30-FE05-18DFF40BF8AF}"/>
              </a:ext>
            </a:extLst>
          </p:cNvPr>
          <p:cNvSpPr/>
          <p:nvPr/>
        </p:nvSpPr>
        <p:spPr>
          <a:xfrm>
            <a:off x="9025270" y="2857553"/>
            <a:ext cx="1340826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00548C-B618-5CE7-A9C8-8B455A904F02}"/>
              </a:ext>
            </a:extLst>
          </p:cNvPr>
          <p:cNvSpPr/>
          <p:nvPr/>
        </p:nvSpPr>
        <p:spPr>
          <a:xfrm>
            <a:off x="2515875" y="4168314"/>
            <a:ext cx="1340824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N=2266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4B5CBE-340D-4176-48AB-E958CA9B4DAB}"/>
              </a:ext>
            </a:extLst>
          </p:cNvPr>
          <p:cNvSpPr/>
          <p:nvPr/>
        </p:nvSpPr>
        <p:spPr>
          <a:xfrm>
            <a:off x="4214429" y="4376426"/>
            <a:ext cx="1021155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N=8676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F8A5C3-A08C-ECF9-0117-23CD5E6BCA71}"/>
              </a:ext>
            </a:extLst>
          </p:cNvPr>
          <p:cNvSpPr/>
          <p:nvPr/>
        </p:nvSpPr>
        <p:spPr>
          <a:xfrm>
            <a:off x="5902150" y="4168314"/>
            <a:ext cx="1021155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N=154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8217A1-8B73-4B1C-217E-201FDBD9D074}"/>
              </a:ext>
            </a:extLst>
          </p:cNvPr>
          <p:cNvSpPr/>
          <p:nvPr/>
        </p:nvSpPr>
        <p:spPr>
          <a:xfrm>
            <a:off x="7487479" y="4168314"/>
            <a:ext cx="1021155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N=2370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DC7C05-667C-1A5D-B70B-DE3A872CBCF7}"/>
              </a:ext>
            </a:extLst>
          </p:cNvPr>
          <p:cNvSpPr/>
          <p:nvPr/>
        </p:nvSpPr>
        <p:spPr>
          <a:xfrm>
            <a:off x="9257504" y="4168314"/>
            <a:ext cx="837242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3395E1-5400-2D68-B623-2D0CB1A2B4DB}"/>
              </a:ext>
            </a:extLst>
          </p:cNvPr>
          <p:cNvSpPr/>
          <p:nvPr/>
        </p:nvSpPr>
        <p:spPr>
          <a:xfrm>
            <a:off x="4183543" y="5667114"/>
            <a:ext cx="872650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N=788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79303F-B464-78F7-6191-BA049E81220D}"/>
              </a:ext>
            </a:extLst>
          </p:cNvPr>
          <p:cNvSpPr/>
          <p:nvPr/>
        </p:nvSpPr>
        <p:spPr>
          <a:xfrm>
            <a:off x="5902150" y="5659570"/>
            <a:ext cx="837242" cy="310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N=3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8AD42-F68D-E40F-C046-D453BEB624BE}"/>
              </a:ext>
            </a:extLst>
          </p:cNvPr>
          <p:cNvSpPr txBox="1"/>
          <p:nvPr/>
        </p:nvSpPr>
        <p:spPr>
          <a:xfrm>
            <a:off x="225911" y="156349"/>
            <a:ext cx="3302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Results for simulated datasets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563C3-311E-E937-E04D-E0D6285EE777}"/>
              </a:ext>
            </a:extLst>
          </p:cNvPr>
          <p:cNvSpPr txBox="1"/>
          <p:nvPr/>
        </p:nvSpPr>
        <p:spPr>
          <a:xfrm>
            <a:off x="7584141" y="5969602"/>
            <a:ext cx="4141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simulated datasets = 21,000</a:t>
            </a:r>
          </a:p>
        </p:txBody>
      </p:sp>
    </p:spTree>
    <p:extLst>
      <p:ext uri="{BB962C8B-B14F-4D97-AF65-F5344CB8AC3E}">
        <p14:creationId xmlns:p14="http://schemas.microsoft.com/office/powerpoint/2010/main" val="38251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A2465A-9CF6-F63E-4FAE-C365C139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97" y="1450708"/>
            <a:ext cx="5836723" cy="4302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F4943-3E24-7F6D-ADDE-576D472E9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6" y="1342322"/>
            <a:ext cx="5973740" cy="44101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1C60E-C81E-90BD-5D18-7D91DBDA6A32}"/>
              </a:ext>
            </a:extLst>
          </p:cNvPr>
          <p:cNvSpPr txBox="1"/>
          <p:nvPr/>
        </p:nvSpPr>
        <p:spPr>
          <a:xfrm>
            <a:off x="5083277" y="925810"/>
            <a:ext cx="1396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saemixFull5ini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8F27BA-3B2F-A873-989B-95A70517D3E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781368" y="1233587"/>
            <a:ext cx="0" cy="659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FA08D6-1AED-EF9F-C549-5F3D44037821}"/>
              </a:ext>
            </a:extLst>
          </p:cNvPr>
          <p:cNvSpPr txBox="1"/>
          <p:nvPr/>
        </p:nvSpPr>
        <p:spPr>
          <a:xfrm>
            <a:off x="5270507" y="5731716"/>
            <a:ext cx="1553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saemixDiag5ini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AB057-1E56-4462-8695-BC063FDE6D9B}"/>
              </a:ext>
            </a:extLst>
          </p:cNvPr>
          <p:cNvCxnSpPr>
            <a:cxnSpLocks/>
          </p:cNvCxnSpPr>
          <p:nvPr/>
        </p:nvCxnSpPr>
        <p:spPr>
          <a:xfrm flipV="1">
            <a:off x="5663973" y="3744947"/>
            <a:ext cx="3017" cy="2007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DC2526-2743-24B7-D6AD-51CE1CE59BDA}"/>
              </a:ext>
            </a:extLst>
          </p:cNvPr>
          <p:cNvSpPr txBox="1"/>
          <p:nvPr/>
        </p:nvSpPr>
        <p:spPr>
          <a:xfrm>
            <a:off x="3542625" y="927172"/>
            <a:ext cx="1639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err="1">
                <a:solidFill>
                  <a:srgbClr val="1A1A1A"/>
                </a:solidFill>
                <a:latin typeface="Arial" panose="020B0604020202020204" pitchFamily="34" charset="0"/>
              </a:rPr>
              <a:t>saemixFullHEonly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6A9AC7-41A7-7FA0-A38A-9FDD68EC3282}"/>
              </a:ext>
            </a:extLst>
          </p:cNvPr>
          <p:cNvCxnSpPr>
            <a:cxnSpLocks/>
          </p:cNvCxnSpPr>
          <p:nvPr/>
        </p:nvCxnSpPr>
        <p:spPr>
          <a:xfrm>
            <a:off x="4368857" y="1195069"/>
            <a:ext cx="335169" cy="615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E1A388-091D-2F5E-B48F-953008AEF820}"/>
              </a:ext>
            </a:extLst>
          </p:cNvPr>
          <p:cNvSpPr txBox="1"/>
          <p:nvPr/>
        </p:nvSpPr>
        <p:spPr>
          <a:xfrm>
            <a:off x="3828825" y="6000864"/>
            <a:ext cx="1816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err="1">
                <a:solidFill>
                  <a:srgbClr val="1A1A1A"/>
                </a:solidFill>
                <a:latin typeface="Arial" panose="020B0604020202020204" pitchFamily="34" charset="0"/>
              </a:rPr>
              <a:t>saemixDiagHEonly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236FD7-A27B-EAE6-149A-DAAFB5B9690B}"/>
              </a:ext>
            </a:extLst>
          </p:cNvPr>
          <p:cNvCxnSpPr>
            <a:cxnSpLocks/>
          </p:cNvCxnSpPr>
          <p:nvPr/>
        </p:nvCxnSpPr>
        <p:spPr>
          <a:xfrm flipV="1">
            <a:off x="4799813" y="3729503"/>
            <a:ext cx="0" cy="2192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F9140F-36AE-C080-D988-A96F6702075C}"/>
              </a:ext>
            </a:extLst>
          </p:cNvPr>
          <p:cNvSpPr txBox="1"/>
          <p:nvPr/>
        </p:nvSpPr>
        <p:spPr>
          <a:xfrm>
            <a:off x="2262867" y="5843443"/>
            <a:ext cx="710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HE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93F04A-61B1-34F4-36C0-29D38595AE2B}"/>
              </a:ext>
            </a:extLst>
          </p:cNvPr>
          <p:cNvCxnSpPr>
            <a:cxnSpLocks/>
          </p:cNvCxnSpPr>
          <p:nvPr/>
        </p:nvCxnSpPr>
        <p:spPr>
          <a:xfrm flipV="1">
            <a:off x="2496396" y="4986433"/>
            <a:ext cx="0" cy="857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F563CF-7336-815C-68F4-049029D0F53D}"/>
              </a:ext>
            </a:extLst>
          </p:cNvPr>
          <p:cNvSpPr txBox="1"/>
          <p:nvPr/>
        </p:nvSpPr>
        <p:spPr>
          <a:xfrm>
            <a:off x="8237525" y="2945155"/>
            <a:ext cx="710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HE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D08E2E-505D-9F01-18A8-C4B88B1FB989}"/>
              </a:ext>
            </a:extLst>
          </p:cNvPr>
          <p:cNvCxnSpPr>
            <a:cxnSpLocks/>
          </p:cNvCxnSpPr>
          <p:nvPr/>
        </p:nvCxnSpPr>
        <p:spPr>
          <a:xfrm>
            <a:off x="8472405" y="3252932"/>
            <a:ext cx="0" cy="659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C91EE1F-3304-B23A-1724-7C6A09BC7837}"/>
              </a:ext>
            </a:extLst>
          </p:cNvPr>
          <p:cNvSpPr txBox="1"/>
          <p:nvPr/>
        </p:nvSpPr>
        <p:spPr>
          <a:xfrm>
            <a:off x="10766050" y="669444"/>
            <a:ext cx="1396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saemixFull5ini</a:t>
            </a:r>
            <a:endParaRPr lang="en-US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16122B-9D31-5976-F5AF-864A3F5BBDA6}"/>
              </a:ext>
            </a:extLst>
          </p:cNvPr>
          <p:cNvCxnSpPr>
            <a:cxnSpLocks/>
          </p:cNvCxnSpPr>
          <p:nvPr/>
        </p:nvCxnSpPr>
        <p:spPr>
          <a:xfrm flipH="1">
            <a:off x="11288463" y="1000094"/>
            <a:ext cx="171949" cy="2435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1E57356-AE9A-1EC4-9573-368145A57B6C}"/>
              </a:ext>
            </a:extLst>
          </p:cNvPr>
          <p:cNvSpPr txBox="1"/>
          <p:nvPr/>
        </p:nvSpPr>
        <p:spPr>
          <a:xfrm>
            <a:off x="10992258" y="5668484"/>
            <a:ext cx="13699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saemixDiag5ini</a:t>
            </a:r>
            <a:endParaRPr lang="en-US" sz="12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67EC37A-CA3E-6A71-79B1-4AC9199D8157}"/>
              </a:ext>
            </a:extLst>
          </p:cNvPr>
          <p:cNvCxnSpPr>
            <a:cxnSpLocks/>
          </p:cNvCxnSpPr>
          <p:nvPr/>
        </p:nvCxnSpPr>
        <p:spPr>
          <a:xfrm flipV="1">
            <a:off x="11222886" y="4003272"/>
            <a:ext cx="0" cy="1665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D22591C-959B-70B1-D847-3764E9A8B0E2}"/>
              </a:ext>
            </a:extLst>
          </p:cNvPr>
          <p:cNvSpPr txBox="1"/>
          <p:nvPr/>
        </p:nvSpPr>
        <p:spPr>
          <a:xfrm>
            <a:off x="9717019" y="5885605"/>
            <a:ext cx="1816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err="1">
                <a:solidFill>
                  <a:srgbClr val="1A1A1A"/>
                </a:solidFill>
                <a:latin typeface="Arial" panose="020B0604020202020204" pitchFamily="34" charset="0"/>
              </a:rPr>
              <a:t>saemixDiagHEonly</a:t>
            </a:r>
            <a:endParaRPr lang="en-US" sz="12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B32B86-F002-77D3-451F-8977470E1AF9}"/>
              </a:ext>
            </a:extLst>
          </p:cNvPr>
          <p:cNvCxnSpPr>
            <a:cxnSpLocks/>
          </p:cNvCxnSpPr>
          <p:nvPr/>
        </p:nvCxnSpPr>
        <p:spPr>
          <a:xfrm flipV="1">
            <a:off x="10387394" y="4096097"/>
            <a:ext cx="0" cy="17473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EA33BFB-33E0-6986-63E8-5F1F27E7734A}"/>
              </a:ext>
            </a:extLst>
          </p:cNvPr>
          <p:cNvSpPr txBox="1"/>
          <p:nvPr/>
        </p:nvSpPr>
        <p:spPr>
          <a:xfrm>
            <a:off x="9738478" y="997298"/>
            <a:ext cx="1639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err="1">
                <a:solidFill>
                  <a:srgbClr val="1A1A1A"/>
                </a:solidFill>
                <a:latin typeface="Arial" panose="020B0604020202020204" pitchFamily="34" charset="0"/>
              </a:rPr>
              <a:t>saemixFullHEonly</a:t>
            </a:r>
            <a:endParaRPr lang="en-US" sz="12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99521E-0E3E-ECBA-71D2-CBE8F2D089BB}"/>
              </a:ext>
            </a:extLst>
          </p:cNvPr>
          <p:cNvCxnSpPr>
            <a:cxnSpLocks/>
          </p:cNvCxnSpPr>
          <p:nvPr/>
        </p:nvCxnSpPr>
        <p:spPr>
          <a:xfrm>
            <a:off x="10467975" y="1399234"/>
            <a:ext cx="0" cy="20297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713E43-E9B0-4513-9A54-A129008A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207" y="1499075"/>
            <a:ext cx="5889996" cy="4368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A61F7-3DA7-9CA4-41EE-C0AB88FDA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1" y="1473925"/>
            <a:ext cx="6024210" cy="44262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2C5F3-BC19-6811-3437-0DF7F008CBE3}"/>
              </a:ext>
            </a:extLst>
          </p:cNvPr>
          <p:cNvSpPr txBox="1"/>
          <p:nvPr/>
        </p:nvSpPr>
        <p:spPr>
          <a:xfrm>
            <a:off x="10840016" y="386584"/>
            <a:ext cx="1659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saemixFull5ini.df2</a:t>
            </a:r>
            <a:endParaRPr lang="en-US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B3D512-E586-D52A-385A-1711256C016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1669917" y="663583"/>
            <a:ext cx="0" cy="1393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829909-9336-48B3-7F6E-8367B7E0831D}"/>
              </a:ext>
            </a:extLst>
          </p:cNvPr>
          <p:cNvSpPr txBox="1"/>
          <p:nvPr/>
        </p:nvSpPr>
        <p:spPr>
          <a:xfrm>
            <a:off x="9079745" y="1171543"/>
            <a:ext cx="19349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nlmeML5ini.df2/</a:t>
            </a:r>
          </a:p>
          <a:p>
            <a:r>
              <a:rPr lang="en-US" sz="1100" dirty="0">
                <a:solidFill>
                  <a:srgbClr val="1A1A1A"/>
                </a:solidFill>
                <a:latin typeface="Arial" panose="020B0604020202020204" pitchFamily="34" charset="0"/>
              </a:rPr>
              <a:t>nlmeREML5ini.df2</a:t>
            </a:r>
            <a:endParaRPr lang="en-US" sz="11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194C-7773-9D69-5328-D4B64456B70B}"/>
              </a:ext>
            </a:extLst>
          </p:cNvPr>
          <p:cNvCxnSpPr>
            <a:cxnSpLocks/>
          </p:cNvCxnSpPr>
          <p:nvPr/>
        </p:nvCxnSpPr>
        <p:spPr>
          <a:xfrm>
            <a:off x="11070413" y="1329525"/>
            <a:ext cx="516268" cy="1180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FF6115-50D1-A342-084E-090E6866828E}"/>
              </a:ext>
            </a:extLst>
          </p:cNvPr>
          <p:cNvSpPr txBox="1"/>
          <p:nvPr/>
        </p:nvSpPr>
        <p:spPr>
          <a:xfrm>
            <a:off x="8577821" y="248084"/>
            <a:ext cx="1926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saemixFullHEonly.df2</a:t>
            </a:r>
            <a:endParaRPr lang="en-US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02320F-4869-8815-E157-112B60C81618}"/>
              </a:ext>
            </a:extLst>
          </p:cNvPr>
          <p:cNvCxnSpPr>
            <a:cxnSpLocks/>
          </p:cNvCxnSpPr>
          <p:nvPr/>
        </p:nvCxnSpPr>
        <p:spPr>
          <a:xfrm>
            <a:off x="9713455" y="578693"/>
            <a:ext cx="1094187" cy="14437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6CBFE3-7110-80FC-3987-2358C1E3CD0E}"/>
              </a:ext>
            </a:extLst>
          </p:cNvPr>
          <p:cNvSpPr txBox="1"/>
          <p:nvPr/>
        </p:nvSpPr>
        <p:spPr>
          <a:xfrm>
            <a:off x="9568619" y="6220441"/>
            <a:ext cx="1962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saemixDiagHEonly.df2</a:t>
            </a:r>
            <a:endParaRPr lang="en-US" sz="12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6F2B45-9E24-4084-BFEB-FC9B295BE263}"/>
              </a:ext>
            </a:extLst>
          </p:cNvPr>
          <p:cNvCxnSpPr>
            <a:cxnSpLocks/>
          </p:cNvCxnSpPr>
          <p:nvPr/>
        </p:nvCxnSpPr>
        <p:spPr>
          <a:xfrm flipV="1">
            <a:off x="10655360" y="2668859"/>
            <a:ext cx="152282" cy="3497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CD92F9-2327-50A0-FA07-9BC62C20DFB4}"/>
              </a:ext>
            </a:extLst>
          </p:cNvPr>
          <p:cNvCxnSpPr>
            <a:cxnSpLocks/>
          </p:cNvCxnSpPr>
          <p:nvPr/>
        </p:nvCxnSpPr>
        <p:spPr>
          <a:xfrm>
            <a:off x="9825460" y="1536558"/>
            <a:ext cx="174672" cy="1254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A471B11-2DE3-5976-B738-43417C672837}"/>
              </a:ext>
            </a:extLst>
          </p:cNvPr>
          <p:cNvSpPr txBox="1"/>
          <p:nvPr/>
        </p:nvSpPr>
        <p:spPr>
          <a:xfrm>
            <a:off x="7591015" y="1052292"/>
            <a:ext cx="18259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nlmeMLHEonly.df2/</a:t>
            </a:r>
          </a:p>
          <a:p>
            <a:r>
              <a:rPr lang="en-US" sz="1100" dirty="0">
                <a:solidFill>
                  <a:srgbClr val="1A1A1A"/>
                </a:solidFill>
                <a:latin typeface="Arial" panose="020B0604020202020204" pitchFamily="34" charset="0"/>
              </a:rPr>
              <a:t>nlmeREMLHEonly.df2</a:t>
            </a:r>
            <a:endParaRPr lang="en-US" sz="11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C03E33-C534-74CC-3721-BE7C1C7E861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503977" y="1483179"/>
            <a:ext cx="542444" cy="1410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881984-BD33-260B-F5F7-A032ECFED539}"/>
              </a:ext>
            </a:extLst>
          </p:cNvPr>
          <p:cNvSpPr txBox="1"/>
          <p:nvPr/>
        </p:nvSpPr>
        <p:spPr>
          <a:xfrm>
            <a:off x="2216130" y="3870063"/>
            <a:ext cx="710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HE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D077FB-3CF0-8024-32E9-3AA702A7BD54}"/>
              </a:ext>
            </a:extLst>
          </p:cNvPr>
          <p:cNvCxnSpPr>
            <a:cxnSpLocks/>
          </p:cNvCxnSpPr>
          <p:nvPr/>
        </p:nvCxnSpPr>
        <p:spPr>
          <a:xfrm flipV="1">
            <a:off x="2425199" y="3366849"/>
            <a:ext cx="0" cy="428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7AE2FBC-BAC7-22D2-0B5E-D0C319EDB1DB}"/>
              </a:ext>
            </a:extLst>
          </p:cNvPr>
          <p:cNvSpPr txBox="1"/>
          <p:nvPr/>
        </p:nvSpPr>
        <p:spPr>
          <a:xfrm>
            <a:off x="2334827" y="1147994"/>
            <a:ext cx="710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Arial" panose="020B0604020202020204" pitchFamily="34" charset="0"/>
              </a:rPr>
              <a:t>SJ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AB6864-F590-1FEE-7D7C-866CD95DF1FA}"/>
              </a:ext>
            </a:extLst>
          </p:cNvPr>
          <p:cNvCxnSpPr>
            <a:cxnSpLocks/>
          </p:cNvCxnSpPr>
          <p:nvPr/>
        </p:nvCxnSpPr>
        <p:spPr>
          <a:xfrm>
            <a:off x="2568356" y="1536558"/>
            <a:ext cx="0" cy="776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8EA7828-E7AD-600D-A745-FB5E61D18238}"/>
              </a:ext>
            </a:extLst>
          </p:cNvPr>
          <p:cNvSpPr txBox="1"/>
          <p:nvPr/>
        </p:nvSpPr>
        <p:spPr>
          <a:xfrm>
            <a:off x="10215267" y="1083182"/>
            <a:ext cx="1516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saemixDiag5ini.df2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ADB2D7-9376-7E06-1C15-2EF703AA334D}"/>
              </a:ext>
            </a:extLst>
          </p:cNvPr>
          <p:cNvSpPr txBox="1"/>
          <p:nvPr/>
        </p:nvSpPr>
        <p:spPr>
          <a:xfrm>
            <a:off x="4918633" y="794864"/>
            <a:ext cx="1659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saemixFull5ini.df2/</a:t>
            </a:r>
          </a:p>
          <a:p>
            <a:r>
              <a:rPr lang="en-US" sz="1200" dirty="0">
                <a:solidFill>
                  <a:srgbClr val="1A1A1A"/>
                </a:solidFill>
                <a:latin typeface="Arial" panose="020B0604020202020204" pitchFamily="34" charset="0"/>
              </a:rPr>
              <a:t>saemixDiag5ini.df2</a:t>
            </a:r>
            <a:endParaRPr lang="en-US" sz="12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2C6080-4D64-BA01-8D11-057D5607D704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5748534" y="1256529"/>
            <a:ext cx="0" cy="800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1AA075B-4B89-6B2A-0650-5AB518D0861B}"/>
              </a:ext>
            </a:extLst>
          </p:cNvPr>
          <p:cNvSpPr txBox="1"/>
          <p:nvPr/>
        </p:nvSpPr>
        <p:spPr>
          <a:xfrm>
            <a:off x="3964713" y="68629"/>
            <a:ext cx="192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saemixFullHEonly.df2/</a:t>
            </a:r>
          </a:p>
          <a:p>
            <a:r>
              <a:rPr lang="en-US" sz="12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saemixDiagHEonly.df2</a:t>
            </a:r>
            <a:endParaRPr lang="en-US" sz="1200" dirty="0"/>
          </a:p>
          <a:p>
            <a:endParaRPr lang="en-US" sz="12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B4AC49-A0A6-44AF-8AAA-5891195CEF28}"/>
              </a:ext>
            </a:extLst>
          </p:cNvPr>
          <p:cNvCxnSpPr>
            <a:cxnSpLocks/>
          </p:cNvCxnSpPr>
          <p:nvPr/>
        </p:nvCxnSpPr>
        <p:spPr>
          <a:xfrm>
            <a:off x="4605956" y="501445"/>
            <a:ext cx="371883" cy="1555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13D5CAA-86CA-1511-20DB-50A91727506D}"/>
              </a:ext>
            </a:extLst>
          </p:cNvPr>
          <p:cNvSpPr txBox="1"/>
          <p:nvPr/>
        </p:nvSpPr>
        <p:spPr>
          <a:xfrm>
            <a:off x="3387730" y="905501"/>
            <a:ext cx="19349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nlmeML5ini.df2/</a:t>
            </a:r>
          </a:p>
          <a:p>
            <a:r>
              <a:rPr lang="en-US" sz="1100" dirty="0">
                <a:solidFill>
                  <a:srgbClr val="1A1A1A"/>
                </a:solidFill>
                <a:latin typeface="Arial" panose="020B0604020202020204" pitchFamily="34" charset="0"/>
              </a:rPr>
              <a:t>nlmeREML5ini.df2</a:t>
            </a:r>
            <a:endParaRPr lang="en-US" sz="11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77B0782-BB6D-9565-B3F0-7C627632368E}"/>
              </a:ext>
            </a:extLst>
          </p:cNvPr>
          <p:cNvCxnSpPr>
            <a:cxnSpLocks/>
          </p:cNvCxnSpPr>
          <p:nvPr/>
        </p:nvCxnSpPr>
        <p:spPr>
          <a:xfrm flipH="1">
            <a:off x="4167523" y="1356412"/>
            <a:ext cx="73052" cy="742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FEDBC00-01FA-1CBD-655E-5369BF96D5FA}"/>
              </a:ext>
            </a:extLst>
          </p:cNvPr>
          <p:cNvSpPr txBox="1"/>
          <p:nvPr/>
        </p:nvSpPr>
        <p:spPr>
          <a:xfrm>
            <a:off x="2394709" y="12697"/>
            <a:ext cx="18259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</a:rPr>
              <a:t>nlmeMLHEonly.df2/</a:t>
            </a:r>
          </a:p>
          <a:p>
            <a:r>
              <a:rPr lang="en-US" sz="1100" dirty="0">
                <a:solidFill>
                  <a:srgbClr val="1A1A1A"/>
                </a:solidFill>
                <a:latin typeface="Arial" panose="020B0604020202020204" pitchFamily="34" charset="0"/>
              </a:rPr>
              <a:t>nlmeREMLHEonly.df2</a:t>
            </a:r>
            <a:endParaRPr lang="en-US" sz="11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2024920-5599-406C-D1F0-54B978E7F8FC}"/>
              </a:ext>
            </a:extLst>
          </p:cNvPr>
          <p:cNvCxnSpPr>
            <a:cxnSpLocks/>
          </p:cNvCxnSpPr>
          <p:nvPr/>
        </p:nvCxnSpPr>
        <p:spPr>
          <a:xfrm>
            <a:off x="3048433" y="412225"/>
            <a:ext cx="266422" cy="1695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52E2AD-6224-9C62-0800-A6AB54007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Weiliang Qiu, Els Pattyn, Cheng Wenren and Luc Essermeant are Sanofi employees and may hold shares and/or stock options in the company.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Tamara Slavnic has nothing to disclose.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CEECFF5-65A9-86CD-C560-DB0B2B3C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61C680-1FF5-488E-6831-0AF2FF990B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3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696EB3-677F-4973-9E10-44301795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00" y="1066388"/>
            <a:ext cx="11304000" cy="52478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Nonlinear mixed-effects model approach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Using multiple starting values alone or using </a:t>
            </a:r>
            <a:r>
              <a:rPr lang="en-US" sz="1400" dirty="0" err="1"/>
              <a:t>saemix</a:t>
            </a:r>
            <a:r>
              <a:rPr lang="en-US" sz="1400" dirty="0"/>
              <a:t> alone could not improve mixed-effects approach satisfactorily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saemixFull5ini can substantially reduce convergence failures and reduce estimation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Comparing nonlinear mixed-effects model approach and meta-analysis approach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saemixFull5ini seems better in terms of median bias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For large sample size </a:t>
            </a:r>
            <a:r>
              <a:rPr lang="en-US" sz="1400" dirty="0" err="1"/>
              <a:t>nDonor</a:t>
            </a:r>
            <a:r>
              <a:rPr lang="en-US" sz="1400" dirty="0"/>
              <a:t> ≥ 7, saemixFull5ini seems better in terms of CP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For small sample size </a:t>
            </a:r>
            <a:r>
              <a:rPr lang="en-US" sz="1400" dirty="0" err="1"/>
              <a:t>nDonor</a:t>
            </a:r>
            <a:r>
              <a:rPr lang="en-US" sz="1400" dirty="0"/>
              <a:t> &lt; 6, meta-analysis approach seems better in terms of 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TS approach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Relatively small absolute bias, great coverage of 95% CI</a:t>
            </a:r>
          </a:p>
          <a:p>
            <a:pPr marL="588142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Relatively large median squared error and length of 95% CI</a:t>
            </a:r>
          </a:p>
          <a:p>
            <a:pPr lvl="1" indent="0">
              <a:buNone/>
            </a:pPr>
            <a:endParaRPr lang="en-US" sz="1600" dirty="0"/>
          </a:p>
          <a:p>
            <a:pPr lvl="1" indent="0">
              <a:buNone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95335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EBB85B-99E4-427E-93BE-38849ED8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243876"/>
            <a:ext cx="11313600" cy="748247"/>
          </a:xfrm>
        </p:spPr>
        <p:txBody>
          <a:bodyPr>
            <a:normAutofit/>
          </a:bodyPr>
          <a:lstStyle/>
          <a:p>
            <a:r>
              <a:rPr lang="en-US" dirty="0"/>
              <a:t>Summary of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45A67-3EA6-4BE1-9708-9910439026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3D197D-C089-4F33-A76E-2EB460295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599" y="1638300"/>
                <a:ext cx="11454565" cy="4601700"/>
              </a:xfrm>
            </p:spPr>
            <p:txBody>
              <a:bodyPr/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Investigate degree of freedom when constructing 95% CI for </a:t>
                </a:r>
                <a:r>
                  <a:rPr lang="en-US" sz="1600" dirty="0" err="1"/>
                  <a:t>nlme</a:t>
                </a:r>
                <a:r>
                  <a:rPr lang="en-US" sz="1600" dirty="0"/>
                  <a:t> and </a:t>
                </a:r>
                <a:r>
                  <a:rPr lang="en-US" sz="1600" dirty="0" err="1"/>
                  <a:t>saemix</a:t>
                </a:r>
                <a:endParaRPr lang="en-US" sz="16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Relax the homoscedasticity assumption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𝑖𝑗𝑘</m:t>
                        </m:r>
                      </m:sub>
                    </m:sSub>
                    <m:box>
                      <m:box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~</m:t>
                        </m:r>
                      </m:e>
                    </m:box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/>
                  <a:t> to allow heterogeneity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𝑖𝑗𝑘</m:t>
                        </m:r>
                      </m:sub>
                    </m:sSub>
                    <m:box>
                      <m:box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~</m:t>
                        </m:r>
                      </m:e>
                    </m:box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16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Investigate Bayesian methods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Investigate if saemix could be used in comparing EC50 between 2 or more groups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3D197D-C089-4F33-A76E-2EB460295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599" y="1638300"/>
                <a:ext cx="11454565" cy="4601700"/>
              </a:xfrm>
              <a:blipFill>
                <a:blip r:embed="rId2"/>
                <a:stretch>
                  <a:fillRect l="-1011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F9B6FCF8-FC06-415F-8DCF-7F4E3E34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FB7C4-2D68-4A58-B04E-A85F8BA542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6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BB319-E5F2-4ABF-B929-7B4DAE39F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PSI Preclinical SIG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Ezgi Tanriver-Ayder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Emily Stanton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Els Pattyn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Tamara Slavnic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Luc Essermeant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Veronique Onado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Rene Kubiak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644B4-5B24-4692-83A0-970A14D2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38E8D-A52F-4E9F-AFB2-8D94CBEB4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78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0E880-1E4B-4180-8336-3D5F6049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00" y="636105"/>
            <a:ext cx="11304000" cy="56038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Baty F, Ritz C, Jensen SM, Kern L, Tamm M, Brutsche MH. Multimodel inference applied to oxygen recovery kinetics after 6-min walk tests in patients with chronic obstructive pulmonary disease. PLoS One. 2017;12(11):e0187548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Celeux, G. and Diebolt, J. (1985) The SEM algorithm: A probabilistic Teacher algorithm derived from the EM Algorithm for the mixture problem, Computational Statistics Quarterly, 2, 73-82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Comets, E., Lavenu, A., &amp; Lavielle, M. (2017). Parameter Estimation in Nonlinear Mixed Effect Models Using saemix, an R Implementation of the SAEM Algorithm. Journal of Statistical Software, 80(3), 1–41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Delyon B, Lavielle M, Moulines E (1999). “Convergence of a Stochastic Approximation Version of the EM Algorithm.” The Annals of Statistics, 27(1), 94–128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Dvoretzky A. On stochastic approximation. In Proceedings of the Third Berkeley Symposium on Mathematical Statistics and Probability. University of California Press, 1956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European Pharmacopoeia 7.0 (Section 5.3). 01/2008:50300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Harring, Jeffrey R., and Junhui Liu. "A comparison of estimation methods for nonlinear mixed-effects models under model misspecification and data sparseness: A simulation study." Journal of Modern Applied Statistical Methods 15.1 (2016): 27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Jeffrey N. Jonkman &amp; Kurex Sidik (2009) Equivalence Testing for Parallelism in the Four-Parameter Logistic Model, Journal of Biopharmaceutical Statistics, 19:5, 818-837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Jiang X, Kopp-Schneider A. Summarizing EC50 estimates from multiple dose-response experiments: a comparison of a meta-analysis strategy to a mixed-effects model approach. Biom J. 2014 May;56(3):493-512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Jiang X, Kopp-Schneider A. Statistical strategies for averaging EC50 from multiple dose-response experiments. Arch Toxicol. 2015 Nov;89(11):2119-27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Knapp, G., &amp; Hartung, J. (2003). Improved tests for a random effects meta-regression with a single covariate. Statistics in Medicine, 22(17), 2693–2710.  https://doi.org/10.1002/sim.1482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Plan, Elodie L., et al. "Performance comparison of various maximum likelihood nonlinear mixed-effects estimation methods for dose–response models." The AAPS journal 14.3 (2012): 420-432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Sheiner LB, Beal SL. Evaluation of methods for estimating population pharmacokinetics parameters. I. Michaelis-Menten model: routine clinical pharmacokinetic data. J Pharmacokinet Biopharm. 1980 Dec;8(6):553-71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States Pharmacopeial Convention Section &lt;</a:t>
            </a:r>
            <a:r>
              <a:rPr lang="en-US" sz="1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111&gt;: Design and Analysis of Biological Assays </a:t>
            </a:r>
            <a:r>
              <a:rPr lang="en-US" sz="12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/ Biological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Vajjha K, Trager B, Shinnar A, Pestun V. Formalization of a Stochastic Approximation Theorem. 13th International Conference on Interactive Theorem Proving (ITP 2022). 237: 31:1--31:18. https://doi.org/10.4230/LIPIcs.ITP.2022.31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Williams, James D. et al. A statistical method to account for plate-to-plate variability in multiple-plate bioassays. Biopharm International 16 (2003): 44-54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5CC06-1420-47F0-A43C-548C9023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181341"/>
            <a:ext cx="11313600" cy="74824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7698F-6525-4C4A-A63C-B3E8F3A09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49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7AF2CB17-CCA7-43AE-82A9-973D4894BBA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768F250-8DBB-48A3-8A28-8665EB950D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1B281B-E749-4C59-B3F4-5AD8108BDD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A798D-64DA-4023-9DE2-0E5E984B4D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C974D-5D99-4E7D-AFBE-FFB7BFD10B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19537-715B-488F-B1E9-AAF70AB1AD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3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E94A8-0648-D043-B8F7-3AFA110B04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DEB93-F361-1ED7-EA14-4B7FBB78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6" y="335190"/>
            <a:ext cx="9823129" cy="63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F163F2-5EE3-127B-81AF-1E8825CDB3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932" y="1568738"/>
          <a:ext cx="11784312" cy="459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025">
                  <a:extLst>
                    <a:ext uri="{9D8B030D-6E8A-4147-A177-3AD203B41FA5}">
                      <a16:colId xmlns:a16="http://schemas.microsoft.com/office/drawing/2014/main" val="717516385"/>
                    </a:ext>
                  </a:extLst>
                </a:gridCol>
                <a:gridCol w="1134711">
                  <a:extLst>
                    <a:ext uri="{9D8B030D-6E8A-4147-A177-3AD203B41FA5}">
                      <a16:colId xmlns:a16="http://schemas.microsoft.com/office/drawing/2014/main" val="2834145488"/>
                    </a:ext>
                  </a:extLst>
                </a:gridCol>
                <a:gridCol w="1309368">
                  <a:extLst>
                    <a:ext uri="{9D8B030D-6E8A-4147-A177-3AD203B41FA5}">
                      <a16:colId xmlns:a16="http://schemas.microsoft.com/office/drawing/2014/main" val="2513538589"/>
                    </a:ext>
                  </a:extLst>
                </a:gridCol>
                <a:gridCol w="1309368">
                  <a:extLst>
                    <a:ext uri="{9D8B030D-6E8A-4147-A177-3AD203B41FA5}">
                      <a16:colId xmlns:a16="http://schemas.microsoft.com/office/drawing/2014/main" val="3043635260"/>
                    </a:ext>
                  </a:extLst>
                </a:gridCol>
                <a:gridCol w="1309368">
                  <a:extLst>
                    <a:ext uri="{9D8B030D-6E8A-4147-A177-3AD203B41FA5}">
                      <a16:colId xmlns:a16="http://schemas.microsoft.com/office/drawing/2014/main" val="2866397465"/>
                    </a:ext>
                  </a:extLst>
                </a:gridCol>
                <a:gridCol w="1309368">
                  <a:extLst>
                    <a:ext uri="{9D8B030D-6E8A-4147-A177-3AD203B41FA5}">
                      <a16:colId xmlns:a16="http://schemas.microsoft.com/office/drawing/2014/main" val="3959733460"/>
                    </a:ext>
                  </a:extLst>
                </a:gridCol>
                <a:gridCol w="1309368">
                  <a:extLst>
                    <a:ext uri="{9D8B030D-6E8A-4147-A177-3AD203B41FA5}">
                      <a16:colId xmlns:a16="http://schemas.microsoft.com/office/drawing/2014/main" val="92048881"/>
                    </a:ext>
                  </a:extLst>
                </a:gridCol>
                <a:gridCol w="1309368">
                  <a:extLst>
                    <a:ext uri="{9D8B030D-6E8A-4147-A177-3AD203B41FA5}">
                      <a16:colId xmlns:a16="http://schemas.microsoft.com/office/drawing/2014/main" val="3869801540"/>
                    </a:ext>
                  </a:extLst>
                </a:gridCol>
                <a:gridCol w="1309368">
                  <a:extLst>
                    <a:ext uri="{9D8B030D-6E8A-4147-A177-3AD203B41FA5}">
                      <a16:colId xmlns:a16="http://schemas.microsoft.com/office/drawing/2014/main" val="2288755120"/>
                    </a:ext>
                  </a:extLst>
                </a:gridCol>
              </a:tblGrid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method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nBelow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nAbove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nNA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min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Q1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Median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Q3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</a:rPr>
                        <a:t>max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0074530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TS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1687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726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-4291.97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-23.68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-23.01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-22.26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7181.16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077223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FE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-91.00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-23.79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-23.40</a:t>
                      </a:r>
                      <a:endParaRPr lang="en-US" sz="1000" dirty="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-23.04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-0.85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0738451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DL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644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170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-4290.86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-23.48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7229.88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1799816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HE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1168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326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-4291.97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-23.68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-23.28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-22.93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7184.10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6212735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SJ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1231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349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-4291.97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-23.47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7184.10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7207719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ML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1114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310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-4291.97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-23.50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7184.69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4083761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REML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1155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327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-4291.97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-23.48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7184.10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1002082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EB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1223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348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139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-4291.97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-23.50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7184.10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5884219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HS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584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139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-4290.01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-23.51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-23.20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7764.28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457373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HSK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599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145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-4290.50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-23.50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7702.31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9488791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nlmeMLHEonly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2266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-29.67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-23.42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-15.58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7781902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nlmeML5ini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154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-28.98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-23.44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-16.57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546363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nlmeREMLHEonly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8676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-29.67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-23.39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-16.29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4812949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nlmeREML5ini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2370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-28.99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-23.43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-22.83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-17.67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81675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saemixDiagHEonly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263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262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-32086.41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-23.32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-22.98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-22.52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129680.65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9226083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saemixDiag5ini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96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-178.88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-23.31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-22.98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-22.53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-9.15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812315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saemixFullHEonly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199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238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788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-28396.19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-22.70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-22.09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111180.98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0006697"/>
                  </a:ext>
                </a:extLst>
              </a:tr>
              <a:tr h="205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saemixFull5ini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-3769.19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-23.11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-22.71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-22.11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222.07</a:t>
                      </a:r>
                      <a:endParaRPr lang="en-US" sz="100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5603820"/>
                  </a:ext>
                </a:extLst>
              </a:tr>
              <a:tr h="303435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effectLst/>
                        </a:rPr>
                        <a:t>nBelow</a:t>
                      </a:r>
                      <a:r>
                        <a:rPr lang="en-US" sz="900" dirty="0">
                          <a:effectLst/>
                        </a:rPr>
                        <a:t>: number of estimated h below minimum of log(dose); </a:t>
                      </a:r>
                      <a:r>
                        <a:rPr lang="en-US" sz="900" dirty="0" err="1">
                          <a:effectLst/>
                        </a:rPr>
                        <a:t>nAbove</a:t>
                      </a:r>
                      <a:r>
                        <a:rPr lang="en-US" sz="900" dirty="0">
                          <a:effectLst/>
                        </a:rPr>
                        <a:t>: number of estimated h above maximum of log(dose); </a:t>
                      </a:r>
                      <a:r>
                        <a:rPr lang="en-US" sz="900" dirty="0" err="1">
                          <a:effectLst/>
                        </a:rPr>
                        <a:t>nNA</a:t>
                      </a:r>
                      <a:r>
                        <a:rPr lang="en-US" sz="900" dirty="0">
                          <a:effectLst/>
                        </a:rPr>
                        <a:t>: number of convergence failures; min, Q1, median, Q3, max are minimum, first quartile, median, third quartile, and maximum estimates of log(EC50)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624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07D61E5-9CDE-13AE-7E56-66202DFF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36277"/>
            <a:ext cx="11313600" cy="748247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table of min, Q1, median, Q3, max, </a:t>
            </a:r>
            <a:r>
              <a:rPr lang="en-US" dirty="0" err="1"/>
              <a:t>nBelow</a:t>
            </a:r>
            <a:r>
              <a:rPr lang="en-US" dirty="0"/>
              <a:t>, </a:t>
            </a:r>
            <a:r>
              <a:rPr lang="en-US" dirty="0" err="1"/>
              <a:t>nAbove</a:t>
            </a:r>
            <a:r>
              <a:rPr lang="en-US" dirty="0"/>
              <a:t>, and </a:t>
            </a:r>
            <a:r>
              <a:rPr lang="en-US" dirty="0" err="1"/>
              <a:t>nNA</a:t>
            </a:r>
            <a:r>
              <a:rPr lang="en-US" dirty="0"/>
              <a:t> for 21,000 log(EC50) estimates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65F68-9596-880F-8501-9FEA7D2273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E94A8-0648-D043-B8F7-3AFA110B04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4328F-61C7-3939-3D99-6CD163F3AB82}"/>
              </a:ext>
            </a:extLst>
          </p:cNvPr>
          <p:cNvSpPr txBox="1"/>
          <p:nvPr/>
        </p:nvSpPr>
        <p:spPr>
          <a:xfrm>
            <a:off x="2950338" y="6514088"/>
            <a:ext cx="60935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true value of h = -22.79</a:t>
            </a:r>
          </a:p>
        </p:txBody>
      </p:sp>
    </p:spTree>
    <p:extLst>
      <p:ext uri="{BB962C8B-B14F-4D97-AF65-F5344CB8AC3E}">
        <p14:creationId xmlns:p14="http://schemas.microsoft.com/office/powerpoint/2010/main" val="3226874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DD820-02AF-C045-BC2F-2F683D8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E94A8-0648-D043-B8F7-3AFA110B0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73348-80D1-EEAE-3CD2-83715A575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019" y="367554"/>
            <a:ext cx="9439174" cy="61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DD820-02AF-C045-BC2F-2F683D8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E94A8-0648-D043-B8F7-3AFA110B0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3EF5F-AF15-EEA2-EDE1-D017539E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63" y="349624"/>
            <a:ext cx="9690913" cy="63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E4EB4-A5C1-0F0C-1BF9-E4079EE9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04" y="313193"/>
            <a:ext cx="9676802" cy="62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9A384A-F58A-4610-8F58-1C1275C0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00" y="1084524"/>
            <a:ext cx="11304000" cy="51554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Improved approach to estimate EC50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 data analysis and simulation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 package </a:t>
            </a:r>
            <a:r>
              <a:rPr lang="en-US" sz="2400" i="1" dirty="0"/>
              <a:t>saemix4PL</a:t>
            </a:r>
            <a:r>
              <a:rPr lang="en-US" sz="2400" dirty="0"/>
              <a:t>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8F8587-BF4F-9632-F5E1-DB1CED66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36277"/>
            <a:ext cx="11313600" cy="74824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E5FC5-B665-CB8C-F65A-EE4FF1638E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269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5735F-EE34-F302-46A6-EF4357A4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32" y="380240"/>
            <a:ext cx="9607559" cy="62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F29CF-C3D5-4615-960E-FC52EC89B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06287-97A6-95E6-27AD-8A16F2F4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435" y="412377"/>
            <a:ext cx="9598906" cy="62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52A4170-EBDE-450E-9572-3C24C95A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00" y="1458648"/>
            <a:ext cx="11304000" cy="4781352"/>
          </a:xfrm>
        </p:spPr>
        <p:txBody>
          <a:bodyPr/>
          <a:lstStyle/>
          <a:p>
            <a:r>
              <a:rPr lang="en-US" altLang="fr-FR" sz="2000" dirty="0"/>
              <a:t>Dose–response relationship is important in assessing the </a:t>
            </a:r>
            <a:r>
              <a:rPr lang="en-US" altLang="fr-FR" sz="2000" i="1" dirty="0">
                <a:solidFill>
                  <a:srgbClr val="FF0000"/>
                </a:solidFill>
              </a:rPr>
              <a:t>efficacy</a:t>
            </a:r>
            <a:r>
              <a:rPr lang="en-US" altLang="fr-FR" sz="2000" dirty="0"/>
              <a:t> and </a:t>
            </a:r>
            <a:r>
              <a:rPr lang="en-US" altLang="fr-FR" sz="2000" i="1" dirty="0">
                <a:solidFill>
                  <a:srgbClr val="FF0000"/>
                </a:solidFill>
              </a:rPr>
              <a:t>potency</a:t>
            </a:r>
            <a:r>
              <a:rPr lang="en-US" altLang="fr-FR" sz="2000" dirty="0"/>
              <a:t> of a compound</a:t>
            </a:r>
          </a:p>
          <a:p>
            <a:pPr lvl="2"/>
            <a:r>
              <a:rPr lang="en-US" sz="2000" i="1" dirty="0"/>
              <a:t>Potency</a:t>
            </a:r>
            <a:r>
              <a:rPr lang="en-US" sz="2000" dirty="0"/>
              <a:t>: amount of a compound that is needed to produce a given effect</a:t>
            </a:r>
          </a:p>
          <a:p>
            <a:pPr lvl="2"/>
            <a:r>
              <a:rPr lang="en-US" dirty="0"/>
              <a:t>e.g., EC50/IC50 (the concentration of compound that induces a response halfway between the baseline and maximum)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A2FBB49-3AD8-4A50-8934-E8238197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812A0-F3F9-4789-89C1-B8BE8B8751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307E3-8B0D-4FD4-B7CC-42C736FDBA6B}"/>
              </a:ext>
            </a:extLst>
          </p:cNvPr>
          <p:cNvSpPr txBox="1"/>
          <p:nvPr/>
        </p:nvSpPr>
        <p:spPr>
          <a:xfrm>
            <a:off x="8848165" y="4805082"/>
            <a:ext cx="28974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donor with 3 replicates per concentration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01C74-7638-859B-7B2A-9E31D428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060" y="3467039"/>
            <a:ext cx="4808225" cy="31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5F874F-0E0F-017E-58DD-9844BABD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31" y="1561634"/>
            <a:ext cx="4991569" cy="34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52A4170-EBDE-450E-9572-3C24C95A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42" y="2488512"/>
            <a:ext cx="11304000" cy="421397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fr-FR" sz="1800" b="1" dirty="0"/>
              <a:t>Y</a:t>
            </a:r>
            <a:r>
              <a:rPr lang="en-US" altLang="fr-FR" sz="1800" dirty="0"/>
              <a:t>: Response</a:t>
            </a:r>
          </a:p>
          <a:p>
            <a:pPr>
              <a:spcBef>
                <a:spcPct val="50000"/>
              </a:spcBef>
            </a:pPr>
            <a:r>
              <a:rPr lang="en-US" altLang="fr-FR" sz="1800" b="1" dirty="0"/>
              <a:t>X</a:t>
            </a:r>
            <a:r>
              <a:rPr lang="en-US" altLang="fr-FR" sz="1800" dirty="0"/>
              <a:t>: Dose</a:t>
            </a:r>
          </a:p>
          <a:p>
            <a:pPr>
              <a:spcBef>
                <a:spcPct val="50000"/>
              </a:spcBef>
            </a:pPr>
            <a:endParaRPr lang="en-US" altLang="fr-FR" sz="1800" dirty="0"/>
          </a:p>
          <a:p>
            <a:pPr>
              <a:lnSpc>
                <a:spcPct val="100000"/>
              </a:lnSpc>
            </a:pPr>
            <a:endParaRPr lang="en-US" altLang="fr-FR" sz="1800" b="1" dirty="0"/>
          </a:p>
          <a:p>
            <a:pPr>
              <a:lnSpc>
                <a:spcPct val="100000"/>
              </a:lnSpc>
            </a:pPr>
            <a:endParaRPr lang="en-US" altLang="fr-FR" sz="1800" b="1" dirty="0"/>
          </a:p>
          <a:p>
            <a:pPr>
              <a:lnSpc>
                <a:spcPct val="100000"/>
              </a:lnSpc>
            </a:pPr>
            <a:r>
              <a:rPr lang="en-US" altLang="fr-FR" sz="1800" b="1" dirty="0"/>
              <a:t>b</a:t>
            </a:r>
            <a:r>
              <a:rPr lang="en-US" altLang="fr-FR" sz="1800" dirty="0"/>
              <a:t> : Slope factor </a:t>
            </a:r>
          </a:p>
          <a:p>
            <a:pPr>
              <a:lnSpc>
                <a:spcPct val="100000"/>
              </a:lnSpc>
            </a:pPr>
            <a:r>
              <a:rPr lang="en-US" altLang="fr-FR" sz="1800" b="1" dirty="0"/>
              <a:t>c</a:t>
            </a:r>
            <a:r>
              <a:rPr lang="en-US" altLang="fr-FR" sz="1800" dirty="0"/>
              <a:t> : Lower asymptote</a:t>
            </a:r>
          </a:p>
          <a:p>
            <a:r>
              <a:rPr lang="en-US" altLang="fr-FR" sz="1800" b="1" dirty="0"/>
              <a:t>d</a:t>
            </a:r>
            <a:r>
              <a:rPr lang="en-US" altLang="fr-FR" sz="1800" dirty="0"/>
              <a:t> : Upper asymptote </a:t>
            </a:r>
          </a:p>
          <a:p>
            <a:r>
              <a:rPr lang="en-US" altLang="fr-FR" sz="1800" b="1" dirty="0"/>
              <a:t>h</a:t>
            </a:r>
            <a:r>
              <a:rPr lang="en-US" altLang="fr-FR" sz="1800" dirty="0"/>
              <a:t> : the logarithm of the  concentration at the inflexion point</a:t>
            </a:r>
          </a:p>
          <a:p>
            <a:pPr lvl="2"/>
            <a:r>
              <a:rPr lang="en-US" altLang="fr-FR" sz="1600" dirty="0"/>
              <a:t>log (EC50 relative)</a:t>
            </a:r>
            <a:endParaRPr lang="en-US" sz="1600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A2FBB49-3AD8-4A50-8934-E8238197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258237"/>
            <a:ext cx="11313600" cy="748247"/>
          </a:xfrm>
        </p:spPr>
        <p:txBody>
          <a:bodyPr/>
          <a:lstStyle/>
          <a:p>
            <a:r>
              <a:rPr lang="en-US" altLang="fr-FR" sz="2800" dirty="0"/>
              <a:t>4-parameter logistic (4-PL) model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812A0-F3F9-4789-89C1-B8BE8B8751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A9663-208F-4B20-A02E-0AA6F845EAF8}"/>
              </a:ext>
            </a:extLst>
          </p:cNvPr>
          <p:cNvGrpSpPr/>
          <p:nvPr/>
        </p:nvGrpSpPr>
        <p:grpSpPr>
          <a:xfrm>
            <a:off x="4301728" y="1193350"/>
            <a:ext cx="7382190" cy="3830840"/>
            <a:chOff x="4301728" y="1193350"/>
            <a:chExt cx="7382190" cy="383084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7329438-20C2-4418-A33B-FE02E5901282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29" y="4069583"/>
              <a:ext cx="6861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5A5C80-46A7-4D3A-8002-CD30D3355CB7}"/>
                </a:ext>
              </a:extLst>
            </p:cNvPr>
            <p:cNvSpPr txBox="1"/>
            <p:nvPr/>
          </p:nvSpPr>
          <p:spPr>
            <a:xfrm>
              <a:off x="4464738" y="3919542"/>
              <a:ext cx="192713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Lower asymptote ‘c’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441A6E-5D19-45B0-85E6-D714D0F1CFB6}"/>
                </a:ext>
              </a:extLst>
            </p:cNvPr>
            <p:cNvCxnSpPr>
              <a:cxnSpLocks/>
            </p:cNvCxnSpPr>
            <p:nvPr/>
          </p:nvCxnSpPr>
          <p:spPr>
            <a:xfrm>
              <a:off x="6450980" y="2416042"/>
              <a:ext cx="6861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3C1768-0F27-4A97-9700-5AA7633297F6}"/>
                </a:ext>
              </a:extLst>
            </p:cNvPr>
            <p:cNvSpPr txBox="1"/>
            <p:nvPr/>
          </p:nvSpPr>
          <p:spPr>
            <a:xfrm>
              <a:off x="4301728" y="2266001"/>
              <a:ext cx="194316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Upper asymptote ‘d’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74624A-B3A4-4B48-8E3B-2CD19DD39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1486" y="3044414"/>
              <a:ext cx="436107" cy="4122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9B15988-4885-45C5-B6F1-94E511CF2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1410" y="3991910"/>
              <a:ext cx="363989" cy="4213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4BF7E3-424B-47B1-9267-0C935CFB9DC2}"/>
                </a:ext>
              </a:extLst>
            </p:cNvPr>
            <p:cNvSpPr txBox="1"/>
            <p:nvPr/>
          </p:nvSpPr>
          <p:spPr>
            <a:xfrm>
              <a:off x="9344967" y="3821338"/>
              <a:ext cx="232153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EC50 relative ‘e=exp(h)’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4839D67-3E96-43D4-92E8-FBD94264B6A3}"/>
                </a:ext>
              </a:extLst>
            </p:cNvPr>
            <p:cNvCxnSpPr>
              <a:cxnSpLocks/>
            </p:cNvCxnSpPr>
            <p:nvPr/>
          </p:nvCxnSpPr>
          <p:spPr>
            <a:xfrm>
              <a:off x="8129116" y="2843743"/>
              <a:ext cx="673240" cy="2813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6A7D2F-CEAF-4A72-99F7-F1C2A00E02EE}"/>
                </a:ext>
              </a:extLst>
            </p:cNvPr>
            <p:cNvSpPr txBox="1"/>
            <p:nvPr/>
          </p:nvSpPr>
          <p:spPr>
            <a:xfrm>
              <a:off x="7346823" y="2431221"/>
              <a:ext cx="149271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Slope factor ‘b’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BF5AEEB-59D6-45A3-B79B-2590DA14B6C8}"/>
                </a:ext>
              </a:extLst>
            </p:cNvPr>
            <p:cNvSpPr txBox="1"/>
            <p:nvPr/>
          </p:nvSpPr>
          <p:spPr>
            <a:xfrm>
              <a:off x="6054656" y="1193350"/>
              <a:ext cx="126727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Response ‘Y’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203A10-E8F7-496B-B201-8852C130563C}"/>
                </a:ext>
              </a:extLst>
            </p:cNvPr>
            <p:cNvSpPr txBox="1"/>
            <p:nvPr/>
          </p:nvSpPr>
          <p:spPr>
            <a:xfrm>
              <a:off x="10795533" y="4724108"/>
              <a:ext cx="8883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Dose ‘X’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E0D46-39D1-34A0-FED3-7C83BA6FD403}"/>
                  </a:ext>
                </a:extLst>
              </p:cNvPr>
              <p:cNvSpPr txBox="1"/>
              <p:nvPr/>
            </p:nvSpPr>
            <p:spPr>
              <a:xfrm>
                <a:off x="446400" y="1204228"/>
                <a:ext cx="3481018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E0D46-39D1-34A0-FED3-7C83BA6FD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0" y="1204228"/>
                <a:ext cx="3481018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52A4170-EBDE-450E-9572-3C24C95A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59" y="1485543"/>
            <a:ext cx="11304000" cy="4213976"/>
          </a:xfrm>
        </p:spPr>
        <p:txBody>
          <a:bodyPr/>
          <a:lstStyle/>
          <a:p>
            <a:r>
              <a:rPr lang="en-US" sz="2200" dirty="0">
                <a:latin typeface="TimesNewRomanSF"/>
              </a:rPr>
              <a:t>To capture biological variability</a:t>
            </a:r>
            <a:r>
              <a:rPr lang="en-US" sz="2200" b="0" i="0" u="none" strike="noStrike" baseline="0" dirty="0">
                <a:latin typeface="TimesNewRomanSF"/>
              </a:rPr>
              <a:t>, several donors are often used to evaluate dose-response relationship</a:t>
            </a:r>
          </a:p>
          <a:p>
            <a:pPr lvl="2"/>
            <a:r>
              <a:rPr lang="en-US" sz="2200" dirty="0">
                <a:latin typeface="TimesNewRomanSF"/>
              </a:rPr>
              <a:t>Each donor has several (e.g., 3 or 4) replicates at each dose</a:t>
            </a:r>
            <a:endParaRPr lang="en-US" sz="2200" b="0" i="0" u="none" strike="noStrike" baseline="0" dirty="0">
              <a:latin typeface="TimesNewRomanSF"/>
            </a:endParaRPr>
          </a:p>
          <a:p>
            <a:r>
              <a:rPr lang="en-US" sz="2200" dirty="0">
                <a:latin typeface="TimesNewRomanSF"/>
              </a:rPr>
              <a:t>Question</a:t>
            </a:r>
          </a:p>
          <a:p>
            <a:pPr lvl="2"/>
            <a:r>
              <a:rPr lang="en-US" sz="2200" b="1" i="0" u="none" strike="noStrike" baseline="0" dirty="0">
                <a:latin typeface="TimesNewRomanSF"/>
              </a:rPr>
              <a:t>How to estimate overall EC50 and its 95% CI based on multi-donor dose-response data?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A2FBB49-3AD8-4A50-8934-E8238197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800" dirty="0"/>
              <a:t>Multi-donor dose-response data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812A0-F3F9-4789-89C1-B8BE8B8751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75523" y="6427788"/>
            <a:ext cx="635000" cy="274637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206D024F-ACF3-FB55-80FB-F3863DB8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70" y="3287850"/>
            <a:ext cx="4682138" cy="34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36A80-D5F5-18B3-D534-3A35AB8A7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384" y="3445997"/>
            <a:ext cx="4682139" cy="30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729EA-971E-40FE-CCFA-68EEF937F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600" y="984725"/>
                <a:ext cx="11304000" cy="5255275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pool method (Naïve)</a:t>
                </a:r>
              </a:p>
              <a:p>
                <a:pPr marL="588142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Pool all replicates to one pseudo donor and fit one 4PL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Two-stage approach (TS)</a:t>
                </a:r>
              </a:p>
              <a:p>
                <a:pPr marL="588142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Use sample mean of individual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as final estimate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Meta-analysis approach (meta)</a:t>
                </a:r>
              </a:p>
              <a:p>
                <a:pPr marL="588142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Use meta-analysis to aggregate individual estimates</a:t>
                </a:r>
              </a:p>
              <a:p>
                <a:pPr marL="588142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400" dirty="0">
                  <a:latin typeface="TimesNewRomanSF"/>
                </a:endParaRPr>
              </a:p>
              <a:p>
                <a:pPr marL="588142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Nonlinear mixed-effects model (</a:t>
                </a:r>
                <a:r>
                  <a:rPr lang="en-US" sz="1600" dirty="0" err="1"/>
                  <a:t>nlme</a:t>
                </a:r>
                <a:r>
                  <a:rPr lang="en-US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88142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729EA-971E-40FE-CCFA-68EEF937F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600" y="984725"/>
                <a:ext cx="11304000" cy="5255275"/>
              </a:xfrm>
              <a:blipFill>
                <a:blip r:embed="rId3"/>
                <a:stretch>
                  <a:fillRect l="-102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D3564D-BC1F-56D2-D0AD-52F27023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3" y="236478"/>
            <a:ext cx="11313600" cy="748247"/>
          </a:xfrm>
        </p:spPr>
        <p:txBody>
          <a:bodyPr/>
          <a:lstStyle/>
          <a:p>
            <a:r>
              <a:rPr lang="en-US" dirty="0"/>
              <a:t>Existing methods in literature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8F0F0-B9B5-6231-6CF3-33D8F334AC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88C55B-5380-1D83-18AB-E073F70B04BA}"/>
              </a:ext>
            </a:extLst>
          </p:cNvPr>
          <p:cNvGrpSpPr/>
          <p:nvPr/>
        </p:nvGrpSpPr>
        <p:grpSpPr>
          <a:xfrm>
            <a:off x="1383875" y="3742498"/>
            <a:ext cx="9470913" cy="2995244"/>
            <a:chOff x="1383875" y="3859461"/>
            <a:chExt cx="9470913" cy="2995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0CCE39-1112-3EF0-D50F-AFD5419E9B99}"/>
                    </a:ext>
                  </a:extLst>
                </p:cNvPr>
                <p:cNvSpPr txBox="1"/>
                <p:nvPr/>
              </p:nvSpPr>
              <p:spPr>
                <a:xfrm>
                  <a:off x="1383875" y="3859461"/>
                  <a:ext cx="6096000" cy="29952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𝑖𝑗𝑘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𝑖𝑗𝑘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=1, …, 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=1,…,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=1,…,</m:t>
                        </m:r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sup>
                        </m:sSub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𝑒𝑥𝑝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  <m:d>
                                      <m:d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eqArr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eqArr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=:</m:t>
                        </m:r>
                        <m:sSup>
                          <m:sSupPr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  <m:sSubSup>
                          <m:sSubSup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box>
                          <m:box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limUpp>
                              <m:limUp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</m:e>
                              <m:lim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lim>
                            </m:limUpp>
                          </m:e>
                        </m:box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0, </m:t>
                            </m:r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𝛀</m:t>
                            </m:r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𝑖𝑗𝑘</m:t>
                            </m:r>
                          </m:sub>
                        </m:sSub>
                        <m:box>
                          <m:box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limUpp>
                              <m:limUp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</m:e>
                              <m:lim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lim>
                            </m:limUpp>
                          </m:e>
                        </m:box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0, 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0CCE39-1112-3EF0-D50F-AFD5419E9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875" y="3859461"/>
                  <a:ext cx="6096000" cy="29952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00B8F9E-C56F-444B-E0E1-D5E27AFF1549}"/>
                    </a:ext>
                  </a:extLst>
                </p:cNvPr>
                <p:cNvSpPr txBox="1"/>
                <p:nvPr/>
              </p:nvSpPr>
              <p:spPr>
                <a:xfrm>
                  <a:off x="7924562" y="4326014"/>
                  <a:ext cx="2930226" cy="1591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sz="1200" dirty="0">
                      <a:effectLst/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slope factor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sz="1200" i="1" dirty="0">
                      <a:effectLst/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dirty="0">
                      <a:effectLst/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lower asymptote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sz="1200" dirty="0">
                      <a:effectLst/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upper asymptote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sz="1200" dirty="0">
                      <a:effectLst/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log(EC50)</a:t>
                  </a:r>
                  <a:endParaRPr lang="en-US" sz="12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12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1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# of subjects; </a:t>
                  </a:r>
                  <a:endPara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# of concentrations;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1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# of replicates for 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-th concentration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00B8F9E-C56F-444B-E0E1-D5E27AFF15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562" y="4326014"/>
                  <a:ext cx="2930226" cy="1591974"/>
                </a:xfrm>
                <a:prstGeom prst="rect">
                  <a:avLst/>
                </a:prstGeom>
                <a:blipFill>
                  <a:blip r:embed="rId5"/>
                  <a:stretch>
                    <a:fillRect b="-7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35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7CAAB-6F6E-42B4-B568-5481BA1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75" y="992123"/>
            <a:ext cx="11304000" cy="4868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Systematically compared meta-analysis approach and nonlinear mixed-effects approach via simulation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Main results</a:t>
            </a:r>
          </a:p>
          <a:p>
            <a:pPr marL="645292" lvl="1" indent="-342900">
              <a:buFont typeface="+mj-lt"/>
              <a:buAutoNum type="arabicPeriod"/>
            </a:pPr>
            <a:r>
              <a:rPr lang="en-US" sz="1800" dirty="0"/>
              <a:t>Nonlinear mixed-effects approach has issue of convergence failure, while meta-analysis approach has no such issue</a:t>
            </a:r>
          </a:p>
          <a:p>
            <a:pPr marL="645292" lvl="1" indent="-342900">
              <a:buFont typeface="+mj-lt"/>
              <a:buAutoNum type="arabicPeriod"/>
            </a:pPr>
            <a:endParaRPr lang="en-US" sz="1800" dirty="0"/>
          </a:p>
          <a:p>
            <a:pPr marL="645292" lvl="1" indent="-342900">
              <a:buFont typeface="+mj-lt"/>
              <a:buAutoNum type="arabicPeriod"/>
            </a:pPr>
            <a:r>
              <a:rPr lang="en-US" sz="1800" dirty="0"/>
              <a:t>meta-analysis has similar performance to nonlinear mixed-effects approach in terms of </a:t>
            </a:r>
          </a:p>
          <a:p>
            <a:pPr marL="95248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bias </a:t>
            </a:r>
          </a:p>
          <a:p>
            <a:pPr marL="95248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MSE </a:t>
            </a:r>
          </a:p>
          <a:p>
            <a:pPr marL="95248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Coverage probability of 95% confidence interval</a:t>
            </a:r>
          </a:p>
          <a:p>
            <a:pPr marL="95248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mean length of 95% confidence interval</a:t>
            </a:r>
          </a:p>
          <a:p>
            <a:pPr lvl="1" indent="0">
              <a:buNone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52FBB0-9A01-4F8D-856E-2ABA1D74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43876"/>
            <a:ext cx="11313600" cy="748247"/>
          </a:xfrm>
        </p:spPr>
        <p:txBody>
          <a:bodyPr>
            <a:normAutofit/>
          </a:bodyPr>
          <a:lstStyle/>
          <a:p>
            <a:r>
              <a:rPr lang="en-US" sz="3200" dirty="0"/>
              <a:t>Jiang and Kopp-Schneider (2014)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BCFA-BEB7-4D88-A12E-62E7E69F4C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23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1B10A3-AB27-4008-A878-E89D8306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99" y="1157091"/>
            <a:ext cx="11094978" cy="52821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number of replicates (6 or 12 per concentration level) is much larger than the real data analysis in in-vitro studies (2 or 3 per concentration level)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Data were very “clean” (usually real data are much messier)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Did not investigate ways to alleviate convergence failure issue of nonlinear mixed-effects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91AF15-DCFA-423B-A9DA-7DA41104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408844"/>
            <a:ext cx="11313600" cy="748247"/>
          </a:xfrm>
        </p:spPr>
        <p:txBody>
          <a:bodyPr>
            <a:normAutofit/>
          </a:bodyPr>
          <a:lstStyle/>
          <a:p>
            <a:r>
              <a:rPr lang="en-US" dirty="0"/>
              <a:t>Limitations of Jiang and Kopp-Schneider (2014)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5EC8B-0A37-A572-31A1-918E050931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8200F1-905E-DFD3-04EF-46EA45B82887}"/>
              </a:ext>
            </a:extLst>
          </p:cNvPr>
          <p:cNvGrpSpPr/>
          <p:nvPr/>
        </p:nvGrpSpPr>
        <p:grpSpPr>
          <a:xfrm>
            <a:off x="1515418" y="2486172"/>
            <a:ext cx="9058025" cy="2935319"/>
            <a:chOff x="1515418" y="2486172"/>
            <a:chExt cx="9058025" cy="29353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64E337-8B1F-44A9-BD22-71EC4107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5418" y="2782063"/>
              <a:ext cx="3844319" cy="26045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0FD9DB-9160-7A80-8F01-1087CDE0E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486172"/>
              <a:ext cx="4477443" cy="2935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5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0d166790b95cd38b74a523208dbcb62c9dc59a"/>
</p:tagLst>
</file>

<file path=ppt/theme/theme1.xml><?xml version="1.0" encoding="utf-8"?>
<a:theme xmlns:a="http://schemas.openxmlformats.org/drawingml/2006/main" name="Sanofi_Slide Kit_EN_4-3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CES.potx" id="{432731F0-F312-4F14-8E5D-A3A0A7B8E391}" vid="{D388E996-E061-454A-9195-571796789C04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C5F2"/>
      </a:accent1>
      <a:accent2>
        <a:srgbClr val="F28E00"/>
      </a:accent2>
      <a:accent3>
        <a:srgbClr val="808080"/>
      </a:accent3>
      <a:accent4>
        <a:srgbClr val="9E93C7"/>
      </a:accent4>
      <a:accent5>
        <a:srgbClr val="B8BF00"/>
      </a:accent5>
      <a:accent6>
        <a:srgbClr val="4C63A7"/>
      </a:accent6>
      <a:hlink>
        <a:srgbClr val="D0AC7B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CES.potx" id="{432731F0-F312-4F14-8E5D-A3A0A7B8E391}" vid="{2F329309-A814-4DE8-9C69-12991D3EDB25}"/>
    </a:ext>
  </a:extLst>
</a:theme>
</file>

<file path=ppt/theme/theme3.xml><?xml version="1.0" encoding="utf-8"?>
<a:theme xmlns:a="http://schemas.openxmlformats.org/drawingml/2006/main" name="14_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C5F2"/>
      </a:accent1>
      <a:accent2>
        <a:srgbClr val="F28E00"/>
      </a:accent2>
      <a:accent3>
        <a:srgbClr val="808080"/>
      </a:accent3>
      <a:accent4>
        <a:srgbClr val="9E93C7"/>
      </a:accent4>
      <a:accent5>
        <a:srgbClr val="B8BF00"/>
      </a:accent5>
      <a:accent6>
        <a:srgbClr val="4C63A7"/>
      </a:accent6>
      <a:hlink>
        <a:srgbClr val="D0AC7B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CES.potx" id="{432731F0-F312-4F14-8E5D-A3A0A7B8E391}" vid="{6AC0100C-4C37-4BFF-9FE6-47FC486EDE13}"/>
    </a:ext>
  </a:extLst>
</a:theme>
</file>

<file path=ppt/theme/theme4.xml><?xml version="1.0" encoding="utf-8"?>
<a:theme xmlns:a="http://schemas.openxmlformats.org/drawingml/2006/main" name="Sanofi_Slide Kit_EN_4-3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CES.potx" id="{432731F0-F312-4F14-8E5D-A3A0A7B8E391}" vid="{0421DB0A-6C90-4B7A-B3C3-4C73D42CC4FD}"/>
    </a:ext>
  </a:extLst>
</a:theme>
</file>

<file path=ppt/theme/theme5.xml><?xml version="1.0" encoding="utf-8"?>
<a:theme xmlns:a="http://schemas.openxmlformats.org/drawingml/2006/main" name="15_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C5F2"/>
      </a:accent1>
      <a:accent2>
        <a:srgbClr val="F28E00"/>
      </a:accent2>
      <a:accent3>
        <a:srgbClr val="808080"/>
      </a:accent3>
      <a:accent4>
        <a:srgbClr val="9E93C7"/>
      </a:accent4>
      <a:accent5>
        <a:srgbClr val="B8BF00"/>
      </a:accent5>
      <a:accent6>
        <a:srgbClr val="4C63A7"/>
      </a:accent6>
      <a:hlink>
        <a:srgbClr val="D0AC7B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CES.potx" id="{432731F0-F312-4F14-8E5D-A3A0A7B8E391}" vid="{4E5433A1-5187-426C-B206-2D66A0BEF6B7}"/>
    </a:ext>
  </a:extLst>
</a:theme>
</file>

<file path=ppt/theme/theme6.xml><?xml version="1.0" encoding="utf-8"?>
<a:theme xmlns:a="http://schemas.openxmlformats.org/drawingml/2006/main" name="Sanofi_Zoom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NCES.potx" id="{432731F0-F312-4F14-8E5D-A3A0A7B8E391}" vid="{8538BC78-17D4-466F-8A4A-693ED2216699}"/>
    </a:ext>
  </a:extLst>
</a:theme>
</file>

<file path=ppt/theme/theme7.xml><?xml version="1.0" encoding="utf-8"?>
<a:theme xmlns:a="http://schemas.openxmlformats.org/drawingml/2006/main" name="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NCES.potx" id="{432731F0-F312-4F14-8E5D-A3A0A7B8E391}" vid="{DDF3D73D-5DF0-46DE-81FA-F1D523804D4F}"/>
    </a:ext>
  </a:extLst>
</a:theme>
</file>

<file path=ppt/theme/theme8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NCES.potx" id="{432731F0-F312-4F14-8E5D-A3A0A7B8E391}" vid="{9A874BB8-EEB3-4A67-AFA0-F4483E2691EE}"/>
    </a:ext>
  </a:extLst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fba3990d6fc43ea3e020b9e4c11b7ee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7cae38e3fb9ac2f6a8f214d61a5662da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867750-3AA0-47A6-ABFE-207232080BC8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98d2d96-03bb-445b-9b91-d9bc8b20ad2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15A692-EA13-455D-849D-F25937347827}"/>
</file>

<file path=customXml/itemProps3.xml><?xml version="1.0" encoding="utf-8"?>
<ds:datastoreItem xmlns:ds="http://schemas.openxmlformats.org/officeDocument/2006/customXml" ds:itemID="{FC7AECA6-D13F-4CC1-BA6F-6E1C14DE7E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39800</TotalTime>
  <Words>2744</Words>
  <Application>Microsoft Office PowerPoint</Application>
  <PresentationFormat>Widescreen</PresentationFormat>
  <Paragraphs>536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</vt:lpstr>
      <vt:lpstr>Arial Narrow</vt:lpstr>
      <vt:lpstr>AvantGarde</vt:lpstr>
      <vt:lpstr>Calibri</vt:lpstr>
      <vt:lpstr>Cambria Math</vt:lpstr>
      <vt:lpstr>Georgia</vt:lpstr>
      <vt:lpstr>Sanofi Sans 3 Regular</vt:lpstr>
      <vt:lpstr>Times New Roman</vt:lpstr>
      <vt:lpstr>TimesNewRomanSF</vt:lpstr>
      <vt:lpstr>Verdana</vt:lpstr>
      <vt:lpstr>Wingdings</vt:lpstr>
      <vt:lpstr>Sanofi_Slide Kit_EN_4-3</vt:lpstr>
      <vt:lpstr>14_Thème Office</vt:lpstr>
      <vt:lpstr>14_Thème Office</vt:lpstr>
      <vt:lpstr>Sanofi_Slide Kit_EN_4-3</vt:lpstr>
      <vt:lpstr>15_Thème Office</vt:lpstr>
      <vt:lpstr>Sanofi_Zoom</vt:lpstr>
      <vt:lpstr>Sanofi</vt:lpstr>
      <vt:lpstr>1_Sanofi</vt:lpstr>
      <vt:lpstr>PowerPoint Presentation</vt:lpstr>
      <vt:lpstr>Discloser</vt:lpstr>
      <vt:lpstr>Outline</vt:lpstr>
      <vt:lpstr>Background</vt:lpstr>
      <vt:lpstr>4-parameter logistic (4-PL) model</vt:lpstr>
      <vt:lpstr>Multi-donor dose-response data</vt:lpstr>
      <vt:lpstr>Existing methods in literature</vt:lpstr>
      <vt:lpstr>Jiang and Kopp-Schneider (2014)</vt:lpstr>
      <vt:lpstr>Limitations of Jiang and Kopp-Schneider (2014)</vt:lpstr>
      <vt:lpstr>Convergence failure issue is well-known for general non-linear mixed effects model</vt:lpstr>
      <vt:lpstr>Our proposals</vt:lpstr>
      <vt:lpstr>Model selection criteria for nonlinear mixed effects approach</vt:lpstr>
      <vt:lpstr>Simulation scenarios</vt:lpstr>
      <vt:lpstr>True parameter settings</vt:lpstr>
      <vt:lpstr>18 methods to be compared</vt:lpstr>
      <vt:lpstr>PowerPoint Presentation</vt:lpstr>
      <vt:lpstr>PowerPoint Presentation</vt:lpstr>
      <vt:lpstr>PowerPoint Presentation</vt:lpstr>
      <vt:lpstr>PowerPoint Presentation</vt:lpstr>
      <vt:lpstr>Summary of Results</vt:lpstr>
      <vt:lpstr>Future Work</vt:lpstr>
      <vt:lpstr>Acknowledgement</vt:lpstr>
      <vt:lpstr>References</vt:lpstr>
      <vt:lpstr>PowerPoint Presentation</vt:lpstr>
      <vt:lpstr>PowerPoint Presentation</vt:lpstr>
      <vt:lpstr>Summary table of min, Q1, median, Q3, max, nBelow, nAbove, and nNA for 21,000 log(EC50) estimates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Clinical Efficacy and Safety Biostatistics for Immuno-Oncology Research</dc:title>
  <dc:creator>Onado, Veronique /FR</dc:creator>
  <cp:lastModifiedBy>Qiu, Weiliang /US</cp:lastModifiedBy>
  <cp:revision>163</cp:revision>
  <dcterms:created xsi:type="dcterms:W3CDTF">2020-02-21T14:36:02Z</dcterms:created>
  <dcterms:modified xsi:type="dcterms:W3CDTF">2023-06-07T15:43:43Z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0x0101000C673F411A113C47A771B9AB171208A0</vt:lpwstr>
  </property>
</Properties>
</file>