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306" r:id="rId3"/>
    <p:sldId id="315" r:id="rId4"/>
    <p:sldId id="311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e Manitz" userId="f8f69ae6-be2a-4cf4-91b5-4ec05a61326b" providerId="ADAL" clId="{6C5420CE-5FE1-47DA-B8E7-A28C6458EA25}"/>
    <pc:docChg chg="undo custSel addSld delSld modSld">
      <pc:chgData name="Juliane Manitz" userId="f8f69ae6-be2a-4cf4-91b5-4ec05a61326b" providerId="ADAL" clId="{6C5420CE-5FE1-47DA-B8E7-A28C6458EA25}" dt="2022-04-19T20:02:15.963" v="295" actId="20577"/>
      <pc:docMkLst>
        <pc:docMk/>
      </pc:docMkLst>
      <pc:sldChg chg="modSp mod">
        <pc:chgData name="Juliane Manitz" userId="f8f69ae6-be2a-4cf4-91b5-4ec05a61326b" providerId="ADAL" clId="{6C5420CE-5FE1-47DA-B8E7-A28C6458EA25}" dt="2022-04-19T20:02:15.963" v="295" actId="20577"/>
        <pc:sldMkLst>
          <pc:docMk/>
          <pc:sldMk cId="3995605851" sldId="305"/>
        </pc:sldMkLst>
        <pc:spChg chg="mod">
          <ac:chgData name="Juliane Manitz" userId="f8f69ae6-be2a-4cf4-91b5-4ec05a61326b" providerId="ADAL" clId="{6C5420CE-5FE1-47DA-B8E7-A28C6458EA25}" dt="2022-04-19T20:02:15.963" v="295" actId="20577"/>
          <ac:spMkLst>
            <pc:docMk/>
            <pc:sldMk cId="3995605851" sldId="305"/>
            <ac:spMk id="4" creationId="{1A497984-F266-4B0E-87A3-B0D8AB3D1BBE}"/>
          </ac:spMkLst>
        </pc:spChg>
      </pc:sldChg>
      <pc:sldChg chg="add">
        <pc:chgData name="Juliane Manitz" userId="f8f69ae6-be2a-4cf4-91b5-4ec05a61326b" providerId="ADAL" clId="{6C5420CE-5FE1-47DA-B8E7-A28C6458EA25}" dt="2022-04-19T19:43:19.934" v="0"/>
        <pc:sldMkLst>
          <pc:docMk/>
          <pc:sldMk cId="469089842" sldId="306"/>
        </pc:sldMkLst>
      </pc:sldChg>
      <pc:sldChg chg="modSp add mod">
        <pc:chgData name="Juliane Manitz" userId="f8f69ae6-be2a-4cf4-91b5-4ec05a61326b" providerId="ADAL" clId="{6C5420CE-5FE1-47DA-B8E7-A28C6458EA25}" dt="2022-04-19T20:01:04.836" v="288" actId="1076"/>
        <pc:sldMkLst>
          <pc:docMk/>
          <pc:sldMk cId="2082448214" sldId="311"/>
        </pc:sldMkLst>
        <pc:spChg chg="mod">
          <ac:chgData name="Juliane Manitz" userId="f8f69ae6-be2a-4cf4-91b5-4ec05a61326b" providerId="ADAL" clId="{6C5420CE-5FE1-47DA-B8E7-A28C6458EA25}" dt="2022-04-19T20:00:47.923" v="286" actId="1076"/>
          <ac:spMkLst>
            <pc:docMk/>
            <pc:sldMk cId="2082448214" sldId="311"/>
            <ac:spMk id="3" creationId="{1440BB32-5978-48FD-B167-66DD5A046785}"/>
          </ac:spMkLst>
        </pc:spChg>
        <pc:spChg chg="mod">
          <ac:chgData name="Juliane Manitz" userId="f8f69ae6-be2a-4cf4-91b5-4ec05a61326b" providerId="ADAL" clId="{6C5420CE-5FE1-47DA-B8E7-A28C6458EA25}" dt="2022-04-19T19:43:43.205" v="24" actId="6549"/>
          <ac:spMkLst>
            <pc:docMk/>
            <pc:sldMk cId="2082448214" sldId="311"/>
            <ac:spMk id="4" creationId="{13F23F80-2300-49E1-A6B7-CF92D0650288}"/>
          </ac:spMkLst>
        </pc:spChg>
        <pc:spChg chg="mod">
          <ac:chgData name="Juliane Manitz" userId="f8f69ae6-be2a-4cf4-91b5-4ec05a61326b" providerId="ADAL" clId="{6C5420CE-5FE1-47DA-B8E7-A28C6458EA25}" dt="2022-04-19T20:01:04.836" v="288" actId="1076"/>
          <ac:spMkLst>
            <pc:docMk/>
            <pc:sldMk cId="2082448214" sldId="311"/>
            <ac:spMk id="7" creationId="{D5CCC561-D65E-4183-82CE-4BAE261603A4}"/>
          </ac:spMkLst>
        </pc:spChg>
        <pc:graphicFrameChg chg="mod">
          <ac:chgData name="Juliane Manitz" userId="f8f69ae6-be2a-4cf4-91b5-4ec05a61326b" providerId="ADAL" clId="{6C5420CE-5FE1-47DA-B8E7-A28C6458EA25}" dt="2022-04-19T20:01:04.836" v="288" actId="1076"/>
          <ac:graphicFrameMkLst>
            <pc:docMk/>
            <pc:sldMk cId="2082448214" sldId="311"/>
            <ac:graphicFrameMk id="5" creationId="{73B13299-B81B-4340-8E88-F6EF7F698701}"/>
          </ac:graphicFrameMkLst>
        </pc:graphicFrameChg>
      </pc:sldChg>
      <pc:sldChg chg="delSp modSp add del mod">
        <pc:chgData name="Juliane Manitz" userId="f8f69ae6-be2a-4cf4-91b5-4ec05a61326b" providerId="ADAL" clId="{6C5420CE-5FE1-47DA-B8E7-A28C6458EA25}" dt="2022-04-19T19:51:23.274" v="212" actId="2696"/>
        <pc:sldMkLst>
          <pc:docMk/>
          <pc:sldMk cId="1355123511" sldId="312"/>
        </pc:sldMkLst>
        <pc:spChg chg="mod">
          <ac:chgData name="Juliane Manitz" userId="f8f69ae6-be2a-4cf4-91b5-4ec05a61326b" providerId="ADAL" clId="{6C5420CE-5FE1-47DA-B8E7-A28C6458EA25}" dt="2022-04-19T19:44:05.038" v="31" actId="20577"/>
          <ac:spMkLst>
            <pc:docMk/>
            <pc:sldMk cId="1355123511" sldId="312"/>
            <ac:spMk id="2" creationId="{86CA27D4-8957-4676-B4EF-8A84CF50BD22}"/>
          </ac:spMkLst>
        </pc:spChg>
        <pc:picChg chg="del">
          <ac:chgData name="Juliane Manitz" userId="f8f69ae6-be2a-4cf4-91b5-4ec05a61326b" providerId="ADAL" clId="{6C5420CE-5FE1-47DA-B8E7-A28C6458EA25}" dt="2022-04-19T19:44:11.292" v="32" actId="21"/>
          <ac:picMkLst>
            <pc:docMk/>
            <pc:sldMk cId="1355123511" sldId="312"/>
            <ac:picMk id="4" creationId="{E50D5894-3DB7-43C9-9237-07870C15F200}"/>
          </ac:picMkLst>
        </pc:picChg>
      </pc:sldChg>
      <pc:sldChg chg="addSp modSp add del mod">
        <pc:chgData name="Juliane Manitz" userId="f8f69ae6-be2a-4cf4-91b5-4ec05a61326b" providerId="ADAL" clId="{6C5420CE-5FE1-47DA-B8E7-A28C6458EA25}" dt="2022-04-19T19:47:57.887" v="161" actId="2696"/>
        <pc:sldMkLst>
          <pc:docMk/>
          <pc:sldMk cId="1054565917" sldId="314"/>
        </pc:sldMkLst>
        <pc:spChg chg="mod">
          <ac:chgData name="Juliane Manitz" userId="f8f69ae6-be2a-4cf4-91b5-4ec05a61326b" providerId="ADAL" clId="{6C5420CE-5FE1-47DA-B8E7-A28C6458EA25}" dt="2022-04-19T19:46:58.425" v="103" actId="20577"/>
          <ac:spMkLst>
            <pc:docMk/>
            <pc:sldMk cId="1054565917" sldId="314"/>
            <ac:spMk id="2" creationId="{94CA13B2-645D-4068-A721-B0481EC2B5EA}"/>
          </ac:spMkLst>
        </pc:spChg>
        <pc:spChg chg="mod">
          <ac:chgData name="Juliane Manitz" userId="f8f69ae6-be2a-4cf4-91b5-4ec05a61326b" providerId="ADAL" clId="{6C5420CE-5FE1-47DA-B8E7-A28C6458EA25}" dt="2022-04-19T19:47:57.577" v="159" actId="12"/>
          <ac:spMkLst>
            <pc:docMk/>
            <pc:sldMk cId="1054565917" sldId="314"/>
            <ac:spMk id="4" creationId="{1A497984-F266-4B0E-87A3-B0D8AB3D1BBE}"/>
          </ac:spMkLst>
        </pc:spChg>
        <pc:picChg chg="add mod">
          <ac:chgData name="Juliane Manitz" userId="f8f69ae6-be2a-4cf4-91b5-4ec05a61326b" providerId="ADAL" clId="{6C5420CE-5FE1-47DA-B8E7-A28C6458EA25}" dt="2022-04-19T19:44:18.054" v="34" actId="1076"/>
          <ac:picMkLst>
            <pc:docMk/>
            <pc:sldMk cId="1054565917" sldId="314"/>
            <ac:picMk id="5" creationId="{92CFBB2B-E70D-4658-B53A-079134EC46C1}"/>
          </ac:picMkLst>
        </pc:picChg>
      </pc:sldChg>
      <pc:sldChg chg="modSp add mod">
        <pc:chgData name="Juliane Manitz" userId="f8f69ae6-be2a-4cf4-91b5-4ec05a61326b" providerId="ADAL" clId="{6C5420CE-5FE1-47DA-B8E7-A28C6458EA25}" dt="2022-04-19T20:01:33.156" v="292" actId="20577"/>
        <pc:sldMkLst>
          <pc:docMk/>
          <pc:sldMk cId="462759373" sldId="315"/>
        </pc:sldMkLst>
        <pc:spChg chg="mod">
          <ac:chgData name="Juliane Manitz" userId="f8f69ae6-be2a-4cf4-91b5-4ec05a61326b" providerId="ADAL" clId="{6C5420CE-5FE1-47DA-B8E7-A28C6458EA25}" dt="2022-04-19T20:01:33.156" v="292" actId="20577"/>
          <ac:spMkLst>
            <pc:docMk/>
            <pc:sldMk cId="462759373" sldId="315"/>
            <ac:spMk id="4" creationId="{1A497984-F266-4B0E-87A3-B0D8AB3D1BBE}"/>
          </ac:spMkLst>
        </pc:spChg>
        <pc:picChg chg="mod">
          <ac:chgData name="Juliane Manitz" userId="f8f69ae6-be2a-4cf4-91b5-4ec05a61326b" providerId="ADAL" clId="{6C5420CE-5FE1-47DA-B8E7-A28C6458EA25}" dt="2022-04-19T20:00:20.805" v="284" actId="1440"/>
          <ac:picMkLst>
            <pc:docMk/>
            <pc:sldMk cId="462759373" sldId="315"/>
            <ac:picMk id="5" creationId="{92CFBB2B-E70D-4658-B53A-079134EC46C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2D7E6-E823-477E-8849-2D0B5DEE800E}" type="doc">
      <dgm:prSet loTypeId="urn:microsoft.com/office/officeart/2011/layout/HexagonRadial" loCatId="officeonline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23F1183-F66F-4E68-B78E-3115BC490894}">
      <dgm:prSet phldrT="[Text]"/>
      <dgm:spPr/>
      <dgm:t>
        <a:bodyPr/>
        <a:lstStyle/>
        <a:p>
          <a:r>
            <a:rPr lang="en-US" b="1" dirty="0"/>
            <a:t>Variable</a:t>
          </a:r>
          <a:r>
            <a:rPr lang="en-US" dirty="0"/>
            <a:t> (or endpoint) </a:t>
          </a:r>
        </a:p>
      </dgm:t>
    </dgm:pt>
    <dgm:pt modelId="{E7AE36B8-686D-433D-A85C-6A63BF3FDC86}" type="parTrans" cxnId="{CC4B1090-723D-4F16-A95B-4CC771CDB246}">
      <dgm:prSet/>
      <dgm:spPr/>
      <dgm:t>
        <a:bodyPr/>
        <a:lstStyle/>
        <a:p>
          <a:endParaRPr lang="en-US"/>
        </a:p>
      </dgm:t>
    </dgm:pt>
    <dgm:pt modelId="{62067DFF-5B1B-457C-9277-ED34AF29089B}" type="sibTrans" cxnId="{CC4B1090-723D-4F16-A95B-4CC771CDB246}">
      <dgm:prSet/>
      <dgm:spPr/>
      <dgm:t>
        <a:bodyPr/>
        <a:lstStyle/>
        <a:p>
          <a:endParaRPr lang="en-US"/>
        </a:p>
      </dgm:t>
    </dgm:pt>
    <dgm:pt modelId="{78D62278-8DA6-41D6-A9DD-D6CC0ECCA25A}">
      <dgm:prSet phldrT="[Text]"/>
      <dgm:spPr/>
      <dgm:t>
        <a:bodyPr/>
        <a:lstStyle/>
        <a:p>
          <a:r>
            <a:rPr lang="en-US" b="1" dirty="0"/>
            <a:t>Treatment </a:t>
          </a:r>
          <a:r>
            <a:rPr lang="en-US" dirty="0"/>
            <a:t>condition of interest</a:t>
          </a:r>
        </a:p>
      </dgm:t>
    </dgm:pt>
    <dgm:pt modelId="{DEF137F2-2CD1-4620-8712-851A7861F5F6}" type="parTrans" cxnId="{64E6E42C-A14D-438E-BA38-2A2AD896E575}">
      <dgm:prSet/>
      <dgm:spPr/>
      <dgm:t>
        <a:bodyPr/>
        <a:lstStyle/>
        <a:p>
          <a:endParaRPr lang="en-US"/>
        </a:p>
      </dgm:t>
    </dgm:pt>
    <dgm:pt modelId="{647572FD-B322-4FD7-995F-831D7D538E64}" type="sibTrans" cxnId="{64E6E42C-A14D-438E-BA38-2A2AD896E575}">
      <dgm:prSet/>
      <dgm:spPr/>
      <dgm:t>
        <a:bodyPr/>
        <a:lstStyle/>
        <a:p>
          <a:endParaRPr lang="en-US"/>
        </a:p>
      </dgm:t>
    </dgm:pt>
    <dgm:pt modelId="{FCE60254-3A80-4FEA-91B3-E33BC92AEC52}">
      <dgm:prSet phldrT="[Text]" custT="1"/>
      <dgm:spPr/>
      <dgm:t>
        <a:bodyPr/>
        <a:lstStyle/>
        <a:p>
          <a:r>
            <a:rPr lang="en-US" sz="2400" b="1" dirty="0" err="1">
              <a:latin typeface="+mn-lt"/>
            </a:rPr>
            <a:t>Estimand</a:t>
          </a:r>
          <a:endParaRPr lang="en-US" sz="2400" b="1" dirty="0">
            <a:latin typeface="+mn-lt"/>
          </a:endParaRPr>
        </a:p>
      </dgm:t>
    </dgm:pt>
    <dgm:pt modelId="{9919A6A6-65EE-4EC6-AECB-8B5B804458B1}" type="parTrans" cxnId="{CC2F5246-CD28-4813-BAA0-D8C30DA24BCE}">
      <dgm:prSet/>
      <dgm:spPr/>
      <dgm:t>
        <a:bodyPr/>
        <a:lstStyle/>
        <a:p>
          <a:endParaRPr lang="en-US"/>
        </a:p>
      </dgm:t>
    </dgm:pt>
    <dgm:pt modelId="{FF82709D-3D7F-445B-A01D-A35F44FBE4DB}" type="sibTrans" cxnId="{CC2F5246-CD28-4813-BAA0-D8C30DA24BCE}">
      <dgm:prSet/>
      <dgm:spPr/>
      <dgm:t>
        <a:bodyPr/>
        <a:lstStyle/>
        <a:p>
          <a:endParaRPr lang="en-US"/>
        </a:p>
      </dgm:t>
    </dgm:pt>
    <dgm:pt modelId="{E6C3D543-8634-4869-BA4B-50672E97E21B}">
      <dgm:prSet phldrT="[Text]"/>
      <dgm:spPr/>
      <dgm:t>
        <a:bodyPr/>
        <a:lstStyle/>
        <a:p>
          <a:r>
            <a:rPr lang="en-US" dirty="0"/>
            <a:t>Population-level summary</a:t>
          </a:r>
        </a:p>
      </dgm:t>
    </dgm:pt>
    <dgm:pt modelId="{B9D12B09-B961-4620-9416-66EEFBA042D0}" type="parTrans" cxnId="{7870CDE5-C395-4314-9AF8-B77C2D7FD831}">
      <dgm:prSet/>
      <dgm:spPr/>
      <dgm:t>
        <a:bodyPr/>
        <a:lstStyle/>
        <a:p>
          <a:endParaRPr lang="en-US"/>
        </a:p>
      </dgm:t>
    </dgm:pt>
    <dgm:pt modelId="{13BC2585-F847-47F3-88FA-EA83E6CC09A0}" type="sibTrans" cxnId="{7870CDE5-C395-4314-9AF8-B77C2D7FD831}">
      <dgm:prSet/>
      <dgm:spPr/>
      <dgm:t>
        <a:bodyPr/>
        <a:lstStyle/>
        <a:p>
          <a:endParaRPr lang="en-US"/>
        </a:p>
      </dgm:t>
    </dgm:pt>
    <dgm:pt modelId="{24F0B7C0-5FF0-4EE8-95C4-D993EC307D2B}">
      <dgm:prSet phldrT="[Text]"/>
      <dgm:spPr/>
      <dgm:t>
        <a:bodyPr/>
        <a:lstStyle/>
        <a:p>
          <a:r>
            <a:rPr lang="en-GB" b="1" dirty="0"/>
            <a:t>Population </a:t>
          </a:r>
          <a:r>
            <a:rPr lang="en-GB" dirty="0"/>
            <a:t>of patients targeted</a:t>
          </a:r>
          <a:endParaRPr lang="en-US" dirty="0"/>
        </a:p>
      </dgm:t>
    </dgm:pt>
    <dgm:pt modelId="{ED9C3C3A-34B7-4C98-88F8-2C39A87422C2}" type="parTrans" cxnId="{4ADDC72F-0B5F-4327-B2ED-276CFAA80D48}">
      <dgm:prSet/>
      <dgm:spPr/>
      <dgm:t>
        <a:bodyPr/>
        <a:lstStyle/>
        <a:p>
          <a:endParaRPr lang="en-US"/>
        </a:p>
      </dgm:t>
    </dgm:pt>
    <dgm:pt modelId="{4E858F63-BCD2-4A59-8405-BDA9BE495E9C}" type="sibTrans" cxnId="{4ADDC72F-0B5F-4327-B2ED-276CFAA80D48}">
      <dgm:prSet/>
      <dgm:spPr/>
      <dgm:t>
        <a:bodyPr/>
        <a:lstStyle/>
        <a:p>
          <a:endParaRPr lang="en-US"/>
        </a:p>
      </dgm:t>
    </dgm:pt>
    <dgm:pt modelId="{5F2B84AE-50DC-46D3-B082-6001E42A1783}">
      <dgm:prSet phldrT="[Text]"/>
      <dgm:spPr/>
      <dgm:t>
        <a:bodyPr/>
        <a:lstStyle/>
        <a:p>
          <a:r>
            <a:rPr lang="en-US" dirty="0"/>
            <a:t>Strategies for addressing </a:t>
          </a:r>
          <a:r>
            <a:rPr lang="en-US" b="1" dirty="0"/>
            <a:t>intercurrent events</a:t>
          </a:r>
          <a:endParaRPr lang="en-US" dirty="0"/>
        </a:p>
      </dgm:t>
    </dgm:pt>
    <dgm:pt modelId="{3DFE3D02-9F1C-4AF0-94A1-9239B8E125C8}" type="parTrans" cxnId="{9BA76C66-105F-4172-BE1E-F280300316E1}">
      <dgm:prSet/>
      <dgm:spPr/>
      <dgm:t>
        <a:bodyPr/>
        <a:lstStyle/>
        <a:p>
          <a:endParaRPr lang="en-US"/>
        </a:p>
      </dgm:t>
    </dgm:pt>
    <dgm:pt modelId="{21121173-2A00-412F-B4FB-E418F5C69EA5}" type="sibTrans" cxnId="{9BA76C66-105F-4172-BE1E-F280300316E1}">
      <dgm:prSet/>
      <dgm:spPr/>
      <dgm:t>
        <a:bodyPr/>
        <a:lstStyle/>
        <a:p>
          <a:endParaRPr lang="en-US"/>
        </a:p>
      </dgm:t>
    </dgm:pt>
    <dgm:pt modelId="{619B5745-B6FC-4F7C-BAAF-E6E6310A4ED8}" type="pres">
      <dgm:prSet presAssocID="{59C2D7E6-E823-477E-8849-2D0B5DEE80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28F18CD-78FF-4B46-837E-00AB3C6BED34}" type="pres">
      <dgm:prSet presAssocID="{FCE60254-3A80-4FEA-91B3-E33BC92AEC52}" presName="Parent" presStyleLbl="node0" presStyleIdx="0" presStyleCnt="1">
        <dgm:presLayoutVars>
          <dgm:chMax val="6"/>
          <dgm:chPref val="6"/>
        </dgm:presLayoutVars>
      </dgm:prSet>
      <dgm:spPr/>
    </dgm:pt>
    <dgm:pt modelId="{14581858-94C8-4E7C-B979-5180914460A6}" type="pres">
      <dgm:prSet presAssocID="{24F0B7C0-5FF0-4EE8-95C4-D993EC307D2B}" presName="Accent1" presStyleCnt="0"/>
      <dgm:spPr/>
    </dgm:pt>
    <dgm:pt modelId="{DB4D2B17-9524-430C-82E7-F85C7CFCFFE6}" type="pres">
      <dgm:prSet presAssocID="{24F0B7C0-5FF0-4EE8-95C4-D993EC307D2B}" presName="Accent" presStyleLbl="bgShp" presStyleIdx="0" presStyleCnt="5"/>
      <dgm:spPr/>
    </dgm:pt>
    <dgm:pt modelId="{8C82C7FB-E480-491C-867E-B1FFDB2898E3}" type="pres">
      <dgm:prSet presAssocID="{24F0B7C0-5FF0-4EE8-95C4-D993EC307D2B}" presName="Child1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ED44F84B-AB51-4F2D-B761-8CFB00940EEE}" type="pres">
      <dgm:prSet presAssocID="{78D62278-8DA6-41D6-A9DD-D6CC0ECCA25A}" presName="Accent2" presStyleCnt="0"/>
      <dgm:spPr/>
    </dgm:pt>
    <dgm:pt modelId="{53C4FF4D-50A8-4D47-A110-DE775EFF401A}" type="pres">
      <dgm:prSet presAssocID="{78D62278-8DA6-41D6-A9DD-D6CC0ECCA25A}" presName="Accent" presStyleLbl="bgShp" presStyleIdx="1" presStyleCnt="5"/>
      <dgm:spPr/>
    </dgm:pt>
    <dgm:pt modelId="{93636011-DB13-4BAA-AABE-0AE9CEC4DC2F}" type="pres">
      <dgm:prSet presAssocID="{78D62278-8DA6-41D6-A9DD-D6CC0ECCA25A}" presName="Child2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BE47287E-7355-4715-8562-F484FDFD2085}" type="pres">
      <dgm:prSet presAssocID="{D23F1183-F66F-4E68-B78E-3115BC490894}" presName="Accent3" presStyleCnt="0"/>
      <dgm:spPr/>
    </dgm:pt>
    <dgm:pt modelId="{59A915E9-37AB-4CE7-8312-27018C652815}" type="pres">
      <dgm:prSet presAssocID="{D23F1183-F66F-4E68-B78E-3115BC490894}" presName="Accent" presStyleLbl="bgShp" presStyleIdx="2" presStyleCnt="5"/>
      <dgm:spPr/>
    </dgm:pt>
    <dgm:pt modelId="{8FEC8376-05FF-4AFC-82A1-A69150FBAA98}" type="pres">
      <dgm:prSet presAssocID="{D23F1183-F66F-4E68-B78E-3115BC490894}" presName="Child3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1F7E30A-C724-4A70-8A3B-57D77F08E795}" type="pres">
      <dgm:prSet presAssocID="{E6C3D543-8634-4869-BA4B-50672E97E21B}" presName="Accent4" presStyleCnt="0"/>
      <dgm:spPr/>
    </dgm:pt>
    <dgm:pt modelId="{3598C8C8-E00A-4016-89A6-B8756D167635}" type="pres">
      <dgm:prSet presAssocID="{E6C3D543-8634-4869-BA4B-50672E97E21B}" presName="Accent" presStyleLbl="bgShp" presStyleIdx="3" presStyleCnt="5"/>
      <dgm:spPr/>
    </dgm:pt>
    <dgm:pt modelId="{D7E3620C-55F0-4645-9408-D081402AE5A3}" type="pres">
      <dgm:prSet presAssocID="{E6C3D543-8634-4869-BA4B-50672E97E21B}" presName="Child4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6F7E609-4B4F-49FA-974A-CCC5676D3E97}" type="pres">
      <dgm:prSet presAssocID="{5F2B84AE-50DC-46D3-B082-6001E42A1783}" presName="Accent5" presStyleCnt="0"/>
      <dgm:spPr/>
    </dgm:pt>
    <dgm:pt modelId="{4E9A2AAE-85D4-4DC1-B8B8-570AE40D77AF}" type="pres">
      <dgm:prSet presAssocID="{5F2B84AE-50DC-46D3-B082-6001E42A1783}" presName="Accent" presStyleLbl="bgShp" presStyleIdx="4" presStyleCnt="5"/>
      <dgm:spPr/>
    </dgm:pt>
    <dgm:pt modelId="{08C080EF-A822-40D5-9959-CFE7912E631D}" type="pres">
      <dgm:prSet presAssocID="{5F2B84AE-50DC-46D3-B082-6001E42A1783}" presName="Child5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708E603-6B1C-498E-B02A-49385FF66897}" type="presOf" srcId="{24F0B7C0-5FF0-4EE8-95C4-D993EC307D2B}" destId="{8C82C7FB-E480-491C-867E-B1FFDB2898E3}" srcOrd="0" destOrd="0" presId="urn:microsoft.com/office/officeart/2011/layout/HexagonRadial"/>
    <dgm:cxn modelId="{70492121-E1ED-4654-8F0F-E07EAE65E098}" type="presOf" srcId="{5F2B84AE-50DC-46D3-B082-6001E42A1783}" destId="{08C080EF-A822-40D5-9959-CFE7912E631D}" srcOrd="0" destOrd="0" presId="urn:microsoft.com/office/officeart/2011/layout/HexagonRadial"/>
    <dgm:cxn modelId="{64E6E42C-A14D-438E-BA38-2A2AD896E575}" srcId="{FCE60254-3A80-4FEA-91B3-E33BC92AEC52}" destId="{78D62278-8DA6-41D6-A9DD-D6CC0ECCA25A}" srcOrd="1" destOrd="0" parTransId="{DEF137F2-2CD1-4620-8712-851A7861F5F6}" sibTransId="{647572FD-B322-4FD7-995F-831D7D538E64}"/>
    <dgm:cxn modelId="{4ADDC72F-0B5F-4327-B2ED-276CFAA80D48}" srcId="{FCE60254-3A80-4FEA-91B3-E33BC92AEC52}" destId="{24F0B7C0-5FF0-4EE8-95C4-D993EC307D2B}" srcOrd="0" destOrd="0" parTransId="{ED9C3C3A-34B7-4C98-88F8-2C39A87422C2}" sibTransId="{4E858F63-BCD2-4A59-8405-BDA9BE495E9C}"/>
    <dgm:cxn modelId="{70886364-C680-4177-B2C7-FAB5D6018209}" type="presOf" srcId="{59C2D7E6-E823-477E-8849-2D0B5DEE800E}" destId="{619B5745-B6FC-4F7C-BAAF-E6E6310A4ED8}" srcOrd="0" destOrd="0" presId="urn:microsoft.com/office/officeart/2011/layout/HexagonRadial"/>
    <dgm:cxn modelId="{9BA76C66-105F-4172-BE1E-F280300316E1}" srcId="{FCE60254-3A80-4FEA-91B3-E33BC92AEC52}" destId="{5F2B84AE-50DC-46D3-B082-6001E42A1783}" srcOrd="4" destOrd="0" parTransId="{3DFE3D02-9F1C-4AF0-94A1-9239B8E125C8}" sibTransId="{21121173-2A00-412F-B4FB-E418F5C69EA5}"/>
    <dgm:cxn modelId="{CC2F5246-CD28-4813-BAA0-D8C30DA24BCE}" srcId="{59C2D7E6-E823-477E-8849-2D0B5DEE800E}" destId="{FCE60254-3A80-4FEA-91B3-E33BC92AEC52}" srcOrd="0" destOrd="0" parTransId="{9919A6A6-65EE-4EC6-AECB-8B5B804458B1}" sibTransId="{FF82709D-3D7F-445B-A01D-A35F44FBE4DB}"/>
    <dgm:cxn modelId="{7B33D874-3239-4C53-8A38-BBF9B1DF35E3}" type="presOf" srcId="{78D62278-8DA6-41D6-A9DD-D6CC0ECCA25A}" destId="{93636011-DB13-4BAA-AABE-0AE9CEC4DC2F}" srcOrd="0" destOrd="0" presId="urn:microsoft.com/office/officeart/2011/layout/HexagonRadial"/>
    <dgm:cxn modelId="{9079D355-A399-413A-A87D-463E5DD4802B}" type="presOf" srcId="{E6C3D543-8634-4869-BA4B-50672E97E21B}" destId="{D7E3620C-55F0-4645-9408-D081402AE5A3}" srcOrd="0" destOrd="0" presId="urn:microsoft.com/office/officeart/2011/layout/HexagonRadial"/>
    <dgm:cxn modelId="{CC4B1090-723D-4F16-A95B-4CC771CDB246}" srcId="{FCE60254-3A80-4FEA-91B3-E33BC92AEC52}" destId="{D23F1183-F66F-4E68-B78E-3115BC490894}" srcOrd="2" destOrd="0" parTransId="{E7AE36B8-686D-433D-A85C-6A63BF3FDC86}" sibTransId="{62067DFF-5B1B-457C-9277-ED34AF29089B}"/>
    <dgm:cxn modelId="{894CEDAB-586A-4191-82B9-67FA8F11AAD8}" type="presOf" srcId="{FCE60254-3A80-4FEA-91B3-E33BC92AEC52}" destId="{928F18CD-78FF-4B46-837E-00AB3C6BED34}" srcOrd="0" destOrd="0" presId="urn:microsoft.com/office/officeart/2011/layout/HexagonRadial"/>
    <dgm:cxn modelId="{4CFFE8AD-86BD-413F-BD94-9AC0FB53756D}" type="presOf" srcId="{D23F1183-F66F-4E68-B78E-3115BC490894}" destId="{8FEC8376-05FF-4AFC-82A1-A69150FBAA98}" srcOrd="0" destOrd="0" presId="urn:microsoft.com/office/officeart/2011/layout/HexagonRadial"/>
    <dgm:cxn modelId="{7870CDE5-C395-4314-9AF8-B77C2D7FD831}" srcId="{FCE60254-3A80-4FEA-91B3-E33BC92AEC52}" destId="{E6C3D543-8634-4869-BA4B-50672E97E21B}" srcOrd="3" destOrd="0" parTransId="{B9D12B09-B961-4620-9416-66EEFBA042D0}" sibTransId="{13BC2585-F847-47F3-88FA-EA83E6CC09A0}"/>
    <dgm:cxn modelId="{D97A9651-CBA0-443B-A056-A064E5CA202E}" type="presParOf" srcId="{619B5745-B6FC-4F7C-BAAF-E6E6310A4ED8}" destId="{928F18CD-78FF-4B46-837E-00AB3C6BED34}" srcOrd="0" destOrd="0" presId="urn:microsoft.com/office/officeart/2011/layout/HexagonRadial"/>
    <dgm:cxn modelId="{5048B4DA-4681-432D-A4AD-A8206BE5C299}" type="presParOf" srcId="{619B5745-B6FC-4F7C-BAAF-E6E6310A4ED8}" destId="{14581858-94C8-4E7C-B979-5180914460A6}" srcOrd="1" destOrd="0" presId="urn:microsoft.com/office/officeart/2011/layout/HexagonRadial"/>
    <dgm:cxn modelId="{FA871485-1BA7-4C97-B531-4CE72BD3A5D4}" type="presParOf" srcId="{14581858-94C8-4E7C-B979-5180914460A6}" destId="{DB4D2B17-9524-430C-82E7-F85C7CFCFFE6}" srcOrd="0" destOrd="0" presId="urn:microsoft.com/office/officeart/2011/layout/HexagonRadial"/>
    <dgm:cxn modelId="{B7B93766-C552-42B3-A6FD-4B992E42A40F}" type="presParOf" srcId="{619B5745-B6FC-4F7C-BAAF-E6E6310A4ED8}" destId="{8C82C7FB-E480-491C-867E-B1FFDB2898E3}" srcOrd="2" destOrd="0" presId="urn:microsoft.com/office/officeart/2011/layout/HexagonRadial"/>
    <dgm:cxn modelId="{22692D5D-73D8-444E-ABE4-51F0796233CA}" type="presParOf" srcId="{619B5745-B6FC-4F7C-BAAF-E6E6310A4ED8}" destId="{ED44F84B-AB51-4F2D-B761-8CFB00940EEE}" srcOrd="3" destOrd="0" presId="urn:microsoft.com/office/officeart/2011/layout/HexagonRadial"/>
    <dgm:cxn modelId="{2665803C-039D-48AA-AB34-6914D82473E4}" type="presParOf" srcId="{ED44F84B-AB51-4F2D-B761-8CFB00940EEE}" destId="{53C4FF4D-50A8-4D47-A110-DE775EFF401A}" srcOrd="0" destOrd="0" presId="urn:microsoft.com/office/officeart/2011/layout/HexagonRadial"/>
    <dgm:cxn modelId="{326764AB-5248-4CF3-82AA-1C05CA0BAE6D}" type="presParOf" srcId="{619B5745-B6FC-4F7C-BAAF-E6E6310A4ED8}" destId="{93636011-DB13-4BAA-AABE-0AE9CEC4DC2F}" srcOrd="4" destOrd="0" presId="urn:microsoft.com/office/officeart/2011/layout/HexagonRadial"/>
    <dgm:cxn modelId="{88626606-F750-42C3-BDBD-95E5A44CFA60}" type="presParOf" srcId="{619B5745-B6FC-4F7C-BAAF-E6E6310A4ED8}" destId="{BE47287E-7355-4715-8562-F484FDFD2085}" srcOrd="5" destOrd="0" presId="urn:microsoft.com/office/officeart/2011/layout/HexagonRadial"/>
    <dgm:cxn modelId="{3AC2DE30-82DA-4554-A851-39F644851775}" type="presParOf" srcId="{BE47287E-7355-4715-8562-F484FDFD2085}" destId="{59A915E9-37AB-4CE7-8312-27018C652815}" srcOrd="0" destOrd="0" presId="urn:microsoft.com/office/officeart/2011/layout/HexagonRadial"/>
    <dgm:cxn modelId="{A6055D45-1BA2-46A7-98F2-B59AAE54EA00}" type="presParOf" srcId="{619B5745-B6FC-4F7C-BAAF-E6E6310A4ED8}" destId="{8FEC8376-05FF-4AFC-82A1-A69150FBAA98}" srcOrd="6" destOrd="0" presId="urn:microsoft.com/office/officeart/2011/layout/HexagonRadial"/>
    <dgm:cxn modelId="{D31F5117-B5B4-4E12-89DB-3EA109C9EA8A}" type="presParOf" srcId="{619B5745-B6FC-4F7C-BAAF-E6E6310A4ED8}" destId="{A1F7E30A-C724-4A70-8A3B-57D77F08E795}" srcOrd="7" destOrd="0" presId="urn:microsoft.com/office/officeart/2011/layout/HexagonRadial"/>
    <dgm:cxn modelId="{2549AE06-BB8F-447B-90D5-3EB71B53538B}" type="presParOf" srcId="{A1F7E30A-C724-4A70-8A3B-57D77F08E795}" destId="{3598C8C8-E00A-4016-89A6-B8756D167635}" srcOrd="0" destOrd="0" presId="urn:microsoft.com/office/officeart/2011/layout/HexagonRadial"/>
    <dgm:cxn modelId="{5450E5F3-432E-4A9F-9605-32D8EE615E97}" type="presParOf" srcId="{619B5745-B6FC-4F7C-BAAF-E6E6310A4ED8}" destId="{D7E3620C-55F0-4645-9408-D081402AE5A3}" srcOrd="8" destOrd="0" presId="urn:microsoft.com/office/officeart/2011/layout/HexagonRadial"/>
    <dgm:cxn modelId="{9E34EDFB-F73C-4FF4-B29A-DE6BB8E1D874}" type="presParOf" srcId="{619B5745-B6FC-4F7C-BAAF-E6E6310A4ED8}" destId="{16F7E609-4B4F-49FA-974A-CCC5676D3E97}" srcOrd="9" destOrd="0" presId="urn:microsoft.com/office/officeart/2011/layout/HexagonRadial"/>
    <dgm:cxn modelId="{486E05B3-9F7B-468B-9256-A997CC0E8290}" type="presParOf" srcId="{16F7E609-4B4F-49FA-974A-CCC5676D3E97}" destId="{4E9A2AAE-85D4-4DC1-B8B8-570AE40D77AF}" srcOrd="0" destOrd="0" presId="urn:microsoft.com/office/officeart/2011/layout/HexagonRadial"/>
    <dgm:cxn modelId="{C11E1230-C00B-49E5-9D13-4142FD2AB11B}" type="presParOf" srcId="{619B5745-B6FC-4F7C-BAAF-E6E6310A4ED8}" destId="{08C080EF-A822-40D5-9959-CFE7912E631D}" srcOrd="10" destOrd="0" presId="urn:microsoft.com/office/officeart/2011/layout/HexagonRadial"/>
  </dgm:cxnLst>
  <dgm:bg/>
  <dgm:whole>
    <a:ln>
      <a:solidFill>
        <a:schemeClr val="accent6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F18CD-78FF-4B46-837E-00AB3C6BED34}">
      <dsp:nvSpPr>
        <dsp:cNvPr id="0" name=""/>
        <dsp:cNvSpPr/>
      </dsp:nvSpPr>
      <dsp:spPr>
        <a:xfrm>
          <a:off x="2508578" y="1656720"/>
          <a:ext cx="2105763" cy="182157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+mn-lt"/>
            </a:rPr>
            <a:t>Estimand</a:t>
          </a:r>
          <a:endParaRPr lang="en-US" sz="2400" b="1" kern="1200" dirty="0">
            <a:latin typeface="+mn-lt"/>
          </a:endParaRPr>
        </a:p>
      </dsp:txBody>
      <dsp:txXfrm>
        <a:off x="2857533" y="1958580"/>
        <a:ext cx="1407853" cy="1217851"/>
      </dsp:txXfrm>
    </dsp:sp>
    <dsp:sp modelId="{53C4FF4D-50A8-4D47-A110-DE775EFF401A}">
      <dsp:nvSpPr>
        <dsp:cNvPr id="0" name=""/>
        <dsp:cNvSpPr/>
      </dsp:nvSpPr>
      <dsp:spPr>
        <a:xfrm>
          <a:off x="3827190" y="785221"/>
          <a:ext cx="794498" cy="684565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2C7FB-E480-491C-867E-B1FFDB2898E3}">
      <dsp:nvSpPr>
        <dsp:cNvPr id="0" name=""/>
        <dsp:cNvSpPr/>
      </dsp:nvSpPr>
      <dsp:spPr>
        <a:xfrm>
          <a:off x="2702549" y="0"/>
          <a:ext cx="1725658" cy="14928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Population </a:t>
          </a:r>
          <a:r>
            <a:rPr lang="en-GB" sz="1600" kern="1200" dirty="0"/>
            <a:t>of patients targeted</a:t>
          </a:r>
          <a:endParaRPr lang="en-US" sz="1600" kern="1200" dirty="0"/>
        </a:p>
      </dsp:txBody>
      <dsp:txXfrm>
        <a:off x="2988527" y="247405"/>
        <a:ext cx="1153702" cy="998087"/>
      </dsp:txXfrm>
    </dsp:sp>
    <dsp:sp modelId="{59A915E9-37AB-4CE7-8312-27018C652815}">
      <dsp:nvSpPr>
        <dsp:cNvPr id="0" name=""/>
        <dsp:cNvSpPr/>
      </dsp:nvSpPr>
      <dsp:spPr>
        <a:xfrm>
          <a:off x="4754432" y="2064995"/>
          <a:ext cx="794498" cy="684565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36011-DB13-4BAA-AABE-0AE9CEC4DC2F}">
      <dsp:nvSpPr>
        <dsp:cNvPr id="0" name=""/>
        <dsp:cNvSpPr/>
      </dsp:nvSpPr>
      <dsp:spPr>
        <a:xfrm>
          <a:off x="4285178" y="918232"/>
          <a:ext cx="1725658" cy="14928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Treatment </a:t>
          </a:r>
          <a:r>
            <a:rPr lang="en-US" sz="1600" kern="1200" dirty="0"/>
            <a:t>condition of interest</a:t>
          </a:r>
        </a:p>
      </dsp:txBody>
      <dsp:txXfrm>
        <a:off x="4571156" y="1165637"/>
        <a:ext cx="1153702" cy="998087"/>
      </dsp:txXfrm>
    </dsp:sp>
    <dsp:sp modelId="{3598C8C8-E00A-4016-89A6-B8756D167635}">
      <dsp:nvSpPr>
        <dsp:cNvPr id="0" name=""/>
        <dsp:cNvSpPr/>
      </dsp:nvSpPr>
      <dsp:spPr>
        <a:xfrm>
          <a:off x="4110310" y="3509618"/>
          <a:ext cx="794498" cy="684565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C8376-05FF-4AFC-82A1-A69150FBAA98}">
      <dsp:nvSpPr>
        <dsp:cNvPr id="0" name=""/>
        <dsp:cNvSpPr/>
      </dsp:nvSpPr>
      <dsp:spPr>
        <a:xfrm>
          <a:off x="4285178" y="2723369"/>
          <a:ext cx="1725658" cy="14928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Variable</a:t>
          </a:r>
          <a:r>
            <a:rPr lang="en-US" sz="1600" kern="1200" dirty="0"/>
            <a:t> (or endpoint) </a:t>
          </a:r>
        </a:p>
      </dsp:txBody>
      <dsp:txXfrm>
        <a:off x="4571156" y="2970774"/>
        <a:ext cx="1153702" cy="998087"/>
      </dsp:txXfrm>
    </dsp:sp>
    <dsp:sp modelId="{4E9A2AAE-85D4-4DC1-B8B8-570AE40D77AF}">
      <dsp:nvSpPr>
        <dsp:cNvPr id="0" name=""/>
        <dsp:cNvSpPr/>
      </dsp:nvSpPr>
      <dsp:spPr>
        <a:xfrm>
          <a:off x="2512496" y="3659575"/>
          <a:ext cx="794498" cy="684565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3620C-55F0-4645-9408-D081402AE5A3}">
      <dsp:nvSpPr>
        <dsp:cNvPr id="0" name=""/>
        <dsp:cNvSpPr/>
      </dsp:nvSpPr>
      <dsp:spPr>
        <a:xfrm>
          <a:off x="2702549" y="3642628"/>
          <a:ext cx="1725658" cy="14928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Population-level summary</a:t>
          </a:r>
        </a:p>
      </dsp:txBody>
      <dsp:txXfrm>
        <a:off x="2988527" y="3890033"/>
        <a:ext cx="1153702" cy="998087"/>
      </dsp:txXfrm>
    </dsp:sp>
    <dsp:sp modelId="{08C080EF-A822-40D5-9959-CFE7912E631D}">
      <dsp:nvSpPr>
        <dsp:cNvPr id="0" name=""/>
        <dsp:cNvSpPr/>
      </dsp:nvSpPr>
      <dsp:spPr>
        <a:xfrm>
          <a:off x="1112572" y="2724396"/>
          <a:ext cx="1725658" cy="14928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Strategies for addressing </a:t>
          </a:r>
          <a:r>
            <a:rPr lang="en-US" sz="1600" b="1" kern="1200" dirty="0"/>
            <a:t>intercurrent events</a:t>
          </a:r>
          <a:endParaRPr lang="en-US" sz="1600" kern="1200" dirty="0"/>
        </a:p>
      </dsp:txBody>
      <dsp:txXfrm>
        <a:off x="1398550" y="2971801"/>
        <a:ext cx="1153702" cy="99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68D44-02B2-48E0-AE3A-B0D9C166A766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CEA6E-A5DC-4A76-B1FE-08781CCF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4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AdvOT569473da"/>
              </a:rPr>
              <a:t>The cross-industry Oncology </a:t>
            </a:r>
            <a:r>
              <a:rPr lang="en-US" sz="1800" b="0" i="0" u="none" strike="noStrike" baseline="0" dirty="0" err="1">
                <a:latin typeface="AdvOT569473da"/>
              </a:rPr>
              <a:t>Estimand</a:t>
            </a:r>
            <a:r>
              <a:rPr lang="en-US" sz="1800" b="0" i="0" u="none" strike="noStrike" baseline="0" dirty="0">
                <a:latin typeface="AdvOT569473da"/>
              </a:rPr>
              <a:t> Working Group</a:t>
            </a:r>
          </a:p>
          <a:p>
            <a:pPr algn="l"/>
            <a:r>
              <a:rPr lang="en-US" sz="1800" b="0" i="0" u="none" strike="noStrike" baseline="0" dirty="0">
                <a:latin typeface="AdvOT569473da"/>
              </a:rPr>
              <a:t>(www.oncoestimand.org) was initiated to foster a common understanding and</a:t>
            </a:r>
          </a:p>
          <a:p>
            <a:pPr algn="l"/>
            <a:r>
              <a:rPr lang="en-US" sz="1800" b="0" i="0" u="none" strike="noStrike" baseline="0" dirty="0">
                <a:latin typeface="AdvOT569473da"/>
              </a:rPr>
              <a:t>consistent implementation of the </a:t>
            </a:r>
            <a:r>
              <a:rPr lang="en-US" sz="1800" b="0" i="0" u="none" strike="noStrike" baseline="0" dirty="0" err="1">
                <a:latin typeface="AdvOT569473da"/>
              </a:rPr>
              <a:t>estimand</a:t>
            </a:r>
            <a:r>
              <a:rPr lang="en-US" sz="1800" b="0" i="0" u="none" strike="noStrike" baseline="0" dirty="0">
                <a:latin typeface="AdvOT569473da"/>
              </a:rPr>
              <a:t> framework in oncology clinical trials.</a:t>
            </a:r>
          </a:p>
          <a:p>
            <a:pPr algn="l"/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Currently 10 task forces: Estimands engagement, principal stratum, patient-reported outcomes, quantification of follow-up, real-world data, Conditional vs. marginal effects, Biomarker, Early development, Safety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163DC-F3DE-4344-AF0A-ADA88F8E3F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A982F-05DF-4110-8B37-AC23CDDE2D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13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9006-A1F2-48EF-8FD0-C5922CC92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04399-1B5C-4806-B897-014969C94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03A45-A77F-4BB3-A0F6-8E6A039F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BE317-FE3C-4D75-A59A-1F83D602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A8A74-3A3C-4693-9A9D-3F677035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0196-D68E-4B8D-ADE2-AA305BD6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71C4D-B872-47E0-962D-9933E7FE4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01BF2-A61E-4B1A-8F6D-EB49116B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BCCA5-9186-4FEA-9E7E-97B61D34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5EE9-2E55-4584-9B53-24D91226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E49F06-CB8D-4FD2-A01E-E38703BB4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BDEE1-345A-4286-9125-E26EADACC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9843F-84DA-4DFB-A3CD-177B0EA1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5187D-7E0D-4169-8A06-0A94CA42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3F02-943B-4CCB-BB8B-E1120AC4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A57F-3C0D-4C99-BD6F-D35E74D4C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68847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6711-4E4C-41D3-953D-9101D1CB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10ADC-A472-4CC3-A8B6-677A42C60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63C57-79AE-4459-A577-0FF09D34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396EE-7FC9-48BD-A327-1FB1033F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88585-4738-4A33-BDF6-0DC0303E0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1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6AAB-F075-433F-A153-192FF58E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834C1-51FA-4807-ABFC-069C877EC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E70BC-C5F5-4D28-9FB5-667241E0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616C7-B3F4-4A85-8EE0-768BC97F9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FD16A-B26D-4AED-9523-296DB52F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4D08-898D-4D54-AC29-C773F52E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90DB7-0A57-4FC8-8EC5-535867E4E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FE68C-757E-403B-99DE-95C56A82E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53956-EDCD-4EC3-B0BA-34B5953D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B3CD-F290-411D-BA21-762334A0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781C2-DD03-461E-8729-57CE7D41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5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DF40-CF01-41E4-8A4A-D3BEAB39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4612F-7113-4465-AF8C-F0CBC1712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84ED4-0905-4DC9-B83F-E480D2457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BE3C2-8E14-4B50-A024-36E99DA9A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861BFF-ADC2-42FC-BB84-7E6DC23B9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E5AEF-7865-481F-9B49-517643C6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244F7-0C2E-45C8-BA1B-8D39664E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27A98F-E09F-4D05-AD31-8A02F77A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7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634A-6D3D-436F-B518-37DE42B3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03454E-DD16-4418-9D4A-447C8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1F6E7-546C-4CB4-A884-6B31615C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B3F66-9E17-4F48-9B1E-84EAB395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D28D3-5D68-4693-B8E1-01140F05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3094C-3A3B-49D3-B801-80236795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FD7-4BEF-491A-85D8-D5B6D38D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93C7-D756-470C-B163-27692D47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946B-636F-482E-9E4E-D9281BC20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2B94D-0905-48EA-BC69-281EACCC5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9A762-FBB2-48B4-907C-EAB117F1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080F6-D448-4BFB-A6E8-CB285DD2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140E4-320F-4765-87F1-AAFE4AC5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F1B7-36F0-419B-9199-55F84EC7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80E9E-2382-4E7D-ADCF-B1B2EF88B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BD453-73B7-441A-BB41-E759BA1F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A401A-A97A-461B-B064-0EB36E536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BA8B4-5843-4B88-AB5F-0529BA2F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0421A-C3F3-4D15-9F9A-73274646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6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986B2A-7761-43EF-97A6-6CC7B21E1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B3441-FAF4-4F3C-94F1-3C22F7B2F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BE130-3C2B-4EED-945D-F0308B72F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1E55-9841-4255-98FF-F87F6338BA94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E1982-69DC-4FF8-9A1B-2FFC651FA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B2BF8-F605-47B4-AAAF-628F2A671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0C47-3926-49E6-BB6B-45A6AC520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8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coestimand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hyperlink" Target="http://www.oncoestimand.org/" TargetMode="External"/><Relationship Id="rId21" Type="http://schemas.openxmlformats.org/officeDocument/2006/relationships/image" Target="../media/image18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ase.ich.org/sites/default/files/E9-R1_Step4_Guideline_2019_1203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4618" y="1317531"/>
            <a:ext cx="9393382" cy="211146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>
                <a:solidFill>
                  <a:schemeClr val="accent1"/>
                </a:solidFill>
              </a:rPr>
              <a:t>Estimands</a:t>
            </a:r>
            <a:r>
              <a:rPr lang="en-US" sz="4000" b="1" dirty="0">
                <a:solidFill>
                  <a:schemeClr val="accent1"/>
                </a:solidFill>
              </a:rPr>
              <a:t> for Overall Survival in Clinical Trials with Treatment Switching in Oncology</a:t>
            </a:r>
            <a:br>
              <a:rPr lang="en-US" sz="3200" b="1" dirty="0">
                <a:solidFill>
                  <a:schemeClr val="accent1"/>
                </a:solidFill>
              </a:rPr>
            </a:br>
            <a:br>
              <a:rPr lang="en-US" sz="32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476033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/>
              <a:t>Juliane Manitz</a:t>
            </a:r>
            <a:r>
              <a:rPr lang="en-CA" dirty="0"/>
              <a:t>, Natalia Kan-Dobrosky, Hannes Buchner, Marie-Laure Casadebaig, Evgeny Degtyarev, Jyotirmoy Dey, Vincent Haddad, Jie Fei, Emily Martin, Mindy Mo, Kaspar Rufibach, Yue Shentu, Viktoriya Stalbovskaya, Rui Tang, Godwin Yung, Jiangxiu Zhou</a:t>
            </a:r>
          </a:p>
          <a:p>
            <a:endParaRPr lang="en-CA" dirty="0"/>
          </a:p>
          <a:p>
            <a:r>
              <a:rPr lang="en-US" sz="2200" b="0" i="0" u="none" strike="noStrike" baseline="0" dirty="0"/>
              <a:t>On behalf of the </a:t>
            </a:r>
            <a:r>
              <a:rPr lang="en-US" sz="2200" b="1" i="0" u="none" strike="noStrike" baseline="0" dirty="0"/>
              <a:t>Pharmaceutical Industry Working Group on “</a:t>
            </a:r>
            <a:r>
              <a:rPr lang="en-US" sz="2200" b="1" i="0" u="none" strike="noStrike" baseline="0" dirty="0" err="1"/>
              <a:t>Estimands</a:t>
            </a:r>
            <a:r>
              <a:rPr lang="en-US" sz="2200" b="1" i="0" u="none" strike="noStrike" baseline="0" dirty="0"/>
              <a:t> in Oncology”</a:t>
            </a:r>
            <a:r>
              <a:rPr lang="en-US" sz="2200" b="1" dirty="0"/>
              <a:t> </a:t>
            </a:r>
            <a:r>
              <a:rPr lang="en-US" sz="2200" dirty="0"/>
              <a:t>(</a:t>
            </a:r>
            <a:r>
              <a:rPr lang="en-US" sz="2200" dirty="0">
                <a:hlinkClick r:id="rId2"/>
              </a:rPr>
              <a:t>www.oncoestimand.org</a:t>
            </a:r>
            <a:r>
              <a:rPr lang="en-US" sz="2200" dirty="0"/>
              <a:t>)</a:t>
            </a:r>
            <a:r>
              <a:rPr lang="en-US" sz="2200" b="0" i="0" u="none" strike="noStrike" baseline="0" dirty="0"/>
              <a:t> sponsored by PSI and EFSPI and ASA scientific working group of the ASA biopharmaceutical section.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137971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What do we actually measure? What are the key questions? 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97984-F266-4B0E-87A3-B0D8AB3D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traditional approach ignores treatment switching and rest on the following assumptions: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Subsequent therapy reflect clinical practice (including investigational drug in later line) </a:t>
            </a:r>
            <a:r>
              <a:rPr lang="en-US" b="1" dirty="0"/>
              <a:t>in particular decision context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Patients receiving subsequent treatments (from same class as investigational drug and drug class of interest) and dose intensity as expected (as SOC) between investigational and control arm </a:t>
            </a:r>
          </a:p>
          <a:p>
            <a:r>
              <a:rPr lang="en-US" dirty="0"/>
              <a:t>If these assumptions do not hold, we may consider to estimate the OS benefit that is attributable to the investigational drug</a:t>
            </a:r>
          </a:p>
          <a:p>
            <a:r>
              <a:rPr lang="en-US" dirty="0"/>
              <a:t>The </a:t>
            </a:r>
            <a:r>
              <a:rPr lang="en-US" dirty="0" err="1"/>
              <a:t>estimand</a:t>
            </a:r>
            <a:r>
              <a:rPr lang="en-US" dirty="0"/>
              <a:t> framework provides a coherent framework to make the arising issues of treatment switching explicit and offers a systematic and transparent approach for assessment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2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Treatment Policy Strategy for Treatment Switching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97984-F266-4B0E-87A3-B0D8AB3D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i="1" dirty="0">
                <a:solidFill>
                  <a:schemeClr val="accent1"/>
                </a:solidFill>
              </a:rPr>
              <a:t>Objective:</a:t>
            </a:r>
            <a:r>
              <a:rPr lang="en-US" sz="2000" i="1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Evaluate OS benefit assuming subsequent therapies represent clinical practice</a:t>
            </a:r>
          </a:p>
          <a:p>
            <a:pPr fontAlgn="t"/>
            <a:r>
              <a:rPr lang="de-DE" sz="2000" b="1" i="1" dirty="0">
                <a:solidFill>
                  <a:schemeClr val="accent1"/>
                </a:solidFill>
              </a:rPr>
              <a:t>Estimand: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en-US" sz="2000" b="1" dirty="0"/>
              <a:t>Population: </a:t>
            </a:r>
            <a:r>
              <a:rPr lang="en-US" sz="2000" dirty="0"/>
              <a:t>Defined through appropriate I/E criteria to reflect the target patient population for approval</a:t>
            </a:r>
          </a:p>
          <a:p>
            <a:pPr lvl="1"/>
            <a:r>
              <a:rPr lang="en-US" sz="2000" b="1" dirty="0"/>
              <a:t>Variable: </a:t>
            </a:r>
            <a:r>
              <a:rPr lang="en-US" sz="2000" dirty="0"/>
              <a:t>Overall survival, defined as the time from randomization to death</a:t>
            </a:r>
          </a:p>
          <a:p>
            <a:pPr lvl="1"/>
            <a:r>
              <a:rPr lang="en-US" sz="2000" b="1" dirty="0"/>
              <a:t>Treatment: </a:t>
            </a:r>
            <a:r>
              <a:rPr lang="en-US" sz="2000" dirty="0">
                <a:solidFill>
                  <a:schemeClr val="accent1"/>
                </a:solidFill>
              </a:rPr>
              <a:t>Sequence of investigational drug + any subsequent therapies vs. sequence of control + any subsequent therapies (including Investigational drug)</a:t>
            </a:r>
          </a:p>
          <a:p>
            <a:pPr lvl="1"/>
            <a:r>
              <a:rPr lang="en-US" sz="2000" b="1" dirty="0"/>
              <a:t>Handling of intercurrent events: </a:t>
            </a:r>
            <a:endParaRPr lang="en-US" sz="2000" dirty="0"/>
          </a:p>
          <a:p>
            <a:pPr lvl="2"/>
            <a:r>
              <a:rPr lang="de-DE" dirty="0"/>
              <a:t>Start of subsequent therapy at any time: </a:t>
            </a:r>
            <a:r>
              <a:rPr lang="de-DE" dirty="0">
                <a:solidFill>
                  <a:schemeClr val="accent1"/>
                </a:solidFill>
              </a:rPr>
              <a:t>Treatment policy</a:t>
            </a:r>
          </a:p>
          <a:p>
            <a:pPr lvl="2"/>
            <a:r>
              <a:rPr lang="de-DE" dirty="0"/>
              <a:t>Crossover to investigational drug at any time: </a:t>
            </a:r>
            <a:r>
              <a:rPr lang="de-DE" dirty="0">
                <a:solidFill>
                  <a:schemeClr val="accent1"/>
                </a:solidFill>
              </a:rPr>
              <a:t>Treatment policy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de-DE" dirty="0"/>
              <a:t>Crossover to investigational drug at disease progression: </a:t>
            </a:r>
            <a:r>
              <a:rPr lang="de-DE" dirty="0">
                <a:solidFill>
                  <a:schemeClr val="accent1"/>
                </a:solidFill>
              </a:rPr>
              <a:t>Treatment policy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sz="2000" b="1" dirty="0"/>
              <a:t>Population-level Summary: </a:t>
            </a:r>
            <a:r>
              <a:rPr lang="en-US" sz="2000" dirty="0"/>
              <a:t>Hazard ratio and confidence interval </a:t>
            </a:r>
          </a:p>
          <a:p>
            <a:r>
              <a:rPr lang="en-US" sz="2000" b="1" i="1" dirty="0">
                <a:solidFill>
                  <a:schemeClr val="accent1"/>
                </a:solidFill>
              </a:rPr>
              <a:t>Estimate: </a:t>
            </a:r>
            <a:r>
              <a:rPr lang="en-US" sz="2000" dirty="0"/>
              <a:t>C</a:t>
            </a:r>
            <a:r>
              <a:rPr lang="de-DE" sz="2000" dirty="0"/>
              <a:t>ox model and KM estimates using ITT approach</a:t>
            </a:r>
          </a:p>
        </p:txBody>
      </p:sp>
    </p:spTree>
    <p:extLst>
      <p:ext uri="{BB962C8B-B14F-4D97-AF65-F5344CB8AC3E}">
        <p14:creationId xmlns:p14="http://schemas.microsoft.com/office/powerpoint/2010/main" val="143519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Hypothetical Strategy for Treatment Switching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97984-F266-4B0E-87A3-B0D8AB3D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i="1" dirty="0">
                <a:solidFill>
                  <a:schemeClr val="accent1"/>
                </a:solidFill>
              </a:rPr>
              <a:t>Objective:</a:t>
            </a:r>
            <a:r>
              <a:rPr lang="en-US" sz="2000" i="1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Evaluate OS benefit adjusted for treatment switching</a:t>
            </a:r>
          </a:p>
          <a:p>
            <a:pPr fontAlgn="t"/>
            <a:r>
              <a:rPr lang="de-DE" sz="2000" b="1" i="1" dirty="0">
                <a:solidFill>
                  <a:schemeClr val="accent1"/>
                </a:solidFill>
              </a:rPr>
              <a:t>Estimand: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en-US" sz="2000" b="1" dirty="0"/>
              <a:t>Population: </a:t>
            </a:r>
            <a:r>
              <a:rPr lang="en-US" sz="2000" dirty="0"/>
              <a:t>Defined through appropriate I/E criteria to reflect the target patient population for approval</a:t>
            </a:r>
          </a:p>
          <a:p>
            <a:pPr lvl="1"/>
            <a:r>
              <a:rPr lang="en-US" sz="2000" b="1" dirty="0"/>
              <a:t>Variable: </a:t>
            </a:r>
            <a:r>
              <a:rPr lang="en-US" sz="2000" dirty="0"/>
              <a:t>Overall survival, defined as the time from randomization to death</a:t>
            </a:r>
          </a:p>
          <a:p>
            <a:pPr lvl="1"/>
            <a:r>
              <a:rPr lang="en-US" sz="2000" b="1" dirty="0"/>
              <a:t>Treatment: </a:t>
            </a:r>
            <a:r>
              <a:rPr lang="en-US" sz="2000" dirty="0">
                <a:solidFill>
                  <a:schemeClr val="accent1"/>
                </a:solidFill>
              </a:rPr>
              <a:t>Investigational drug vs control </a:t>
            </a:r>
            <a:r>
              <a:rPr lang="en-US" sz="2000" dirty="0"/>
              <a:t>(if there were no subsequent therapies)</a:t>
            </a:r>
          </a:p>
          <a:p>
            <a:pPr lvl="1"/>
            <a:r>
              <a:rPr lang="en-US" sz="2000" b="1" dirty="0"/>
              <a:t>Handling of intercurrent events: </a:t>
            </a:r>
            <a:endParaRPr lang="en-US" sz="2000" dirty="0"/>
          </a:p>
          <a:p>
            <a:pPr lvl="2"/>
            <a:r>
              <a:rPr lang="de-DE" dirty="0"/>
              <a:t>Start of subsequent therapy at any time: </a:t>
            </a:r>
            <a:r>
              <a:rPr lang="de-DE" dirty="0">
                <a:solidFill>
                  <a:schemeClr val="accent1"/>
                </a:solidFill>
              </a:rPr>
              <a:t>Hypothetical</a:t>
            </a:r>
          </a:p>
          <a:p>
            <a:pPr lvl="2"/>
            <a:r>
              <a:rPr lang="de-DE" dirty="0"/>
              <a:t>Crossover to investigational drug at any time: </a:t>
            </a:r>
            <a:r>
              <a:rPr lang="de-DE" dirty="0">
                <a:solidFill>
                  <a:schemeClr val="accent1"/>
                </a:solidFill>
              </a:rPr>
              <a:t>Hypothetical</a:t>
            </a:r>
          </a:p>
          <a:p>
            <a:pPr lvl="2"/>
            <a:r>
              <a:rPr lang="de-DE" dirty="0"/>
              <a:t>Crossover to investigational drug at disease progression: </a:t>
            </a:r>
            <a:r>
              <a:rPr lang="de-DE" dirty="0">
                <a:solidFill>
                  <a:schemeClr val="accent1"/>
                </a:solidFill>
              </a:rPr>
              <a:t>Hypothetical</a:t>
            </a:r>
          </a:p>
          <a:p>
            <a:pPr lvl="1"/>
            <a:r>
              <a:rPr lang="en-US" sz="2000" b="1" dirty="0"/>
              <a:t>Population-level Summary: </a:t>
            </a:r>
            <a:r>
              <a:rPr lang="en-US" sz="2000" dirty="0"/>
              <a:t>Hazard ratio and confidence interval </a:t>
            </a:r>
          </a:p>
          <a:p>
            <a:r>
              <a:rPr lang="en-US" sz="2000" b="1" i="1" dirty="0">
                <a:solidFill>
                  <a:schemeClr val="accent1"/>
                </a:solidFill>
              </a:rPr>
              <a:t>Estimate: </a:t>
            </a:r>
            <a:r>
              <a:rPr lang="de-DE" sz="2000" dirty="0"/>
              <a:t>Adjusted HR and CI from IPCW-weighted Cox model</a:t>
            </a:r>
          </a:p>
        </p:txBody>
      </p:sp>
    </p:spTree>
    <p:extLst>
      <p:ext uri="{BB962C8B-B14F-4D97-AF65-F5344CB8AC3E}">
        <p14:creationId xmlns:p14="http://schemas.microsoft.com/office/powerpoint/2010/main" val="55511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Estimands</a:t>
            </a:r>
            <a:r>
              <a:rPr lang="en-US" sz="3200" dirty="0">
                <a:solidFill>
                  <a:schemeClr val="accent1"/>
                </a:solidFill>
              </a:rPr>
              <a:t> in Clinical Trials with Treatment Switching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97984-F266-4B0E-87A3-B0D8AB3D1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de-DE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924EF1-A463-45DA-A885-61572CB60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41" y="1580262"/>
            <a:ext cx="8229600" cy="3711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15B34D-7706-427A-B6C1-3F30AC5B6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11" y="1285271"/>
            <a:ext cx="11508377" cy="520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8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Conclusions &amp; Summary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97984-F266-4B0E-87A3-B0D8AB3D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6426123" cy="4643438"/>
          </a:xfrm>
        </p:spPr>
        <p:txBody>
          <a:bodyPr>
            <a:noAutofit/>
          </a:bodyPr>
          <a:lstStyle/>
          <a:p>
            <a:r>
              <a:rPr lang="en-US" sz="2000" dirty="0"/>
              <a:t>Treatment policy </a:t>
            </a:r>
            <a:r>
              <a:rPr lang="en-US" sz="2000" dirty="0" err="1"/>
              <a:t>estimand</a:t>
            </a:r>
            <a:r>
              <a:rPr lang="en-US" sz="2000" dirty="0"/>
              <a:t> may not be clinically relevant if subsequent therapy does not represent clinical practice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estimand</a:t>
            </a:r>
            <a:r>
              <a:rPr lang="en-US" sz="2000" dirty="0"/>
              <a:t> framework provides a coherent framework to make the issues of treatment switching explicit and offers a systematic and transparent approach for assessment </a:t>
            </a:r>
          </a:p>
          <a:p>
            <a:r>
              <a:rPr lang="en-US" sz="2000" dirty="0"/>
              <a:t>Start to think about possible treatment switching scenarios during the planning phase of a trial</a:t>
            </a:r>
          </a:p>
          <a:p>
            <a:r>
              <a:rPr lang="en-US" sz="2000" dirty="0"/>
              <a:t>Choose appropriate </a:t>
            </a:r>
            <a:r>
              <a:rPr lang="en-US" sz="2000" dirty="0" err="1"/>
              <a:t>estimand</a:t>
            </a:r>
            <a:r>
              <a:rPr lang="en-US" sz="2000" dirty="0"/>
              <a:t> according to pre-specified scientific question of interest</a:t>
            </a:r>
          </a:p>
          <a:p>
            <a:r>
              <a:rPr lang="en-US" sz="2000" dirty="0"/>
              <a:t>Treatment switching methods which can be applied if the necessary data is collected; assumptions apply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Further reading: </a:t>
            </a:r>
            <a:r>
              <a:rPr lang="en-US" sz="2000" dirty="0"/>
              <a:t>Corresponding manuscript published in Pharmaceutical Statistics (DOI: 10.1002/pst.2158)</a:t>
            </a:r>
          </a:p>
          <a:p>
            <a:endParaRPr lang="de-DE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F159D2-6BFF-4940-B017-96095E000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856" y="704850"/>
            <a:ext cx="4244065" cy="56326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560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Oncology Estimands WG 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034C0F-736B-4095-8B0E-22BB817CD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4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initiated and led by Evgeny Degtyarev (Novartis) and Kaspar Rufibach (Roche), first TC Feb 2018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sz="2000" b="1" dirty="0"/>
              <a:t>EFSPI Special Interest Group </a:t>
            </a:r>
            <a:r>
              <a:rPr lang="de-CH" sz="2000" dirty="0"/>
              <a:t>(Nov 2018) and </a:t>
            </a:r>
            <a:r>
              <a:rPr lang="en-US" sz="2000" b="1" dirty="0"/>
              <a:t>ASA </a:t>
            </a:r>
            <a:r>
              <a:rPr lang="en-US" sz="2000" b="1" dirty="0" err="1"/>
              <a:t>Biopharm</a:t>
            </a:r>
            <a:r>
              <a:rPr lang="en-US" sz="2000" b="1" dirty="0"/>
              <a:t> Section </a:t>
            </a:r>
            <a:r>
              <a:rPr lang="de-CH" sz="2000" b="1" dirty="0"/>
              <a:t>Scientific Working Group </a:t>
            </a:r>
            <a:r>
              <a:rPr lang="de-CH" sz="2000" dirty="0"/>
              <a:t>(Apr 2019)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sz="2000" dirty="0"/>
              <a:t>Large number of members from Europe and US representing </a:t>
            </a:r>
            <a:r>
              <a:rPr lang="de-CH" sz="2000" b="1" dirty="0"/>
              <a:t>24</a:t>
            </a:r>
            <a:r>
              <a:rPr lang="de-CH" sz="2000" dirty="0"/>
              <a:t> companies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Goal: </a:t>
            </a:r>
            <a:r>
              <a:rPr lang="de-CH" sz="2000" b="1" dirty="0"/>
              <a:t>A common understanding and consistent implementation across industry </a:t>
            </a:r>
            <a:r>
              <a:rPr lang="de-CH" sz="2000" dirty="0"/>
              <a:t>in dialogue with regulators from EMA, FDA, Japan, China, Taiwan, Canada, MHRA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sz="2000" b="1" dirty="0"/>
              <a:t>Weblink</a:t>
            </a:r>
            <a:r>
              <a:rPr lang="de-CH" sz="2000" dirty="0"/>
              <a:t> </a:t>
            </a:r>
            <a:r>
              <a:rPr lang="de-CH" sz="2000" dirty="0">
                <a:hlinkClick r:id="rId3"/>
              </a:rPr>
              <a:t>www.oncoestimand.org</a:t>
            </a:r>
            <a:r>
              <a:rPr lang="de-CH" sz="2000" dirty="0"/>
              <a:t>.</a:t>
            </a:r>
          </a:p>
          <a:p>
            <a:pPr marL="0" indent="0">
              <a:buNone/>
            </a:pPr>
            <a:endParaRPr lang="de-CH" sz="2000" dirty="0"/>
          </a:p>
          <a:p>
            <a:pPr>
              <a:buFont typeface="Wingdings" panose="05000000000000000000" pitchFamily="2" charset="2"/>
              <a:buChar char="§"/>
            </a:pPr>
            <a:endParaRPr lang="de-CH" sz="2000" dirty="0"/>
          </a:p>
          <a:p>
            <a:pPr>
              <a:buFont typeface="Wingdings" panose="05000000000000000000" pitchFamily="2" charset="2"/>
              <a:buChar char="§"/>
            </a:pPr>
            <a:endParaRPr lang="de-CH" sz="2000" dirty="0"/>
          </a:p>
          <a:p>
            <a:endParaRPr lang="en-US" sz="2000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135FA3A7-6651-44CD-9F1A-BAC1EDB8C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59" y="4366929"/>
            <a:ext cx="1644634" cy="3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B9B7A325-89A9-45CB-9FB9-9F97CA2B3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885" y="4346168"/>
            <a:ext cx="1072778" cy="56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>
            <a:extLst>
              <a:ext uri="{FF2B5EF4-FFF2-40B4-BE49-F238E27FC236}">
                <a16:creationId xmlns:a16="http://schemas.microsoft.com/office/drawing/2014/main" id="{C2C2FA97-B890-4649-B267-6C595EBB4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163" y="4794478"/>
            <a:ext cx="1959841" cy="49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AEAF14B9-7329-47E5-A209-4126508D9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159" y="4319839"/>
            <a:ext cx="944667" cy="548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>
            <a:extLst>
              <a:ext uri="{FF2B5EF4-FFF2-40B4-BE49-F238E27FC236}">
                <a16:creationId xmlns:a16="http://schemas.microsoft.com/office/drawing/2014/main" id="{FF314D4F-83D9-4D46-93AF-C38BE6B96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905" y="5342779"/>
            <a:ext cx="839882" cy="75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>
            <a:extLst>
              <a:ext uri="{FF2B5EF4-FFF2-40B4-BE49-F238E27FC236}">
                <a16:creationId xmlns:a16="http://schemas.microsoft.com/office/drawing/2014/main" id="{98E4F417-A123-4DE1-B9A5-0A1631333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207" y="4217879"/>
            <a:ext cx="2608843" cy="55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CD5B63F4-82CC-4126-9CFA-30D4B1C79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538" y="4365162"/>
            <a:ext cx="1496722" cy="43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830E3585-B2B1-402A-AF5F-60E3AAD3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308" y="5444302"/>
            <a:ext cx="1564739" cy="46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C460C0F5-1FEF-4252-9F9B-E76EA50D5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658" y="5491423"/>
            <a:ext cx="1283668" cy="4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2DFDF55-2318-4F16-A6DB-38131D5D8D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8992" y="4952943"/>
            <a:ext cx="1676190" cy="4571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D01839D-7AE7-4CDD-B7A3-2D54AFF218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40031" y="4936248"/>
            <a:ext cx="955865" cy="92072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2C23F17-50ED-4F37-80C3-7ADAB6667EE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63266" y="5994830"/>
            <a:ext cx="1542857" cy="4095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49F614-F106-4DFA-BE9B-0F178F5CC73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43143" y="5856929"/>
            <a:ext cx="1558748" cy="3155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2385BD7-CA49-4519-BB92-E0F8444C6B5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485513" y="4959397"/>
            <a:ext cx="890807" cy="68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DE86E9E-5667-4216-A4E3-45658FF00C2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872668" y="5404334"/>
            <a:ext cx="1438666" cy="5904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57F6EC-BCB3-41E2-BD7B-3420F4D1DA0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93529" y="4837589"/>
            <a:ext cx="1610254" cy="51178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BEF4EE8-12AA-4BE9-8741-D38C4AF9FED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57480" y="4868022"/>
            <a:ext cx="990476" cy="838095"/>
          </a:xfrm>
          <a:prstGeom prst="rect">
            <a:avLst/>
          </a:prstGeom>
        </p:spPr>
      </p:pic>
      <p:pic>
        <p:nvPicPr>
          <p:cNvPr id="25" name="Picture 2" descr="Bildergebnis fÃ¼r icon plc">
            <a:extLst>
              <a:ext uri="{FF2B5EF4-FFF2-40B4-BE49-F238E27FC236}">
                <a16:creationId xmlns:a16="http://schemas.microsoft.com/office/drawing/2014/main" id="{78196108-DC3B-4A7E-84E4-609CFB69B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36" y="6014715"/>
            <a:ext cx="1125081" cy="4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Afbeelding 6" descr="image002">
            <a:extLst>
              <a:ext uri="{FF2B5EF4-FFF2-40B4-BE49-F238E27FC236}">
                <a16:creationId xmlns:a16="http://schemas.microsoft.com/office/drawing/2014/main" id="{4B30DA7F-BE0D-4C60-8DE8-36FA9B29C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003" y="6096371"/>
            <a:ext cx="1968406" cy="35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E57AF-DDEC-4744-9D6D-5B21C9683E5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005046" y="5979917"/>
            <a:ext cx="1038095" cy="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8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Background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97984-F266-4B0E-87A3-B0D8AB3D1BBE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1612562"/>
            <a:ext cx="5257800" cy="435133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buFont typeface="Arial" panose="020B0604020202020204" pitchFamily="34" charset="0"/>
              <a:buChar char="•"/>
            </a:lvl1pPr>
            <a:lvl2pPr marL="685800" indent="-228600" algn="l" defTabSz="914400" rtl="0" eaLnBrk="1" latinLnBrk="0" hangingPunct="1">
              <a:buFont typeface="Arial" panose="020B0604020202020204" pitchFamily="34" charset="0"/>
              <a:buChar char="•"/>
            </a:lvl2pPr>
            <a:lvl3pPr marL="1143000" indent="-228600" algn="l" defTabSz="914400" rtl="0" eaLnBrk="1" latinLnBrk="0" hangingPunct="1">
              <a:buFont typeface="Arial" panose="020B0604020202020204" pitchFamily="34" charset="0"/>
              <a:buChar char="•"/>
            </a:lvl3pPr>
            <a:lvl4pPr marL="1600200" indent="-228600" algn="l" defTabSz="914400" rtl="0" eaLnBrk="1" latinLnBrk="0" hangingPunct="1">
              <a:buFont typeface="Arial" panose="020B0604020202020204" pitchFamily="34" charset="0"/>
              <a:buChar char="•"/>
            </a:lvl4pPr>
            <a:lvl5pPr marL="2057400" indent="-228600" algn="l" defTabSz="914400" rtl="0" eaLnBrk="1" latinLnBrk="0" hangingPunct="1">
              <a:buFont typeface="Arial" panose="020B0604020202020204" pitchFamily="34" charset="0"/>
              <a:buChar char="•"/>
            </a:lvl5pPr>
            <a:lvl6pPr marL="2514600" indent="-228600" algn="l" defTabSz="914400" rtl="0" eaLnBrk="1" latinLnBrk="0" hangingPunct="1">
              <a:buFont typeface="Arial" panose="020B0604020202020204" pitchFamily="34" charset="0"/>
              <a:buChar char="•"/>
            </a:lvl6pPr>
            <a:lvl7pPr marL="2971800" indent="-228600" algn="l" defTabSz="914400" rtl="0" eaLnBrk="1" latinLnBrk="0" hangingPunct="1">
              <a:buFont typeface="Arial" panose="020B0604020202020204" pitchFamily="34" charset="0"/>
              <a:buChar char="•"/>
            </a:lvl7pPr>
            <a:lvl8pPr marL="3429000" indent="-228600" algn="l" defTabSz="914400" rtl="0" eaLnBrk="1" latinLnBrk="0" hangingPunct="1">
              <a:buFont typeface="Arial" panose="020B0604020202020204" pitchFamily="34" charset="0"/>
              <a:buChar char="•"/>
            </a:lvl8pPr>
            <a:lvl9pPr marL="3886200" indent="-228600" algn="l" defTabSz="914400" rtl="0" eaLnBrk="1" latinLnBrk="0" hangingPunct="1"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n-US" sz="2000" dirty="0"/>
              <a:t>ICH E9(R1) guideline introduced the </a:t>
            </a:r>
            <a:r>
              <a:rPr lang="en-US" sz="2000" dirty="0" err="1"/>
              <a:t>estimand</a:t>
            </a:r>
            <a:r>
              <a:rPr lang="en-US" sz="2000" dirty="0"/>
              <a:t> framework in November 2019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Aim:</a:t>
            </a:r>
            <a:endParaRPr lang="en-US" sz="2000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Increase transparency with respect to data analysis and inference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Align trial </a:t>
            </a:r>
            <a:r>
              <a:rPr lang="en-US" sz="2000" dirty="0">
                <a:solidFill>
                  <a:schemeClr val="accent1"/>
                </a:solidFill>
              </a:rPr>
              <a:t>objectives </a:t>
            </a:r>
            <a:r>
              <a:rPr lang="en-US" sz="2000" dirty="0"/>
              <a:t>and statistical analyses by requiring a precise definition of the population quantity of interest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Strengthen the dialogues between disciplines involved in the formulation of clinical study objectives, design, conduct, analysis and interpretation 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92CFBB2B-E70D-4658-B53A-079134EC4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702" y="395485"/>
            <a:ext cx="4462981" cy="60670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6275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0B8176-5446-48BA-BEF6-3AF85F9E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21A57F-3C0D-4C99-BD6F-D35E74D4C9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F23F80-2300-49E1-A6B7-CF92D0650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What is an </a:t>
            </a:r>
            <a:r>
              <a:rPr lang="en-US" sz="2800" dirty="0" err="1">
                <a:solidFill>
                  <a:schemeClr val="accent1"/>
                </a:solidFill>
              </a:rPr>
              <a:t>Estimand</a:t>
            </a:r>
            <a:r>
              <a:rPr lang="en-US" sz="2800" dirty="0">
                <a:solidFill>
                  <a:schemeClr val="accent1"/>
                </a:solidFill>
              </a:rPr>
              <a:t>?</a:t>
            </a:r>
            <a:endParaRPr lang="en-US" sz="31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0BB32-5978-48FD-B167-66DD5A0467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474173"/>
            <a:ext cx="3567163" cy="4351338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chemeClr val="accent1"/>
                </a:solidFill>
              </a:rPr>
              <a:t>Estimand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is the target of estimation to address the scientific question of interest posed by the study objective.</a:t>
            </a:r>
          </a:p>
          <a:p>
            <a:r>
              <a:rPr lang="en-US" sz="2000" dirty="0"/>
              <a:t>An </a:t>
            </a:r>
            <a:r>
              <a:rPr lang="en-US" sz="2000" dirty="0" err="1"/>
              <a:t>estimand</a:t>
            </a:r>
            <a:r>
              <a:rPr lang="en-US" sz="2000" dirty="0"/>
              <a:t> is described by five attributes, defining together the treatment effect of interest.</a:t>
            </a:r>
          </a:p>
          <a:p>
            <a:r>
              <a:rPr lang="en-US" sz="2000" dirty="0"/>
              <a:t>This definition explicitly accounts for intercurrent events, such as </a:t>
            </a:r>
            <a:r>
              <a:rPr lang="en-US" sz="2000" dirty="0">
                <a:solidFill>
                  <a:schemeClr val="accent1"/>
                </a:solidFill>
              </a:rPr>
              <a:t>switching to new anticancer therapies </a:t>
            </a:r>
            <a:r>
              <a:rPr lang="en-US" sz="2000" dirty="0"/>
              <a:t>for the analysis of overall survival (OS), the gold standard in oncology.</a:t>
            </a:r>
          </a:p>
          <a:p>
            <a:endParaRPr lang="en-US" sz="18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3B13299-B81B-4340-8E88-F6EF7F6987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761653"/>
              </p:ext>
            </p:extLst>
          </p:nvPr>
        </p:nvGraphicFramePr>
        <p:xfrm>
          <a:off x="5048895" y="1220824"/>
          <a:ext cx="7123410" cy="5135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D5CCC561-D65E-4183-82CE-4BAE261603A4}"/>
              </a:ext>
            </a:extLst>
          </p:cNvPr>
          <p:cNvSpPr/>
          <p:nvPr/>
        </p:nvSpPr>
        <p:spPr>
          <a:xfrm>
            <a:off x="5048895" y="1477797"/>
            <a:ext cx="2515796" cy="2620151"/>
          </a:xfrm>
          <a:prstGeom prst="foldedCorne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Def.: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Intercurrent events occur after treatment initiation but before observing the study endpoint, e.g. the start of new therapy when the endpoint is overall survival</a:t>
            </a:r>
          </a:p>
        </p:txBody>
      </p:sp>
    </p:spTree>
    <p:extLst>
      <p:ext uri="{BB962C8B-B14F-4D97-AF65-F5344CB8AC3E}">
        <p14:creationId xmlns:p14="http://schemas.microsoft.com/office/powerpoint/2010/main" val="208244821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Randomized Clinical Trial in Oncology: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/>
              <a:t>A Stylized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45D3DD-0BBB-4368-840C-0EA8430310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323" y="1825625"/>
            <a:ext cx="90973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2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Treatment Switching Scenario 1: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/>
              <a:t>Cross-over from Control to Investigational Arm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E9D2B2B-79FB-48A3-9B9E-7BA1798926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8321" y="1825625"/>
            <a:ext cx="96953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0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Treatment Switching Scenario 2: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/>
              <a:t>From Control to Same Drug Class as of Investigational Arm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3B4280F-BF5A-43D8-AEEC-D9259BFCF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528" y="1825625"/>
            <a:ext cx="95729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7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Treatment Switching Scenario 3: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/>
              <a:t>From Control Arm to Drug Class of Interest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A17D229-4AAF-4BD2-85C4-9F7F3C6AE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528" y="1825625"/>
            <a:ext cx="95729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2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13B2-645D-4068-A721-B0481EC2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 More Realistic Example: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/>
              <a:t>Mix of Treatment Switching Scenarios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F9031DD-8F3E-48E3-9945-1FAA682A27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299" y="1825625"/>
            <a:ext cx="94854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589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BULLETV2" val="empowerBulletV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afcd349e095dd42daa30695a05e154ff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952e1c4b93f04eaab7e023875ae18b63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3EEF07-4532-41EA-844F-295D842B3FF3}"/>
</file>

<file path=customXml/itemProps2.xml><?xml version="1.0" encoding="utf-8"?>
<ds:datastoreItem xmlns:ds="http://schemas.openxmlformats.org/officeDocument/2006/customXml" ds:itemID="{2868E32D-4F93-42F7-94D7-6341E95DDB2F}"/>
</file>

<file path=customXml/itemProps3.xml><?xml version="1.0" encoding="utf-8"?>
<ds:datastoreItem xmlns:ds="http://schemas.openxmlformats.org/officeDocument/2006/customXml" ds:itemID="{6ACE1A38-6004-46FB-B97D-5FD8A84A5A96}"/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966</Words>
  <Application>Microsoft Office PowerPoint</Application>
  <PresentationFormat>Widescreen</PresentationFormat>
  <Paragraphs>81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AdvOT569473da</vt:lpstr>
      <vt:lpstr>Arial</vt:lpstr>
      <vt:lpstr>Calibri</vt:lpstr>
      <vt:lpstr>Calibri Light</vt:lpstr>
      <vt:lpstr>Wingdings</vt:lpstr>
      <vt:lpstr>Office Theme</vt:lpstr>
      <vt:lpstr>Estimands for Overall Survival in Clinical Trials with Treatment Switching in Oncology  </vt:lpstr>
      <vt:lpstr>Oncology Estimands WG </vt:lpstr>
      <vt:lpstr>Background</vt:lpstr>
      <vt:lpstr>What is an Estimand?</vt:lpstr>
      <vt:lpstr>Randomized Clinical Trial in Oncology:  A Stylized Example</vt:lpstr>
      <vt:lpstr>Treatment Switching Scenario 1:  Cross-over from Control to Investigational Arm</vt:lpstr>
      <vt:lpstr>Treatment Switching Scenario 2:  From Control to Same Drug Class as of Investigational Arm </vt:lpstr>
      <vt:lpstr>Treatment Switching Scenario 3:  From Control Arm to Drug Class of Interest</vt:lpstr>
      <vt:lpstr>A More Realistic Example: Mix of Treatment Switching Scenarios</vt:lpstr>
      <vt:lpstr>What do we actually measure? What are the key questions? </vt:lpstr>
      <vt:lpstr>Treatment Policy Strategy for Treatment Switching</vt:lpstr>
      <vt:lpstr>Hypothetical Strategy for Treatment Switching</vt:lpstr>
      <vt:lpstr>Estimands in Clinical Trials with Treatment Switching</vt:lpstr>
      <vt:lpstr>Conclusions &amp;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Estimands for Overall Survival in Trials with Treatment Switching                                            submitted </dc:title>
  <dc:creator>Juliane Manitz</dc:creator>
  <cp:lastModifiedBy>Juliane Manitz</cp:lastModifiedBy>
  <cp:revision>8</cp:revision>
  <dcterms:created xsi:type="dcterms:W3CDTF">2021-03-25T18:32:50Z</dcterms:created>
  <dcterms:modified xsi:type="dcterms:W3CDTF">2022-04-19T20:02:31Z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