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97" r:id="rId3"/>
    <p:sldId id="295" r:id="rId4"/>
    <p:sldId id="272" r:id="rId5"/>
    <p:sldId id="275" r:id="rId6"/>
    <p:sldId id="298" r:id="rId7"/>
    <p:sldId id="299" r:id="rId8"/>
    <p:sldId id="300" r:id="rId9"/>
    <p:sldId id="301" r:id="rId10"/>
    <p:sldId id="302" r:id="rId11"/>
    <p:sldId id="305" r:id="rId12"/>
    <p:sldId id="303" r:id="rId13"/>
    <p:sldId id="306" r:id="rId14"/>
    <p:sldId id="304" r:id="rId15"/>
    <p:sldId id="270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94F1F9-670B-4BD8-A79A-22FF1A0056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2313" y="189230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i="1" dirty="0"/>
              <a:t>U.S. Regulatory implementation of estimand framework: Background and status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22313" y="3838847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/>
              <a:t>John Scott, Ph.D.,  FDA/CBER/OBE</a:t>
            </a:r>
          </a:p>
          <a:p>
            <a:endParaRPr lang="en-US" dirty="0"/>
          </a:p>
          <a:p>
            <a:r>
              <a:rPr lang="en-US" dirty="0"/>
              <a:t>Joint PSI, EFSPI &amp; ASA BIOP Webinar: Estimands</a:t>
            </a:r>
          </a:p>
          <a:p>
            <a:r>
              <a:rPr lang="en-US" dirty="0"/>
              <a:t>November 5, 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89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Growing pains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elements difficult to communicate between statistical and clinical teams</a:t>
            </a:r>
          </a:p>
          <a:p>
            <a:pPr lvl="1"/>
            <a:r>
              <a:rPr lang="en-US" dirty="0"/>
              <a:t>E.g. hypothetical vs. principal stratum strategies</a:t>
            </a:r>
          </a:p>
          <a:p>
            <a:r>
              <a:rPr lang="en-US" dirty="0"/>
              <a:t>In some cases, sponsors want to continue business as usual and “</a:t>
            </a:r>
            <a:r>
              <a:rPr lang="en-US" dirty="0" err="1"/>
              <a:t>backfit</a:t>
            </a:r>
            <a:r>
              <a:rPr lang="en-US" dirty="0"/>
              <a:t>” estimand framework to existing practice</a:t>
            </a:r>
          </a:p>
          <a:p>
            <a:pPr lvl="1"/>
            <a:r>
              <a:rPr lang="en-US" dirty="0"/>
              <a:t>It’s even theoretically possible that regulators may succumb to same impulse</a:t>
            </a:r>
          </a:p>
          <a:p>
            <a:r>
              <a:rPr lang="en-US" dirty="0"/>
              <a:t>For example, consider what used to be ad hoc use of an </a:t>
            </a:r>
            <a:r>
              <a:rPr lang="en-US" dirty="0" err="1"/>
              <a:t>mITT</a:t>
            </a:r>
            <a:r>
              <a:rPr lang="en-US" dirty="0"/>
              <a:t> analysis set now being described as a </a:t>
            </a:r>
            <a:r>
              <a:rPr lang="en-US" dirty="0" err="1"/>
              <a:t>mTreatment</a:t>
            </a:r>
            <a:r>
              <a:rPr lang="en-US" dirty="0"/>
              <a:t> Policy strategy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7727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AML guidance excerpt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634C1-A45E-46BA-BEF4-8D418244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1" y="1605171"/>
            <a:ext cx="891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Hypothetical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existence of hypothetical strategies has become a bit of a temptation to take a somewhat naïve approach to some pretty tough problems</a:t>
            </a:r>
          </a:p>
          <a:p>
            <a:r>
              <a:rPr lang="en-US" dirty="0"/>
              <a:t>“This intercurrent event is inconvenient, so what if it never happened?”</a:t>
            </a:r>
          </a:p>
          <a:p>
            <a:pPr lvl="1"/>
            <a:r>
              <a:rPr lang="en-US" dirty="0"/>
              <a:t>E.g. AEs, rescue, adherence</a:t>
            </a:r>
          </a:p>
          <a:p>
            <a:r>
              <a:rPr lang="en-US" dirty="0"/>
              <a:t>Sometimes principal stratum strategies make sense for the underlying, but there seems to be reluctance to invoke the C word</a:t>
            </a:r>
          </a:p>
          <a:p>
            <a:pPr lvl="1"/>
            <a:r>
              <a:rPr lang="en-US" dirty="0"/>
              <a:t>Doesn’t mean hypothetical strategies require fewer unverifiable assumptions than principal stratum approaches</a:t>
            </a:r>
          </a:p>
          <a:p>
            <a:r>
              <a:rPr lang="en-US" dirty="0"/>
              <a:t>Useful to think ahead to labeling</a:t>
            </a:r>
          </a:p>
          <a:p>
            <a:pPr lvl="1"/>
            <a:r>
              <a:rPr lang="en-US" dirty="0"/>
              <a:t>Picture yourself telling a patient the effect in the label is what they should care about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536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Using communication as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7609"/>
            <a:ext cx="8509103" cy="5058689"/>
          </a:xfrm>
        </p:spPr>
        <p:txBody>
          <a:bodyPr>
            <a:normAutofit/>
          </a:bodyPr>
          <a:lstStyle/>
          <a:p>
            <a:r>
              <a:rPr lang="en-US" dirty="0"/>
              <a:t>Sometimes useful to think ahead to labeling</a:t>
            </a:r>
          </a:p>
          <a:p>
            <a:pPr lvl="1"/>
            <a:r>
              <a:rPr lang="en-US" dirty="0"/>
              <a:t>Picture yourself telling a patient the effect in the label is what they should care about</a:t>
            </a:r>
          </a:p>
          <a:p>
            <a:r>
              <a:rPr lang="en-US" dirty="0"/>
              <a:t>“This is the mean effect among people who wouldn’t need rescue” vs.</a:t>
            </a:r>
          </a:p>
          <a:p>
            <a:r>
              <a:rPr lang="en-US" dirty="0"/>
              <a:t>“This is the mean effect in everyone if rescue medication didn’t exist”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016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6117"/>
            <a:ext cx="8509103" cy="926020"/>
          </a:xfrm>
        </p:spPr>
        <p:txBody>
          <a:bodyPr/>
          <a:lstStyle/>
          <a:p>
            <a:r>
              <a:rPr lang="en-US" dirty="0"/>
              <a:t>Fostering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FEE48-D7E4-488C-84F3-7F8B9595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1" y="1113223"/>
            <a:ext cx="7183120" cy="52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0936FA-E108-4126-B7DC-0CDE6844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0954"/>
            <a:ext cx="8509103" cy="92602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0B5C7-F851-4E88-B001-10D2AF28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22309"/>
            <a:ext cx="8509103" cy="507350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This presentation reflects the views of the author and should not be construed to represent FDA’s views or policies.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Pre-history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Missing data long-recognized as a problem in medical studies</a:t>
            </a:r>
          </a:p>
          <a:p>
            <a:pPr lvl="1"/>
            <a:r>
              <a:rPr lang="en-US" dirty="0"/>
              <a:t>Bias, power / precision</a:t>
            </a:r>
          </a:p>
          <a:p>
            <a:r>
              <a:rPr lang="en-US" dirty="0"/>
              <a:t>PDUFA IV commitment (2008) called on FDA to begin to address missing data in clinical trials</a:t>
            </a:r>
          </a:p>
          <a:p>
            <a:pPr lvl="1"/>
            <a:r>
              <a:rPr lang="en-US" dirty="0"/>
              <a:t>Circa 2008, missing data discussions focused on analysis set definitions and often ad hoc single imputation</a:t>
            </a:r>
          </a:p>
          <a:p>
            <a:pPr lvl="1"/>
            <a:r>
              <a:rPr lang="en-US" dirty="0"/>
              <a:t>LOCF widely used</a:t>
            </a:r>
          </a:p>
          <a:p>
            <a:r>
              <a:rPr lang="en-US" dirty="0"/>
              <a:t>FDA commissioned a National Academy of Sciences study panel to investigate missing data in clinical trials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12229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The NAS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“The Prevention and Treatment of Missing Data in Clinical Trials”</a:t>
            </a:r>
          </a:p>
          <a:p>
            <a:pPr lvl="1"/>
            <a:r>
              <a:rPr lang="en-US" dirty="0"/>
              <a:t>Avoiding missing data</a:t>
            </a:r>
          </a:p>
          <a:p>
            <a:pPr lvl="1"/>
            <a:r>
              <a:rPr lang="en-US" dirty="0"/>
              <a:t>Analysis methods for missing data</a:t>
            </a:r>
          </a:p>
          <a:p>
            <a:pPr lvl="1"/>
            <a:r>
              <a:rPr lang="en-US" dirty="0"/>
              <a:t>Estimands</a:t>
            </a:r>
          </a:p>
          <a:p>
            <a:pPr lvl="1"/>
            <a:r>
              <a:rPr lang="en-US" dirty="0"/>
              <a:t>Sensitivity analyses</a:t>
            </a:r>
          </a:p>
          <a:p>
            <a:r>
              <a:rPr lang="en-US" dirty="0"/>
              <a:t>Panel observed that clinical trial practitioners were often vague about what they actually cared to know</a:t>
            </a:r>
          </a:p>
          <a:p>
            <a:pPr lvl="1"/>
            <a:r>
              <a:rPr lang="en-US" dirty="0"/>
              <a:t>Substituting defaults like “ITT” or “per protocol” for spelling out estimand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914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Translational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Much of the missing data literature comes from survey statistics or designed experiments</a:t>
            </a:r>
          </a:p>
          <a:p>
            <a:pPr lvl="1"/>
            <a:r>
              <a:rPr lang="en-US" dirty="0"/>
              <a:t>Not always good fit for clinical trials</a:t>
            </a:r>
          </a:p>
          <a:p>
            <a:r>
              <a:rPr lang="en-US" dirty="0"/>
              <a:t>Avoiding missing data is intuitive, but doesn’t always make sense</a:t>
            </a:r>
          </a:p>
          <a:p>
            <a:pPr lvl="1"/>
            <a:r>
              <a:rPr lang="en-US" dirty="0"/>
              <a:t>Some “missing” data is meaningless – e.g. pain scores after death</a:t>
            </a:r>
          </a:p>
          <a:p>
            <a:pPr lvl="1"/>
            <a:r>
              <a:rPr lang="en-US" dirty="0"/>
              <a:t>Some data that’s not missing can change meaning – e.g. survival after crossover in an oncology trial</a:t>
            </a:r>
          </a:p>
          <a:p>
            <a:r>
              <a:rPr lang="en-US" dirty="0"/>
              <a:t>These and related considerations led to ICH E9(R1): Estimands and Sensitivity Analyses in Clinical Trials</a:t>
            </a:r>
          </a:p>
          <a:p>
            <a:pPr lvl="1"/>
            <a:r>
              <a:rPr lang="en-US" dirty="0"/>
              <a:t>Considerable emphasis on intercurrent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0184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ICH E9(R1)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 framework to align planning, design, conduct, analysis and interpretation”</a:t>
            </a:r>
          </a:p>
          <a:p>
            <a:r>
              <a:rPr lang="en-US" dirty="0"/>
              <a:t>Primary estimand discussion should achieve alignment on estimand attributes</a:t>
            </a:r>
          </a:p>
          <a:p>
            <a:pPr lvl="1"/>
            <a:r>
              <a:rPr lang="en-US" dirty="0"/>
              <a:t>Treatment condition of interest</a:t>
            </a:r>
          </a:p>
          <a:p>
            <a:pPr lvl="1"/>
            <a:r>
              <a:rPr lang="en-US" dirty="0"/>
              <a:t>Population of patients targeted by the clinical question</a:t>
            </a:r>
          </a:p>
          <a:p>
            <a:pPr lvl="1"/>
            <a:r>
              <a:rPr lang="en-US" dirty="0"/>
              <a:t>Variable / endpoint</a:t>
            </a:r>
          </a:p>
          <a:p>
            <a:pPr lvl="1"/>
            <a:r>
              <a:rPr lang="en-US" dirty="0"/>
              <a:t>Handling of intercurrent events</a:t>
            </a:r>
          </a:p>
          <a:p>
            <a:pPr lvl="1"/>
            <a:r>
              <a:rPr lang="en-US" dirty="0"/>
              <a:t>Population-level summary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3255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Intercurrent event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Treatment policy strategy</a:t>
            </a:r>
          </a:p>
          <a:p>
            <a:pPr lvl="1"/>
            <a:r>
              <a:rPr lang="en-US" dirty="0"/>
              <a:t>Variable value used regardless of intercurrent event</a:t>
            </a:r>
          </a:p>
          <a:p>
            <a:pPr lvl="1"/>
            <a:r>
              <a:rPr lang="en-US" dirty="0"/>
              <a:t>Note: requires value to exist</a:t>
            </a:r>
          </a:p>
          <a:p>
            <a:r>
              <a:rPr lang="en-US" dirty="0"/>
              <a:t>Hypothetical strategy</a:t>
            </a:r>
          </a:p>
          <a:p>
            <a:pPr lvl="1"/>
            <a:r>
              <a:rPr lang="en-US" dirty="0"/>
              <a:t>“A scenario is envisaged in which the intercurrent event would not occur”</a:t>
            </a:r>
          </a:p>
          <a:p>
            <a:r>
              <a:rPr lang="en-US" dirty="0"/>
              <a:t>Composite variable strategy</a:t>
            </a:r>
          </a:p>
          <a:p>
            <a:pPr lvl="1"/>
            <a:r>
              <a:rPr lang="en-US" dirty="0"/>
              <a:t>The intercurrent event is absorbed into the endpoint</a:t>
            </a:r>
          </a:p>
          <a:p>
            <a:r>
              <a:rPr lang="en-US" dirty="0"/>
              <a:t>While on treatment strategy</a:t>
            </a:r>
          </a:p>
          <a:p>
            <a:pPr lvl="1"/>
            <a:r>
              <a:rPr lang="en-US" dirty="0"/>
              <a:t>The observation period ends at the intercurrent event</a:t>
            </a:r>
          </a:p>
          <a:p>
            <a:r>
              <a:rPr lang="en-US" dirty="0"/>
              <a:t>Principal stratum strategy</a:t>
            </a:r>
          </a:p>
          <a:p>
            <a:pPr lvl="1"/>
            <a:r>
              <a:rPr lang="en-US" dirty="0"/>
              <a:t>The population of interest is those in whom the intercurrent event would not occur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267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Current status of E9(R1)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Guideline reached Step 4 (final ICH draft) in November, 2019</a:t>
            </a:r>
          </a:p>
          <a:p>
            <a:r>
              <a:rPr lang="en-US" dirty="0"/>
              <a:t>Still being finalized in regulatory regions</a:t>
            </a:r>
          </a:p>
          <a:p>
            <a:pPr lvl="1"/>
            <a:r>
              <a:rPr lang="en-US" dirty="0"/>
              <a:t>Implemented: EC, Canada, Switzerland</a:t>
            </a:r>
          </a:p>
          <a:p>
            <a:pPr lvl="1"/>
            <a:r>
              <a:rPr lang="en-US" dirty="0"/>
              <a:t>Not yet: U.S.A., Brazil, Asian regulators</a:t>
            </a:r>
          </a:p>
          <a:p>
            <a:r>
              <a:rPr lang="en-US" dirty="0"/>
              <a:t>Considerable uptake among sponsors</a:t>
            </a:r>
          </a:p>
          <a:p>
            <a:pPr lvl="1"/>
            <a:r>
              <a:rPr lang="en-US" dirty="0"/>
              <a:t>Anticipate more as protocol templates developed and widely adopted</a:t>
            </a:r>
          </a:p>
          <a:p>
            <a:r>
              <a:rPr lang="en-US" dirty="0"/>
              <a:t>Some FDA review teams currently prompting estimand discussion if not addressed by sponsor</a:t>
            </a:r>
          </a:p>
          <a:p>
            <a:r>
              <a:rPr lang="en-US" dirty="0"/>
              <a:t>More uptake to 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922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/>
              <a:t>Estimands appearing in </a:t>
            </a:r>
            <a:r>
              <a:rPr lang="en-US" sz="4000" dirty="0" err="1"/>
              <a:t>guidances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0CA12-6239-40D3-A082-37D5C528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3" y="1234858"/>
            <a:ext cx="3655378" cy="4734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21B0C-2749-4D7D-BCDB-104F1DBAC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1" y="1234858"/>
            <a:ext cx="3655378" cy="47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33a157886c7bcb7e4fc7b4eed5e22b01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f64eae8156717066204b42416de4f98b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95D9C-CAD4-4B35-99FF-60609AD8328B}"/>
</file>

<file path=customXml/itemProps2.xml><?xml version="1.0" encoding="utf-8"?>
<ds:datastoreItem xmlns:ds="http://schemas.openxmlformats.org/officeDocument/2006/customXml" ds:itemID="{77CBB2DC-52FB-49AF-9FBE-5FFE96CCAD55}"/>
</file>

<file path=customXml/itemProps3.xml><?xml version="1.0" encoding="utf-8"?>
<ds:datastoreItem xmlns:ds="http://schemas.openxmlformats.org/officeDocument/2006/customXml" ds:itemID="{7F2439AE-7537-455B-BA42-2937C2BBCE5C}"/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792</Words>
  <Application>Microsoft Office PowerPoint</Application>
  <PresentationFormat>On-screen Show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U.S. Regulatory implementation of estimand framework: Background and status</vt:lpstr>
      <vt:lpstr>Disclaimer</vt:lpstr>
      <vt:lpstr>Pre-history</vt:lpstr>
      <vt:lpstr>The NAS report</vt:lpstr>
      <vt:lpstr>Translational issues</vt:lpstr>
      <vt:lpstr>ICH E9(R1) framework</vt:lpstr>
      <vt:lpstr>Intercurrent event strategies</vt:lpstr>
      <vt:lpstr>Current status of E9(R1)</vt:lpstr>
      <vt:lpstr>Estimands appearing in guidances</vt:lpstr>
      <vt:lpstr>Growing pains</vt:lpstr>
      <vt:lpstr>AML guidance excerpt</vt:lpstr>
      <vt:lpstr>Hypothetical issues</vt:lpstr>
      <vt:lpstr>Using communication as a guide</vt:lpstr>
      <vt:lpstr>Fostering discussion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Scott, John</cp:lastModifiedBy>
  <cp:revision>80</cp:revision>
  <cp:lastPrinted>2018-12-07T03:14:17Z</cp:lastPrinted>
  <dcterms:created xsi:type="dcterms:W3CDTF">2015-10-02T20:33:31Z</dcterms:created>
  <dcterms:modified xsi:type="dcterms:W3CDTF">2020-11-05T03:03:13Z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