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1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259" r:id="rId2"/>
    <p:sldId id="260" r:id="rId3"/>
    <p:sldId id="271" r:id="rId4"/>
    <p:sldId id="272" r:id="rId5"/>
    <p:sldId id="273" r:id="rId6"/>
    <p:sldId id="275" r:id="rId7"/>
    <p:sldId id="274" r:id="rId8"/>
    <p:sldId id="289" r:id="rId9"/>
    <p:sldId id="290" r:id="rId10"/>
    <p:sldId id="291" r:id="rId11"/>
    <p:sldId id="279" r:id="rId12"/>
    <p:sldId id="278" r:id="rId13"/>
    <p:sldId id="292" r:id="rId14"/>
    <p:sldId id="295" r:id="rId15"/>
    <p:sldId id="281" r:id="rId16"/>
    <p:sldId id="293" r:id="rId17"/>
    <p:sldId id="282" r:id="rId18"/>
    <p:sldId id="284" r:id="rId19"/>
    <p:sldId id="285" r:id="rId20"/>
    <p:sldId id="286" r:id="rId21"/>
    <p:sldId id="294" r:id="rId22"/>
    <p:sldId id="263" r:id="rId23"/>
  </p:sldIdLst>
  <p:sldSz cx="12192000" cy="6858000"/>
  <p:notesSz cx="6858000" cy="9144000"/>
  <p:custDataLst>
    <p:tags r:id="rId2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33D8"/>
    <a:srgbClr val="0B41CE"/>
    <a:srgbClr val="0B41CD"/>
    <a:srgbClr val="0C41CD"/>
    <a:srgbClr val="FAC9B5"/>
    <a:srgbClr val="F4F4F1"/>
    <a:srgbClr val="706B69"/>
    <a:srgbClr val="898989"/>
    <a:srgbClr val="FFFFFF"/>
    <a:srgbClr val="DBD6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406"/>
  </p:normalViewPr>
  <p:slideViewPr>
    <p:cSldViewPr snapToGrid="0" snapToObjects="1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9" d="100"/>
        <a:sy n="129" d="100"/>
      </p:scale>
      <p:origin x="0" y="-3048"/>
    </p:cViewPr>
  </p:sorterViewPr>
  <p:notesViewPr>
    <p:cSldViewPr snapToGrid="0" snapToObjects="1" showGuides="1">
      <p:cViewPr varScale="1">
        <p:scale>
          <a:sx n="105" d="100"/>
          <a:sy n="105" d="100"/>
        </p:scale>
        <p:origin x="4203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3C51386-98D8-A946-ACC9-C2D5548E0D1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H">
              <a:latin typeface="Roche Sans" panose="020B0504030201040101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AC48C0-27BD-F44A-828B-AD32024A007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C0D3AE-ABE2-1448-A3B0-B4647C1F35FD}" type="datetime1">
              <a:rPr lang="de-CH" smtClean="0">
                <a:latin typeface="Roche Sans" panose="020B0504030201040101" pitchFamily="34" charset="0"/>
              </a:rPr>
              <a:t>21.12.2023</a:t>
            </a:fld>
            <a:endParaRPr lang="en-CH">
              <a:latin typeface="Roche Sans" panose="020B0504030201040101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60949F-B6E6-7D40-95FA-114C96129D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H">
              <a:latin typeface="Roche Sans" panose="020B0504030201040101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C169DE-CB98-3443-9364-707CA251E5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35E6E-56A5-4441-86D4-5953BFA65983}" type="slidenum">
              <a:rPr lang="en-CH" smtClean="0">
                <a:latin typeface="Roche Sans" panose="020B0504030201040101" pitchFamily="34" charset="0"/>
              </a:rPr>
              <a:t>‹#›</a:t>
            </a:fld>
            <a:endParaRPr lang="en-CH">
              <a:latin typeface="Roche Sans" panose="020B0504030201040101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67751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Roche Sans" panose="020B0504030201040101" pitchFamily="34" charset="0"/>
              </a:defRPr>
            </a:lvl1pPr>
          </a:lstStyle>
          <a:p>
            <a:endParaRPr lang="en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Roche Sans" panose="020B0504030201040101" pitchFamily="34" charset="0"/>
              </a:defRPr>
            </a:lvl1pPr>
          </a:lstStyle>
          <a:p>
            <a:fld id="{6162F5FE-EAF5-AB40-99AB-0476443EA97E}" type="datetime1">
              <a:rPr lang="de-CH" smtClean="0"/>
              <a:pPr/>
              <a:t>21.12.2023</a:t>
            </a:fld>
            <a:endParaRPr lang="en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C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Roche Sans" panose="020B0504030201040101" pitchFamily="34" charset="0"/>
              </a:defRPr>
            </a:lvl1pPr>
          </a:lstStyle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Roche Sans" panose="020B0504030201040101" pitchFamily="34" charset="0"/>
              </a:defRPr>
            </a:lvl1pPr>
          </a:lstStyle>
          <a:p>
            <a:fld id="{1422E28F-36F2-9A49-9EE9-F5E01EDDA2BD}" type="slidenum">
              <a:rPr lang="en-CH" smtClean="0"/>
              <a:pPr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68546037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354" rtl="0" eaLnBrk="1" latinLnBrk="0" hangingPunct="1">
      <a:defRPr sz="1200" kern="1200">
        <a:solidFill>
          <a:schemeClr val="tx1"/>
        </a:solidFill>
        <a:latin typeface="Roche Sans Light Light" panose="020B0304030201040101" pitchFamily="34" charset="0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Roche Sans Light Light" panose="020B0304030201040101" pitchFamily="34" charset="0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Roche Sans Light Light" panose="020B0304030201040101" pitchFamily="34" charset="0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Roche Sans Light Light" panose="020B0304030201040101" pitchFamily="34" charset="0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Roche Sans Light Light" panose="020B0304030201040101" pitchFamily="34" charset="0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rgbClr val="F4F4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I21mcov_Subtitle"/>
          <p:cNvSpPr>
            <a:spLocks noGrp="1"/>
          </p:cNvSpPr>
          <p:nvPr>
            <p:ph type="subTitle" idx="1" hasCustomPrompt="1"/>
          </p:nvPr>
        </p:nvSpPr>
        <p:spPr>
          <a:xfrm>
            <a:off x="6074460" y="4073379"/>
            <a:ext cx="5638114" cy="439998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600" b="0" i="0">
                <a:solidFill>
                  <a:srgbClr val="706B69"/>
                </a:solidFill>
                <a:latin typeface="Roche Sans Condensed Light" panose="020B0306030201040101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Presentation Subtitle</a:t>
            </a:r>
          </a:p>
        </p:txBody>
      </p:sp>
      <p:sp>
        <p:nvSpPr>
          <p:cNvPr id="5" name="CI21mcov_Image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5486400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latin typeface="Roche Sans Light Light" panose="020B0304030201040101" pitchFamily="34" charset="0"/>
              </a:defRPr>
            </a:lvl1pPr>
          </a:lstStyle>
          <a:p>
            <a:r>
              <a:rPr lang="de-CH" dirty="0"/>
              <a:t>IMAGE PLACEHOLDER</a:t>
            </a:r>
          </a:p>
        </p:txBody>
      </p:sp>
      <p:sp>
        <p:nvSpPr>
          <p:cNvPr id="6" name="CI21mcov_Date_Conf">
            <a:extLst>
              <a:ext uri="{FF2B5EF4-FFF2-40B4-BE49-F238E27FC236}">
                <a16:creationId xmlns:a16="http://schemas.microsoft.com/office/drawing/2014/main" id="{05B433C6-C0D4-488D-9D93-B7AD63BFB0C6}"/>
              </a:ext>
            </a:extLst>
          </p:cNvPr>
          <p:cNvSpPr txBox="1">
            <a:spLocks/>
          </p:cNvSpPr>
          <p:nvPr userDrawn="1"/>
        </p:nvSpPr>
        <p:spPr>
          <a:xfrm>
            <a:off x="6074461" y="6474262"/>
            <a:ext cx="4164071" cy="21544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tx1">
                    <a:tint val="75000"/>
                  </a:schemeClr>
                </a:solidFill>
                <a:latin typeface="Roche Sans Light" panose="020B0304030201040101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noProof="1" smtClean="0">
                <a:solidFill>
                  <a:schemeClr val="tx1"/>
                </a:solidFill>
                <a:latin typeface="Roche Sans Light Light" panose="020B0304030201040101" pitchFamily="34" charset="0"/>
              </a:rPr>
              <a:t>26 May 2023 | for internal use only</a:t>
            </a:r>
            <a:endParaRPr lang="en-GB" sz="1400" noProof="1">
              <a:solidFill>
                <a:schemeClr val="tx1"/>
              </a:solidFill>
              <a:latin typeface="Roche Sans Light Light" panose="020B0304030201040101" pitchFamily="34" charset="0"/>
            </a:endParaRPr>
          </a:p>
        </p:txBody>
      </p:sp>
      <p:sp>
        <p:nvSpPr>
          <p:cNvPr id="21" name="CI21mcov_Title">
            <a:extLst>
              <a:ext uri="{FF2B5EF4-FFF2-40B4-BE49-F238E27FC236}">
                <a16:creationId xmlns:a16="http://schemas.microsoft.com/office/drawing/2014/main" id="{30C7CDD3-301A-43D1-8B3F-8818BA22EAC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74460" y="3591547"/>
            <a:ext cx="5638114" cy="398571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marL="0" indent="0">
              <a:buNone/>
              <a:defRPr lang="de-CH" sz="2800" dirty="0">
                <a:solidFill>
                  <a:schemeClr val="tx1"/>
                </a:solidFill>
                <a:latin typeface="Roche Sans Medium Medium" panose="020B0604030201040101" pitchFamily="34" charset="0"/>
                <a:ea typeface="+mj-ea"/>
                <a:cs typeface="+mj-cs"/>
              </a:defRPr>
            </a:lvl1pPr>
          </a:lstStyle>
          <a:p>
            <a:pPr marL="180975" lvl="0" indent="-180975" defTabSz="914400">
              <a:lnSpc>
                <a:spcPct val="90000"/>
              </a:lnSpc>
              <a:spcBef>
                <a:spcPct val="0"/>
              </a:spcBef>
            </a:pPr>
            <a:r>
              <a:rPr lang="en-GB" noProof="0" dirty="0"/>
              <a:t>Presentation Title</a:t>
            </a:r>
          </a:p>
        </p:txBody>
      </p:sp>
      <p:sp>
        <p:nvSpPr>
          <p:cNvPr id="22" name="CI21mcov_Speaker">
            <a:extLst>
              <a:ext uri="{FF2B5EF4-FFF2-40B4-BE49-F238E27FC236}">
                <a16:creationId xmlns:a16="http://schemas.microsoft.com/office/drawing/2014/main" id="{3C034866-FDBD-40ED-BFEA-C9B9E767D04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79743" y="4738108"/>
            <a:ext cx="5632659" cy="21544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>
              <a:buNone/>
              <a:defRPr lang="de-CH" sz="1400" dirty="0">
                <a:solidFill>
                  <a:schemeClr val="tx1"/>
                </a:solidFill>
                <a:latin typeface="Roche Sans Light Light" panose="020B0304030201040101" pitchFamily="34" charset="0"/>
              </a:defRPr>
            </a:lvl1pPr>
          </a:lstStyle>
          <a:p>
            <a:pPr marL="180975" lvl="0" indent="-180975"/>
            <a:r>
              <a:rPr lang="en-GB" noProof="0" dirty="0"/>
              <a:t>Name, position</a:t>
            </a:r>
          </a:p>
        </p:txBody>
      </p:sp>
      <p:sp>
        <p:nvSpPr>
          <p:cNvPr id="2" name="CI21mcov_PartnerLogoInfo" hidden="1">
            <a:extLst>
              <a:ext uri="{FF2B5EF4-FFF2-40B4-BE49-F238E27FC236}">
                <a16:creationId xmlns:a16="http://schemas.microsoft.com/office/drawing/2014/main" id="{62DD9375-CB7C-4132-B47D-48C3141541FD}"/>
              </a:ext>
            </a:extLst>
          </p:cNvPr>
          <p:cNvSpPr/>
          <p:nvPr userDrawn="1"/>
        </p:nvSpPr>
        <p:spPr>
          <a:xfrm>
            <a:off x="6079744" y="368300"/>
            <a:ext cx="4626356" cy="406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noProof="1">
                <a:solidFill>
                  <a:schemeClr val="tx1"/>
                </a:solidFill>
              </a:rPr>
              <a:t>Use orange guides to insert partner logo here</a:t>
            </a:r>
          </a:p>
        </p:txBody>
      </p:sp>
      <p:sp>
        <p:nvSpPr>
          <p:cNvPr id="12" name="CI21mcov_WordmarkInfo" hidden="1">
            <a:extLst>
              <a:ext uri="{FF2B5EF4-FFF2-40B4-BE49-F238E27FC236}">
                <a16:creationId xmlns:a16="http://schemas.microsoft.com/office/drawing/2014/main" id="{36FB4E45-779F-4F90-9F0C-01BEF3FBD12C}"/>
              </a:ext>
            </a:extLst>
          </p:cNvPr>
          <p:cNvSpPr/>
          <p:nvPr userDrawn="1"/>
        </p:nvSpPr>
        <p:spPr>
          <a:xfrm>
            <a:off x="766763" y="6361322"/>
            <a:ext cx="4165442" cy="3693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noProof="1">
                <a:solidFill>
                  <a:schemeClr val="tx1"/>
                </a:solidFill>
              </a:rPr>
              <a:t>Use green guides to insert wordmark here</a:t>
            </a:r>
          </a:p>
        </p:txBody>
      </p:sp>
    </p:spTree>
    <p:extLst>
      <p:ext uri="{BB962C8B-B14F-4D97-AF65-F5344CB8AC3E}">
        <p14:creationId xmlns:p14="http://schemas.microsoft.com/office/powerpoint/2010/main" val="108281230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3826" userDrawn="1">
          <p15:clr>
            <a:srgbClr val="FBAE40"/>
          </p15:clr>
        </p15:guide>
        <p15:guide id="4" orient="horz" pos="4240" userDrawn="1">
          <p15:clr>
            <a:srgbClr val="9FCC3B"/>
          </p15:clr>
        </p15:guide>
        <p15:guide id="5" orient="horz" pos="232" userDrawn="1">
          <p15:clr>
            <a:srgbClr val="FBAE40"/>
          </p15:clr>
        </p15:guide>
        <p15:guide id="6" orient="horz" pos="4005" userDrawn="1">
          <p15:clr>
            <a:srgbClr val="9FCC3B"/>
          </p15:clr>
        </p15:guide>
        <p15:guide id="7" pos="483" userDrawn="1">
          <p15:clr>
            <a:srgbClr val="9FCC3B"/>
          </p15:clr>
        </p15:guide>
        <p15:guide id="8" pos="3108" userDrawn="1">
          <p15:clr>
            <a:srgbClr val="9FCC3B"/>
          </p15:clr>
        </p15:guide>
        <p15:guide id="9" orient="horz" pos="48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(long)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21quol_Quote">
            <a:extLst>
              <a:ext uri="{FF2B5EF4-FFF2-40B4-BE49-F238E27FC236}">
                <a16:creationId xmlns:a16="http://schemas.microsoft.com/office/drawing/2014/main" id="{83B87B8B-8957-4F35-9B4E-356CB3BBF22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34436" y="1353748"/>
            <a:ext cx="7768856" cy="354188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800" i="1">
                <a:latin typeface="Roche Serif Light Light" panose="02030303040403040404" pitchFamily="18" charset="0"/>
              </a:defRPr>
            </a:lvl1pPr>
          </a:lstStyle>
          <a:p>
            <a:pPr lvl="0"/>
            <a:r>
              <a:rPr lang="en-GB" noProof="0"/>
              <a:t>“Use this slide to insert a longer quote into your presentation. The quote can be multiple lines of text or even more than one paragraph.” </a:t>
            </a:r>
          </a:p>
        </p:txBody>
      </p:sp>
      <p:sp>
        <p:nvSpPr>
          <p:cNvPr id="8" name="CI21quol_Source">
            <a:extLst>
              <a:ext uri="{FF2B5EF4-FFF2-40B4-BE49-F238E27FC236}">
                <a16:creationId xmlns:a16="http://schemas.microsoft.com/office/drawing/2014/main" id="{F7C30EA7-FC40-49FA-B8D7-1A02581742B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34436" y="4895630"/>
            <a:ext cx="7768856" cy="335280"/>
          </a:xfrm>
          <a:prstGeom prst="rect">
            <a:avLst/>
          </a:prstGeom>
        </p:spPr>
        <p:txBody>
          <a:bodyPr anchor="b"/>
          <a:lstStyle>
            <a:lvl1pPr marL="0" indent="0">
              <a:buFont typeface="Symbol" panose="05050102010706020507" pitchFamily="18" charset="2"/>
              <a:buNone/>
              <a:defRPr sz="1800" i="0">
                <a:latin typeface="+mn-lt"/>
              </a:defRPr>
            </a:lvl1pPr>
          </a:lstStyle>
          <a:p>
            <a:pPr lvl="0"/>
            <a:r>
              <a:rPr lang="en-GB" noProof="0"/>
              <a:t>John Doe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62DCE42A-142C-4134-ADA7-BA20BEEA09C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7557D08-9667-754E-9FA9-FFD3988FC8C5}" type="slidenum">
              <a:rPr lang="en-CH" smtClean="0"/>
              <a:pPr/>
              <a:t>‹#›</a:t>
            </a:fld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8404531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(short)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21quos_Quote">
            <a:extLst>
              <a:ext uri="{FF2B5EF4-FFF2-40B4-BE49-F238E27FC236}">
                <a16:creationId xmlns:a16="http://schemas.microsoft.com/office/drawing/2014/main" id="{83B87B8B-8957-4F35-9B4E-356CB3BBF22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014975" y="1909762"/>
            <a:ext cx="6697599" cy="3405950"/>
          </a:xfrm>
          <a:prstGeom prst="rect">
            <a:avLst/>
          </a:prstGeom>
          <a:noFill/>
        </p:spPr>
        <p:txBody>
          <a:bodyPr anchor="b"/>
          <a:lstStyle>
            <a:lvl1pPr marL="0" indent="0">
              <a:buNone/>
              <a:defRPr sz="2400" i="1">
                <a:latin typeface="Roche Serif Light Light" panose="02030303040403040404" pitchFamily="18" charset="0"/>
              </a:defRPr>
            </a:lvl1pPr>
          </a:lstStyle>
          <a:p>
            <a:pPr lvl="0"/>
            <a:r>
              <a:rPr lang="en-GB" noProof="0"/>
              <a:t>“Use this slide to insert a shorter quote into your presentation. Use the placeholder on the left to insert an image.” </a:t>
            </a:r>
          </a:p>
        </p:txBody>
      </p:sp>
      <p:sp>
        <p:nvSpPr>
          <p:cNvPr id="8" name="CI21quos_Source">
            <a:extLst>
              <a:ext uri="{FF2B5EF4-FFF2-40B4-BE49-F238E27FC236}">
                <a16:creationId xmlns:a16="http://schemas.microsoft.com/office/drawing/2014/main" id="{F7C30EA7-FC40-49FA-B8D7-1A02581742B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4975" y="5378133"/>
            <a:ext cx="6697599" cy="335280"/>
          </a:xfrm>
          <a:prstGeom prst="rect">
            <a:avLst/>
          </a:prstGeom>
          <a:noFill/>
        </p:spPr>
        <p:txBody>
          <a:bodyPr anchor="b"/>
          <a:lstStyle>
            <a:lvl1pPr marL="0" indent="0">
              <a:buFont typeface="Symbol" panose="05050102010706020507" pitchFamily="18" charset="2"/>
              <a:buNone/>
              <a:defRPr sz="1800" i="0">
                <a:latin typeface="+mn-lt"/>
              </a:defRPr>
            </a:lvl1pPr>
          </a:lstStyle>
          <a:p>
            <a:pPr lvl="0"/>
            <a:r>
              <a:rPr lang="en-GB" noProof="0" dirty="0"/>
              <a:t>Jane Doe</a:t>
            </a:r>
          </a:p>
        </p:txBody>
      </p:sp>
      <p:sp>
        <p:nvSpPr>
          <p:cNvPr id="6" name="CI21quos_Picture">
            <a:extLst>
              <a:ext uri="{FF2B5EF4-FFF2-40B4-BE49-F238E27FC236}">
                <a16:creationId xmlns:a16="http://schemas.microsoft.com/office/drawing/2014/main" id="{02F185A6-B9FB-4722-ACC8-B1EF32D1FCD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909763"/>
            <a:ext cx="4457700" cy="380365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CH" dirty="0"/>
              <a:t>Insert </a:t>
            </a:r>
            <a:r>
              <a:rPr lang="de-CH" dirty="0" err="1"/>
              <a:t>image</a:t>
            </a:r>
            <a:r>
              <a:rPr lang="de-CH" dirty="0"/>
              <a:t> </a:t>
            </a:r>
            <a:r>
              <a:rPr lang="de-CH" dirty="0" err="1"/>
              <a:t>here</a:t>
            </a:r>
            <a:endParaRPr lang="de-CH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56B8A8F6-735B-4ABA-BD17-FD3126DDBCD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7557D08-9667-754E-9FA9-FFD3988FC8C5}" type="slidenum">
              <a:rPr lang="en-CH" smtClean="0"/>
              <a:pPr/>
              <a:t>‹#›</a:t>
            </a:fld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6339367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(Logo only)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F1EE8BFA-ED81-4A69-A39B-8716774573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57D08-9667-754E-9FA9-FFD3988FC8C5}" type="slidenum">
              <a:rPr lang="en-CH" smtClean="0"/>
              <a:pPr/>
              <a:t>‹#›</a:t>
            </a:fld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21497680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ose statem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I21pust_Statement">
            <a:extLst>
              <a:ext uri="{FF2B5EF4-FFF2-40B4-BE49-F238E27FC236}">
                <a16:creationId xmlns:a16="http://schemas.microsoft.com/office/drawing/2014/main" id="{70C642E6-D084-48A2-8E51-BF2F17E63CE9}"/>
              </a:ext>
            </a:extLst>
          </p:cNvPr>
          <p:cNvSpPr txBox="1"/>
          <p:nvPr userDrawn="1"/>
        </p:nvSpPr>
        <p:spPr>
          <a:xfrm>
            <a:off x="415600" y="2803148"/>
            <a:ext cx="11360800" cy="11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 noProof="0" dirty="0">
                <a:solidFill>
                  <a:srgbClr val="0B41CD"/>
                </a:solidFill>
                <a:latin typeface="Roche Sans Medium Medium" panose="020B0604030201040101" pitchFamily="34" charset="0"/>
                <a:ea typeface="Roche Sans Medium"/>
                <a:cs typeface="Roche Sans Medium"/>
                <a:sym typeface="Roche Sans Medium"/>
              </a:rPr>
              <a:t>Doing now what patients need next</a:t>
            </a:r>
          </a:p>
        </p:txBody>
      </p:sp>
      <p:sp>
        <p:nvSpPr>
          <p:cNvPr id="3" name="CI21pust_HideLogo">
            <a:extLst>
              <a:ext uri="{FF2B5EF4-FFF2-40B4-BE49-F238E27FC236}">
                <a16:creationId xmlns:a16="http://schemas.microsoft.com/office/drawing/2014/main" id="{ACAB6325-06C4-4148-8033-A2C8AA1357E8}"/>
              </a:ext>
            </a:extLst>
          </p:cNvPr>
          <p:cNvSpPr/>
          <p:nvPr userDrawn="1"/>
        </p:nvSpPr>
        <p:spPr>
          <a:xfrm>
            <a:off x="11011600" y="286667"/>
            <a:ext cx="876800" cy="539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557592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ive cover">
    <p:bg>
      <p:bgPr>
        <a:solidFill>
          <a:srgbClr val="F4F4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I21acov_Keyline">
            <a:extLst>
              <a:ext uri="{FF2B5EF4-FFF2-40B4-BE49-F238E27FC236}">
                <a16:creationId xmlns:a16="http://schemas.microsoft.com/office/drawing/2014/main" id="{DF9BC150-81FC-4F62-A925-5A0650EE39CF}"/>
              </a:ext>
            </a:extLst>
          </p:cNvPr>
          <p:cNvCxnSpPr>
            <a:cxnSpLocks/>
          </p:cNvCxnSpPr>
          <p:nvPr userDrawn="1"/>
        </p:nvCxnSpPr>
        <p:spPr>
          <a:xfrm rot="-2940000">
            <a:off x="6309140" y="4180024"/>
            <a:ext cx="7110000" cy="0"/>
          </a:xfrm>
          <a:prstGeom prst="line">
            <a:avLst/>
          </a:prstGeom>
          <a:ln w="1016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CI21acov_Date_Conf">
            <a:extLst>
              <a:ext uri="{FF2B5EF4-FFF2-40B4-BE49-F238E27FC236}">
                <a16:creationId xmlns:a16="http://schemas.microsoft.com/office/drawing/2014/main" id="{7338BDFF-0B9E-4282-9C33-268C8B37571B}"/>
              </a:ext>
            </a:extLst>
          </p:cNvPr>
          <p:cNvSpPr txBox="1">
            <a:spLocks/>
          </p:cNvSpPr>
          <p:nvPr userDrawn="1"/>
        </p:nvSpPr>
        <p:spPr>
          <a:xfrm>
            <a:off x="7772400" y="6474262"/>
            <a:ext cx="3951289" cy="21544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tx1">
                    <a:tint val="75000"/>
                  </a:schemeClr>
                </a:solidFill>
                <a:latin typeface="Roche Sans Light" panose="020B0304030201040101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400" noProof="1" smtClean="0">
                <a:solidFill>
                  <a:schemeClr val="tx1"/>
                </a:solidFill>
                <a:latin typeface="Roche Sans Light Light" panose="020B0304030201040101" pitchFamily="34" charset="0"/>
              </a:rPr>
              <a:t>26 May 2023 | for internal use only</a:t>
            </a:r>
            <a:endParaRPr lang="en-GB" sz="1400" noProof="1">
              <a:solidFill>
                <a:schemeClr val="tx1"/>
              </a:solidFill>
              <a:latin typeface="Roche Sans Light Light" panose="020B0304030201040101" pitchFamily="34" charset="0"/>
            </a:endParaRPr>
          </a:p>
        </p:txBody>
      </p:sp>
      <p:sp>
        <p:nvSpPr>
          <p:cNvPr id="11" name="CI21acov_Title">
            <a:extLst>
              <a:ext uri="{FF2B5EF4-FFF2-40B4-BE49-F238E27FC236}">
                <a16:creationId xmlns:a16="http://schemas.microsoft.com/office/drawing/2014/main" id="{70736B4E-AED9-4375-9100-D02874D875C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4" y="2641780"/>
            <a:ext cx="9282305" cy="430887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marL="0" indent="0">
              <a:buNone/>
              <a:defRPr lang="de-CH" sz="2800" dirty="0">
                <a:solidFill>
                  <a:schemeClr val="tx1"/>
                </a:solidFill>
                <a:latin typeface="Roche Sans Medium Medium" panose="020B0604030201040101" pitchFamily="34" charset="0"/>
                <a:ea typeface="+mj-ea"/>
                <a:cs typeface="+mj-cs"/>
              </a:defRPr>
            </a:lvl1pPr>
          </a:lstStyle>
          <a:p>
            <a:pPr marL="180975" lvl="0" indent="-180975" defTabSz="914400">
              <a:lnSpc>
                <a:spcPct val="90000"/>
              </a:lnSpc>
              <a:spcBef>
                <a:spcPct val="0"/>
              </a:spcBef>
            </a:pPr>
            <a:r>
              <a:rPr lang="en-GB" noProof="0"/>
              <a:t>Presentation Title</a:t>
            </a:r>
          </a:p>
        </p:txBody>
      </p:sp>
      <p:sp>
        <p:nvSpPr>
          <p:cNvPr id="12" name="CI21acov_Speaker">
            <a:extLst>
              <a:ext uri="{FF2B5EF4-FFF2-40B4-BE49-F238E27FC236}">
                <a16:creationId xmlns:a16="http://schemas.microsoft.com/office/drawing/2014/main" id="{5D1E3EC8-3898-4C8E-8FCE-F4E4E38523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6762" y="3897312"/>
            <a:ext cx="6986977" cy="246221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>
              <a:spcBef>
                <a:spcPts val="0"/>
              </a:spcBef>
              <a:buNone/>
              <a:defRPr lang="de-CH" sz="1400" dirty="0">
                <a:solidFill>
                  <a:schemeClr val="tx1"/>
                </a:solidFill>
                <a:latin typeface="Roche Sans Light Light" panose="020B0304030201040101" pitchFamily="34" charset="0"/>
              </a:defRPr>
            </a:lvl1pPr>
          </a:lstStyle>
          <a:p>
            <a:pPr marL="180975" lvl="0" indent="-180975"/>
            <a:r>
              <a:rPr lang="en-GB" noProof="0" dirty="0"/>
              <a:t>Name, position</a:t>
            </a:r>
          </a:p>
        </p:txBody>
      </p:sp>
      <p:sp>
        <p:nvSpPr>
          <p:cNvPr id="16" name="CI21acov_Subtitle">
            <a:extLst>
              <a:ext uri="{FF2B5EF4-FFF2-40B4-BE49-F238E27FC236}">
                <a16:creationId xmlns:a16="http://schemas.microsoft.com/office/drawing/2014/main" id="{63C44DE3-F43C-435F-B7AF-2597CBD22D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6761" y="3215008"/>
            <a:ext cx="9282308" cy="61054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600" b="0" i="0">
                <a:solidFill>
                  <a:srgbClr val="706B69"/>
                </a:solidFill>
                <a:latin typeface="Roche Sans Condensed Light" panose="020B0306030201040101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Presentation Subtitle</a:t>
            </a:r>
          </a:p>
        </p:txBody>
      </p:sp>
      <p:sp>
        <p:nvSpPr>
          <p:cNvPr id="8" name="CI21acov_PartnerLogoInfo" hidden="1">
            <a:extLst>
              <a:ext uri="{FF2B5EF4-FFF2-40B4-BE49-F238E27FC236}">
                <a16:creationId xmlns:a16="http://schemas.microsoft.com/office/drawing/2014/main" id="{5980514D-947F-497B-BFEA-5C763A122B6D}"/>
              </a:ext>
            </a:extLst>
          </p:cNvPr>
          <p:cNvSpPr/>
          <p:nvPr userDrawn="1"/>
        </p:nvSpPr>
        <p:spPr>
          <a:xfrm>
            <a:off x="766763" y="368300"/>
            <a:ext cx="6301762" cy="406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noProof="1">
                <a:solidFill>
                  <a:schemeClr val="tx1"/>
                </a:solidFill>
              </a:rPr>
              <a:t>Use guides to insert partner logo here</a:t>
            </a:r>
          </a:p>
        </p:txBody>
      </p:sp>
      <p:sp>
        <p:nvSpPr>
          <p:cNvPr id="9" name="CI21acov_WordmarkInfo" hidden="1">
            <a:extLst>
              <a:ext uri="{FF2B5EF4-FFF2-40B4-BE49-F238E27FC236}">
                <a16:creationId xmlns:a16="http://schemas.microsoft.com/office/drawing/2014/main" id="{21224C83-20EA-4A3B-8C34-C5D4C7800A98}"/>
              </a:ext>
            </a:extLst>
          </p:cNvPr>
          <p:cNvSpPr/>
          <p:nvPr userDrawn="1"/>
        </p:nvSpPr>
        <p:spPr>
          <a:xfrm>
            <a:off x="766763" y="6361322"/>
            <a:ext cx="4165442" cy="3693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noProof="1">
                <a:solidFill>
                  <a:schemeClr val="tx1"/>
                </a:solidFill>
              </a:rPr>
              <a:t>Use green guides to insert wordmark here</a:t>
            </a:r>
          </a:p>
        </p:txBody>
      </p:sp>
    </p:spTree>
    <p:extLst>
      <p:ext uri="{BB962C8B-B14F-4D97-AF65-F5344CB8AC3E}">
        <p14:creationId xmlns:p14="http://schemas.microsoft.com/office/powerpoint/2010/main" val="149925363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483" userDrawn="1">
          <p15:clr>
            <a:srgbClr val="9FCC3B"/>
          </p15:clr>
        </p15:guide>
        <p15:guide id="3" orient="horz" pos="489" userDrawn="1">
          <p15:clr>
            <a:srgbClr val="5ACBF0"/>
          </p15:clr>
        </p15:guide>
        <p15:guide id="4" orient="horz" pos="232" userDrawn="1">
          <p15:clr>
            <a:srgbClr val="5ACBF0"/>
          </p15:clr>
        </p15:guide>
        <p15:guide id="5" orient="horz" pos="4006" userDrawn="1">
          <p15:clr>
            <a:srgbClr val="9FCC3B"/>
          </p15:clr>
        </p15:guide>
        <p15:guide id="6" orient="horz" pos="4239" userDrawn="1">
          <p15:clr>
            <a:srgbClr val="9FCC3B"/>
          </p15:clr>
        </p15:guide>
        <p15:guide id="7" pos="3103" userDrawn="1">
          <p15:clr>
            <a:srgbClr val="9FCC3B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bg>
      <p:bgPr>
        <a:solidFill>
          <a:srgbClr val="F4F4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I21tocc_Content">
            <a:extLst>
              <a:ext uri="{FF2B5EF4-FFF2-40B4-BE49-F238E27FC236}">
                <a16:creationId xmlns:a16="http://schemas.microsoft.com/office/drawing/2014/main" id="{548067BF-556E-4346-AFF6-201FC292DB9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42840" y="3300889"/>
            <a:ext cx="4091960" cy="256224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+mj-lt"/>
              <a:buAutoNum type="arabicPeriod"/>
              <a:tabLst/>
              <a:defRPr lang="en-GB" sz="1800" smtClean="0">
                <a:effectLst/>
                <a:latin typeface="Roche Sans Light Light" panose="020B0304030201040101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dirty="0"/>
              <a:t>Click to add text</a:t>
            </a:r>
          </a:p>
        </p:txBody>
      </p:sp>
      <p:sp>
        <p:nvSpPr>
          <p:cNvPr id="3" name="CI21tocc_Name">
            <a:extLst>
              <a:ext uri="{FF2B5EF4-FFF2-40B4-BE49-F238E27FC236}">
                <a16:creationId xmlns:a16="http://schemas.microsoft.com/office/drawing/2014/main" id="{BAE40F5E-9B74-294D-9182-622A0990717F}"/>
              </a:ext>
            </a:extLst>
          </p:cNvPr>
          <p:cNvSpPr txBox="1"/>
          <p:nvPr userDrawn="1"/>
        </p:nvSpPr>
        <p:spPr>
          <a:xfrm>
            <a:off x="766763" y="3251360"/>
            <a:ext cx="4723826" cy="3985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latin typeface="Roche Sans Medium Medium" panose="020B0604030201040101" pitchFamily="34" charset="0"/>
              </a:rPr>
              <a:t>Table of </a:t>
            </a:r>
            <a:r>
              <a:rPr lang="en-GB" sz="2800" baseline="0" dirty="0">
                <a:latin typeface="Roche Sans Medium Medium" panose="020B0604030201040101" pitchFamily="34" charset="0"/>
              </a:rPr>
              <a:t>contents</a:t>
            </a:r>
            <a:endParaRPr lang="en-CH" sz="2800" baseline="0" dirty="0">
              <a:latin typeface="Roche Sans Medium Medium" panose="020B0604030201040101" pitchFamily="34" charset="0"/>
            </a:endParaRPr>
          </a:p>
        </p:txBody>
      </p:sp>
      <p:cxnSp>
        <p:nvCxnSpPr>
          <p:cNvPr id="7" name="CI21tocc_Keyline-x">
            <a:extLst>
              <a:ext uri="{FF2B5EF4-FFF2-40B4-BE49-F238E27FC236}">
                <a16:creationId xmlns:a16="http://schemas.microsoft.com/office/drawing/2014/main" id="{41939ADB-91A7-42DB-856D-D1294512B3C3}"/>
              </a:ext>
            </a:extLst>
          </p:cNvPr>
          <p:cNvCxnSpPr>
            <a:cxnSpLocks/>
          </p:cNvCxnSpPr>
          <p:nvPr userDrawn="1"/>
        </p:nvCxnSpPr>
        <p:spPr>
          <a:xfrm rot="2940000">
            <a:off x="2941504" y="1718969"/>
            <a:ext cx="4543200" cy="0"/>
          </a:xfrm>
          <a:prstGeom prst="line">
            <a:avLst/>
          </a:prstGeom>
          <a:ln w="1016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I21tocc_Keyline+x">
            <a:extLst>
              <a:ext uri="{FF2B5EF4-FFF2-40B4-BE49-F238E27FC236}">
                <a16:creationId xmlns:a16="http://schemas.microsoft.com/office/drawing/2014/main" id="{C5265847-690B-48E0-BADF-ABA18F772843}"/>
              </a:ext>
            </a:extLst>
          </p:cNvPr>
          <p:cNvCxnSpPr>
            <a:cxnSpLocks/>
          </p:cNvCxnSpPr>
          <p:nvPr userDrawn="1"/>
        </p:nvCxnSpPr>
        <p:spPr>
          <a:xfrm rot="18660000">
            <a:off x="2945948" y="5147767"/>
            <a:ext cx="4543200" cy="0"/>
          </a:xfrm>
          <a:prstGeom prst="line">
            <a:avLst/>
          </a:prstGeom>
          <a:ln w="1016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I21tocc_Keyline_y">
            <a:extLst>
              <a:ext uri="{FF2B5EF4-FFF2-40B4-BE49-F238E27FC236}">
                <a16:creationId xmlns:a16="http://schemas.microsoft.com/office/drawing/2014/main" id="{5656F5A1-55DB-41C3-B8B5-17561593E6F9}"/>
              </a:ext>
            </a:extLst>
          </p:cNvPr>
          <p:cNvCxnSpPr>
            <a:cxnSpLocks/>
          </p:cNvCxnSpPr>
          <p:nvPr userDrawn="1"/>
        </p:nvCxnSpPr>
        <p:spPr>
          <a:xfrm>
            <a:off x="6707852" y="0"/>
            <a:ext cx="0" cy="6858000"/>
          </a:xfrm>
          <a:prstGeom prst="line">
            <a:avLst/>
          </a:prstGeom>
          <a:ln w="1016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17370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divider">
    <p:bg>
      <p:bgPr>
        <a:solidFill>
          <a:srgbClr val="F4F4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I21cdiv_Name">
            <a:extLst>
              <a:ext uri="{FF2B5EF4-FFF2-40B4-BE49-F238E27FC236}">
                <a16:creationId xmlns:a16="http://schemas.microsoft.com/office/drawing/2014/main" id="{F9AFEBB2-4F0D-A047-802E-41124114772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6763" y="3216690"/>
            <a:ext cx="7893320" cy="455509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800" b="0" i="0">
                <a:latin typeface="Roche Sans Medium Medium" panose="020B0604030201040101" pitchFamily="34" charset="0"/>
              </a:defRPr>
            </a:lvl1pPr>
          </a:lstStyle>
          <a:p>
            <a:r>
              <a:rPr lang="en-GB" dirty="0"/>
              <a:t>Chapter divider title</a:t>
            </a:r>
            <a:endParaRPr lang="en-US" dirty="0"/>
          </a:p>
        </p:txBody>
      </p:sp>
      <p:cxnSp>
        <p:nvCxnSpPr>
          <p:cNvPr id="7" name="CI21cdiv_Keyline-x">
            <a:extLst>
              <a:ext uri="{FF2B5EF4-FFF2-40B4-BE49-F238E27FC236}">
                <a16:creationId xmlns:a16="http://schemas.microsoft.com/office/drawing/2014/main" id="{FFCD8FE0-79FF-AA46-9502-4FC460EC4D82}"/>
              </a:ext>
            </a:extLst>
          </p:cNvPr>
          <p:cNvCxnSpPr>
            <a:cxnSpLocks/>
          </p:cNvCxnSpPr>
          <p:nvPr userDrawn="1"/>
        </p:nvCxnSpPr>
        <p:spPr>
          <a:xfrm rot="2940000">
            <a:off x="8424651" y="1714806"/>
            <a:ext cx="4543200" cy="0"/>
          </a:xfrm>
          <a:prstGeom prst="line">
            <a:avLst/>
          </a:prstGeom>
          <a:ln w="1016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I21cdiv_Keyline+x">
            <a:extLst>
              <a:ext uri="{FF2B5EF4-FFF2-40B4-BE49-F238E27FC236}">
                <a16:creationId xmlns:a16="http://schemas.microsoft.com/office/drawing/2014/main" id="{0DC8D533-9884-EA44-94C1-C68DB68FAD2E}"/>
              </a:ext>
            </a:extLst>
          </p:cNvPr>
          <p:cNvCxnSpPr>
            <a:cxnSpLocks/>
          </p:cNvCxnSpPr>
          <p:nvPr userDrawn="1"/>
        </p:nvCxnSpPr>
        <p:spPr>
          <a:xfrm rot="18660000">
            <a:off x="8424652" y="5143603"/>
            <a:ext cx="4543200" cy="0"/>
          </a:xfrm>
          <a:prstGeom prst="line">
            <a:avLst/>
          </a:prstGeom>
          <a:ln w="1016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4507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only)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I21ti00_Title">
            <a:extLst>
              <a:ext uri="{FF2B5EF4-FFF2-40B4-BE49-F238E27FC236}">
                <a16:creationId xmlns:a16="http://schemas.microsoft.com/office/drawing/2014/main" id="{A410782E-6062-4578-81D0-AB5C18540D6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36951" y="778181"/>
            <a:ext cx="9954000" cy="33855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de-DE" sz="2600" b="0" i="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GB" noProof="0" dirty="0"/>
              <a:t>Slide title</a:t>
            </a:r>
          </a:p>
        </p:txBody>
      </p:sp>
      <p:sp>
        <p:nvSpPr>
          <p:cNvPr id="20" name="CI21ti00_SubTitle">
            <a:extLst>
              <a:ext uri="{FF2B5EF4-FFF2-40B4-BE49-F238E27FC236}">
                <a16:creationId xmlns:a16="http://schemas.microsoft.com/office/drawing/2014/main" id="{42CB1962-3956-41B6-9F4E-AC81B9C4CEE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36951" y="1116740"/>
            <a:ext cx="9954000" cy="40549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de-DE" sz="2200" b="0" i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che Sans Condensed Light" panose="020B0306030201040101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GB" noProof="0" dirty="0"/>
              <a:t>Subtitle goes here but is not mandatory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9362D523-8B8C-4273-923A-58DB0700834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27557D08-9667-754E-9FA9-FFD3988FC8C5}" type="slidenum">
              <a:rPr lang="en-CH" smtClean="0"/>
              <a:pPr/>
              <a:t>‹#›</a:t>
            </a:fld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41074777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colum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I21ti1c_Title">
            <a:extLst>
              <a:ext uri="{FF2B5EF4-FFF2-40B4-BE49-F238E27FC236}">
                <a16:creationId xmlns:a16="http://schemas.microsoft.com/office/drawing/2014/main" id="{A410782E-6062-4578-81D0-AB5C18540D6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36951" y="778181"/>
            <a:ext cx="9954000" cy="33855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de-DE" sz="2600" b="0" i="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26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lang="en-GB" noProof="0" dirty="0"/>
              <a:t>Slide title</a:t>
            </a:r>
          </a:p>
        </p:txBody>
      </p:sp>
      <p:sp>
        <p:nvSpPr>
          <p:cNvPr id="20" name="CI21ti1c_SubTitle">
            <a:extLst>
              <a:ext uri="{FF2B5EF4-FFF2-40B4-BE49-F238E27FC236}">
                <a16:creationId xmlns:a16="http://schemas.microsoft.com/office/drawing/2014/main" id="{42CB1962-3956-41B6-9F4E-AC81B9C4CEE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36951" y="1116740"/>
            <a:ext cx="9954000" cy="40549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de-DE" sz="2200" b="0" i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che Sans Condensed Light" panose="020B0306030201040101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626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lang="en-GB" noProof="0" dirty="0"/>
              <a:t>Subtitle goes here but is not mandatory</a:t>
            </a:r>
          </a:p>
        </p:txBody>
      </p:sp>
      <p:sp>
        <p:nvSpPr>
          <p:cNvPr id="3" name="CI21ti1c_Content">
            <a:extLst>
              <a:ext uri="{FF2B5EF4-FFF2-40B4-BE49-F238E27FC236}">
                <a16:creationId xmlns:a16="http://schemas.microsoft.com/office/drawing/2014/main" id="{3D121162-BF13-4D08-8C5B-8D0859B8B41B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736600" y="1893888"/>
            <a:ext cx="10977563" cy="4511806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763E17D6-C264-4012-9A95-9DDACD523A14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27557D08-9667-754E-9FA9-FFD3988FC8C5}" type="slidenum">
              <a:rPr lang="en-CH" smtClean="0"/>
              <a:pPr/>
              <a:t>‹#›</a:t>
            </a:fld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20282458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column with pictur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I21ti2c_Title">
            <a:extLst>
              <a:ext uri="{FF2B5EF4-FFF2-40B4-BE49-F238E27FC236}">
                <a16:creationId xmlns:a16="http://schemas.microsoft.com/office/drawing/2014/main" id="{A410782E-6062-4578-81D0-AB5C18540D6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36951" y="778181"/>
            <a:ext cx="9954000" cy="33855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de-DE" sz="2600" b="0" i="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26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lang="en-GB" noProof="0" dirty="0"/>
              <a:t>Slide title</a:t>
            </a:r>
          </a:p>
        </p:txBody>
      </p:sp>
      <p:sp>
        <p:nvSpPr>
          <p:cNvPr id="20" name="CI21ti2c_SubTitle">
            <a:extLst>
              <a:ext uri="{FF2B5EF4-FFF2-40B4-BE49-F238E27FC236}">
                <a16:creationId xmlns:a16="http://schemas.microsoft.com/office/drawing/2014/main" id="{42CB1962-3956-41B6-9F4E-AC81B9C4CEE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36951" y="1116740"/>
            <a:ext cx="9954000" cy="40549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de-DE" sz="2200" b="0" i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che Sans Condensed Light" panose="020B0306030201040101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626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lang="en-GB" noProof="0" dirty="0"/>
              <a:t>Subtitle goes here but is not mandatory</a:t>
            </a:r>
          </a:p>
        </p:txBody>
      </p:sp>
      <p:sp>
        <p:nvSpPr>
          <p:cNvPr id="9" name="CI21ti2c_ContentLeft">
            <a:extLst>
              <a:ext uri="{FF2B5EF4-FFF2-40B4-BE49-F238E27FC236}">
                <a16:creationId xmlns:a16="http://schemas.microsoft.com/office/drawing/2014/main" id="{05662D4F-6C05-44A5-B440-47910EC89104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736601" y="1893888"/>
            <a:ext cx="6296024" cy="4511806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DA369BFA-551F-439F-9FE9-EC61F29CCEDB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7557D08-9667-754E-9FA9-FFD3988FC8C5}" type="slidenum">
              <a:rPr lang="en-CH" smtClean="0"/>
              <a:pPr/>
              <a:t>‹#›</a:t>
            </a:fld>
            <a:endParaRPr lang="en-CH" dirty="0"/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2E7345F8-0F06-40F2-8243-C3E9B4A6E44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7467601" y="1904999"/>
            <a:ext cx="4724399" cy="4521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930930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I21ti2c_Title">
            <a:extLst>
              <a:ext uri="{FF2B5EF4-FFF2-40B4-BE49-F238E27FC236}">
                <a16:creationId xmlns:a16="http://schemas.microsoft.com/office/drawing/2014/main" id="{A410782E-6062-4578-81D0-AB5C18540D6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36951" y="778181"/>
            <a:ext cx="9954000" cy="33855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de-DE" sz="2600" b="0" i="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26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lang="en-GB" noProof="0" dirty="0"/>
              <a:t>Slide title</a:t>
            </a:r>
          </a:p>
        </p:txBody>
      </p:sp>
      <p:sp>
        <p:nvSpPr>
          <p:cNvPr id="20" name="CI21ti2c_SubTitle">
            <a:extLst>
              <a:ext uri="{FF2B5EF4-FFF2-40B4-BE49-F238E27FC236}">
                <a16:creationId xmlns:a16="http://schemas.microsoft.com/office/drawing/2014/main" id="{42CB1962-3956-41B6-9F4E-AC81B9C4CEE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36951" y="1116740"/>
            <a:ext cx="9954000" cy="40549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de-DE" sz="2200" b="0" i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che Sans Condensed Light" panose="020B0306030201040101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626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lang="en-GB" noProof="0" dirty="0"/>
              <a:t>Subtitle goes here but is not mandatory</a:t>
            </a:r>
          </a:p>
        </p:txBody>
      </p:sp>
      <p:sp>
        <p:nvSpPr>
          <p:cNvPr id="8" name="CI21ti2c_ContentRight">
            <a:extLst>
              <a:ext uri="{FF2B5EF4-FFF2-40B4-BE49-F238E27FC236}">
                <a16:creationId xmlns:a16="http://schemas.microsoft.com/office/drawing/2014/main" id="{BE055646-6E6A-4BCB-B6F7-DE75E1DFFA71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6462460" y="1893888"/>
            <a:ext cx="5256000" cy="4511806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9" name="CI21ti2c_ContentLeft">
            <a:extLst>
              <a:ext uri="{FF2B5EF4-FFF2-40B4-BE49-F238E27FC236}">
                <a16:creationId xmlns:a16="http://schemas.microsoft.com/office/drawing/2014/main" id="{05662D4F-6C05-44A5-B440-47910EC89104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736601" y="1893888"/>
            <a:ext cx="5256000" cy="4511806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DA369BFA-551F-439F-9FE9-EC61F29CCEDB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7557D08-9667-754E-9FA9-FFD3988FC8C5}" type="slidenum">
              <a:rPr lang="en-CH" smtClean="0"/>
              <a:pPr/>
              <a:t>‹#›</a:t>
            </a:fld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29152411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lumn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I21ti3c_Title">
            <a:extLst>
              <a:ext uri="{FF2B5EF4-FFF2-40B4-BE49-F238E27FC236}">
                <a16:creationId xmlns:a16="http://schemas.microsoft.com/office/drawing/2014/main" id="{A410782E-6062-4578-81D0-AB5C18540D6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36951" y="778181"/>
            <a:ext cx="9954000" cy="33855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de-DE" sz="2600" b="0" i="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26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lang="en-GB" noProof="0" dirty="0"/>
              <a:t>Slide title</a:t>
            </a:r>
          </a:p>
        </p:txBody>
      </p:sp>
      <p:sp>
        <p:nvSpPr>
          <p:cNvPr id="20" name="CI21ti3c_SubTitle">
            <a:extLst>
              <a:ext uri="{FF2B5EF4-FFF2-40B4-BE49-F238E27FC236}">
                <a16:creationId xmlns:a16="http://schemas.microsoft.com/office/drawing/2014/main" id="{42CB1962-3956-41B6-9F4E-AC81B9C4CEE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36951" y="1116740"/>
            <a:ext cx="9954000" cy="40549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de-DE" sz="2200" b="0" i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che Sans Condensed Light" panose="020B0306030201040101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626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lang="en-GB" noProof="0" dirty="0"/>
              <a:t>Subtitle goes here but is not mandatory</a:t>
            </a:r>
          </a:p>
        </p:txBody>
      </p:sp>
      <p:sp>
        <p:nvSpPr>
          <p:cNvPr id="8" name="CI21ti3c_ContentRight">
            <a:extLst>
              <a:ext uri="{FF2B5EF4-FFF2-40B4-BE49-F238E27FC236}">
                <a16:creationId xmlns:a16="http://schemas.microsoft.com/office/drawing/2014/main" id="{BE055646-6E6A-4BCB-B6F7-DE75E1DFFA71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8264269" y="1893888"/>
            <a:ext cx="3456000" cy="4511806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7" name="CI21ti3c_ContentMiddle">
            <a:extLst>
              <a:ext uri="{FF2B5EF4-FFF2-40B4-BE49-F238E27FC236}">
                <a16:creationId xmlns:a16="http://schemas.microsoft.com/office/drawing/2014/main" id="{B16A595B-435B-4A14-8D48-B843FA0A8DD0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500435" y="1893888"/>
            <a:ext cx="3456000" cy="4511806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9" name="CI21ti3c_ContentLeft">
            <a:extLst>
              <a:ext uri="{FF2B5EF4-FFF2-40B4-BE49-F238E27FC236}">
                <a16:creationId xmlns:a16="http://schemas.microsoft.com/office/drawing/2014/main" id="{05662D4F-6C05-44A5-B440-47910EC89104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736601" y="1893888"/>
            <a:ext cx="3456000" cy="4511806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F4893D2-53D1-415C-A383-8B6C124B3DA6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7557D08-9667-754E-9FA9-FFD3988FC8C5}" type="slidenum">
              <a:rPr lang="en-CH" smtClean="0"/>
              <a:pPr/>
              <a:t>‹#›</a:t>
            </a:fld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12054116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I21mast_RocheLogo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8" t="1912" r="1094" b="845"/>
          <a:stretch/>
        </p:blipFill>
        <p:spPr>
          <a:xfrm>
            <a:off x="11046650" y="354836"/>
            <a:ext cx="797720" cy="428625"/>
          </a:xfrm>
          <a:prstGeom prst="rect">
            <a:avLst/>
          </a:prstGeom>
        </p:spPr>
      </p:pic>
      <p:sp>
        <p:nvSpPr>
          <p:cNvPr id="6" name="CI21mast_Pagenumber">
            <a:extLst>
              <a:ext uri="{FF2B5EF4-FFF2-40B4-BE49-F238E27FC236}">
                <a16:creationId xmlns:a16="http://schemas.microsoft.com/office/drawing/2014/main" id="{D399DF09-2488-B040-B6E0-49A2315BC8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20628" y="6516656"/>
            <a:ext cx="50306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27557D08-9667-754E-9FA9-FFD3988FC8C5}" type="slidenum">
              <a:rPr lang="en-CH" smtClean="0"/>
              <a:pPr/>
              <a:t>‹#›</a:t>
            </a:fld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10269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730" r:id="rId2"/>
    <p:sldLayoutId id="2147483716" r:id="rId3"/>
    <p:sldLayoutId id="2147483720" r:id="rId4"/>
    <p:sldLayoutId id="2147483733" r:id="rId5"/>
    <p:sldLayoutId id="2147483734" r:id="rId6"/>
    <p:sldLayoutId id="2147483740" r:id="rId7"/>
    <p:sldLayoutId id="2147483735" r:id="rId8"/>
    <p:sldLayoutId id="2147483736" r:id="rId9"/>
    <p:sldLayoutId id="2147483738" r:id="rId10"/>
    <p:sldLayoutId id="2147483739" r:id="rId11"/>
    <p:sldLayoutId id="2147483737" r:id="rId12"/>
    <p:sldLayoutId id="2147483729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b="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626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SzPct val="100000"/>
        <a:buFont typeface="Wingdings" pitchFamily="2" charset="2"/>
        <a:buChar char="§"/>
        <a:tabLst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176213" algn="l" defTabSz="626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SzPct val="100000"/>
        <a:buFont typeface="Wingdings" pitchFamily="2" charset="2"/>
        <a:buChar char="§"/>
        <a:tabLst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892175" indent="-176213" algn="l" defTabSz="626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SzPct val="100000"/>
        <a:buFont typeface="Wingdings" pitchFamily="2" charset="2"/>
        <a:buChar char="§"/>
        <a:tabLst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244600" indent="-169863" algn="l" defTabSz="626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SzPct val="100000"/>
        <a:buFont typeface="Wingdings" pitchFamily="2" charset="2"/>
        <a:buChar char="§"/>
        <a:tabLst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1601788" indent="-174625" algn="l" defTabSz="626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SzPct val="100000"/>
        <a:buFont typeface="Wingdings" pitchFamily="2" charset="2"/>
        <a:buChar char="§"/>
        <a:tabLst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66762" y="2269374"/>
            <a:ext cx="8169419" cy="1787235"/>
          </a:xfrm>
        </p:spPr>
        <p:txBody>
          <a:bodyPr/>
          <a:lstStyle/>
          <a:p>
            <a:r>
              <a:rPr lang="en-GB" dirty="0" smtClean="0"/>
              <a:t>Comparative safety analysis of </a:t>
            </a:r>
            <a:r>
              <a:rPr lang="en-GB" dirty="0"/>
              <a:t>time-varying exposures </a:t>
            </a:r>
            <a:r>
              <a:rPr lang="en-GB" dirty="0" smtClean="0"/>
              <a:t>in post marketing observational studies </a:t>
            </a:r>
            <a:endParaRPr lang="en-GB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66762" y="4056609"/>
            <a:ext cx="4919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>
                <a:schemeClr val="accent2"/>
              </a:buClr>
            </a:pPr>
            <a:r>
              <a:rPr lang="en-GB" sz="3200" dirty="0" smtClean="0">
                <a:latin typeface="Roche Sans Light Light" panose="020B0304030201040101" pitchFamily="34" charset="0"/>
              </a:rPr>
              <a:t>Sean Yiu</a:t>
            </a:r>
          </a:p>
        </p:txBody>
      </p:sp>
    </p:spTree>
    <p:extLst>
      <p:ext uri="{BB962C8B-B14F-4D97-AF65-F5344CB8AC3E}">
        <p14:creationId xmlns:p14="http://schemas.microsoft.com/office/powerpoint/2010/main" val="10565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Approach </a:t>
            </a:r>
            <a:r>
              <a:rPr lang="en-GB" dirty="0" smtClean="0"/>
              <a:t>3: </a:t>
            </a:r>
            <a:r>
              <a:rPr lang="en-GB" dirty="0"/>
              <a:t>T</a:t>
            </a:r>
            <a:r>
              <a:rPr lang="en-GB" dirty="0" smtClean="0"/>
              <a:t>ime-varying </a:t>
            </a:r>
            <a:r>
              <a:rPr lang="en-GB" dirty="0"/>
              <a:t>Cox model</a:t>
            </a:r>
          </a:p>
          <a:p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9"/>
              </p:nvPr>
            </p:nvSpPr>
            <p:spPr>
              <a:xfrm>
                <a:off x="736600" y="1367406"/>
                <a:ext cx="10977563" cy="5038288"/>
              </a:xfrm>
            </p:spPr>
            <p:txBody>
              <a:bodyPr/>
              <a:lstStyle/>
              <a:p>
                <a:r>
                  <a:rPr lang="en-GB" b="1" dirty="0" smtClean="0"/>
                  <a:t>FDA recommendation</a:t>
                </a:r>
                <a:r>
                  <a:rPr lang="en-GB" dirty="0"/>
                  <a:t>: Given the possibility of treatment switching, use a </a:t>
                </a:r>
                <a:r>
                  <a:rPr lang="en-GB" b="1" dirty="0"/>
                  <a:t>time-varying exposure </a:t>
                </a:r>
                <a:r>
                  <a:rPr lang="en-GB" dirty="0"/>
                  <a:t>Cox model with inverse probability treatment weight (IPTW) or matching adjusting for baseline covariates in the main analysis</a:t>
                </a:r>
                <a:r>
                  <a:rPr lang="en-GB" dirty="0" smtClean="0"/>
                  <a:t>.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r>
                  <a:rPr lang="en-GB" dirty="0" smtClean="0"/>
                  <a:t>Under the assumption that there is </a:t>
                </a:r>
                <a:r>
                  <a:rPr lang="en-GB" b="1" dirty="0" smtClean="0"/>
                  <a:t>no interaction between the OCR and DMT exposure effects</a:t>
                </a:r>
                <a:r>
                  <a:rPr lang="en-GB" dirty="0" smtClean="0"/>
                  <a:t>, the hazard function can be modelled as</a:t>
                </a: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λ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</a:rPr>
                            <m:t>λ</m:t>
                          </m:r>
                          <m:r>
                            <a:rPr lang="en-GB" i="1" baseline="-2500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GB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GB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 panose="02040503050406030204" pitchFamily="18" charset="0"/>
                                </a:rPr>
                                <m:t>α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𝑂𝐶𝑅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)+</m:t>
                              </m:r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 panose="02040503050406030204" pitchFamily="18" charset="0"/>
                                </a:rPr>
                                <m:t>β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𝐷𝑀𝑇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GB" dirty="0"/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𝑂𝐶𝑅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GB" dirty="0" smtClean="0"/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𝐷𝑀𝑇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 smtClean="0"/>
                  <a:t> specify whether the patient was previously or is currently exposed to OCR or DMT comparator at time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dirty="0" smtClean="0"/>
                  <a:t>.</a:t>
                </a:r>
              </a:p>
              <a:p>
                <a:endParaRPr lang="en-GB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exp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α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GB" dirty="0" smtClean="0"/>
                  <a:t> characterizes the change in risk from exposure to OCR, including for patients that are not exposed to DMT comparator, and similarly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exp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β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GB" dirty="0" smtClean="0"/>
                  <a:t> provides an analogous characterization for the DMT comparator.</a:t>
                </a:r>
              </a:p>
              <a:p>
                <a:endParaRPr lang="en-GB" dirty="0"/>
              </a:p>
              <a:p>
                <a:r>
                  <a:rPr lang="en-GB" dirty="0" smtClean="0"/>
                  <a:t>Therefore, the target </a:t>
                </a:r>
                <a:r>
                  <a:rPr lang="en-GB" dirty="0" err="1" smtClean="0"/>
                  <a:t>estimand</a:t>
                </a:r>
                <a:r>
                  <a:rPr lang="en-GB" dirty="0" smtClean="0"/>
                  <a:t> can be estimated as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exp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α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β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GB" dirty="0" smtClean="0"/>
                  <a:t>.  </a:t>
                </a: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9"/>
              </p:nvPr>
            </p:nvSpPr>
            <p:spPr>
              <a:xfrm>
                <a:off x="736600" y="1367406"/>
                <a:ext cx="10977563" cy="5038288"/>
              </a:xfrm>
              <a:blipFill>
                <a:blip r:embed="rId2"/>
                <a:stretch>
                  <a:fillRect l="-1222" t="-1572" r="-16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27557D08-9667-754E-9FA9-FFD3988FC8C5}" type="slidenum">
              <a:rPr lang="en-CH" smtClean="0"/>
              <a:pPr/>
              <a:t>10</a:t>
            </a:fld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419271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>
          <a:xfrm>
            <a:off x="736951" y="739631"/>
            <a:ext cx="9954000" cy="338559"/>
          </a:xfrm>
        </p:spPr>
        <p:txBody>
          <a:bodyPr/>
          <a:lstStyle/>
          <a:p>
            <a:r>
              <a:rPr lang="en-GB" dirty="0"/>
              <a:t>A</a:t>
            </a:r>
            <a:r>
              <a:rPr lang="en-GB" dirty="0" smtClean="0"/>
              <a:t>dvantages of the Time-varying Cox model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9"/>
          </p:nvPr>
        </p:nvSpPr>
        <p:spPr>
          <a:xfrm>
            <a:off x="494594" y="1404877"/>
            <a:ext cx="11334417" cy="4949941"/>
          </a:xfrm>
        </p:spPr>
        <p:txBody>
          <a:bodyPr/>
          <a:lstStyle/>
          <a:p>
            <a:r>
              <a:rPr lang="en-GB" b="1" dirty="0" smtClean="0"/>
              <a:t>Critical assumption: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dirty="0"/>
              <a:t>T</a:t>
            </a:r>
            <a:r>
              <a:rPr lang="en-GB" dirty="0" smtClean="0"/>
              <a:t>reatment switching does not modify the exposure effects.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00B050"/>
                </a:solidFill>
              </a:rPr>
              <a:t>Advantage 1</a:t>
            </a:r>
            <a:r>
              <a:rPr lang="en-GB" dirty="0" smtClean="0"/>
              <a:t>:</a:t>
            </a:r>
            <a:r>
              <a:rPr lang="en-GB" b="1" dirty="0" smtClean="0"/>
              <a:t> </a:t>
            </a:r>
            <a:r>
              <a:rPr lang="en-GB" dirty="0"/>
              <a:t>Uses all data without double counting of events or follow-up time.</a:t>
            </a:r>
          </a:p>
          <a:p>
            <a:r>
              <a:rPr lang="en-GB" b="1" dirty="0" smtClean="0">
                <a:solidFill>
                  <a:srgbClr val="00B050"/>
                </a:solidFill>
              </a:rPr>
              <a:t>Advantage 2</a:t>
            </a:r>
            <a:r>
              <a:rPr lang="en-GB" dirty="0" smtClean="0"/>
              <a:t>:</a:t>
            </a:r>
            <a:r>
              <a:rPr lang="en-GB" b="1" dirty="0" smtClean="0"/>
              <a:t> </a:t>
            </a:r>
            <a:r>
              <a:rPr lang="en-GB" dirty="0"/>
              <a:t>Adjustment for exposure to </a:t>
            </a:r>
            <a:r>
              <a:rPr lang="en-GB" dirty="0" smtClean="0"/>
              <a:t>previous study </a:t>
            </a:r>
            <a:r>
              <a:rPr lang="en-GB" dirty="0"/>
              <a:t>drugs is provided by the </a:t>
            </a:r>
            <a:r>
              <a:rPr lang="en-GB" dirty="0" smtClean="0"/>
              <a:t>model (helps to ensure exchangeability of patients across time).</a:t>
            </a:r>
            <a:endParaRPr lang="en-GB" b="1" dirty="0" smtClean="0"/>
          </a:p>
          <a:p>
            <a:r>
              <a:rPr lang="en-GB" b="1" dirty="0" smtClean="0">
                <a:solidFill>
                  <a:srgbClr val="00B050"/>
                </a:solidFill>
              </a:rPr>
              <a:t>Advantage 3</a:t>
            </a:r>
            <a:r>
              <a:rPr lang="en-GB" dirty="0" smtClean="0"/>
              <a:t>: </a:t>
            </a:r>
            <a:r>
              <a:rPr lang="en-GB" dirty="0"/>
              <a:t>Patients across exposure groups are being compared at the same time </a:t>
            </a:r>
            <a:r>
              <a:rPr lang="en-GB" dirty="0" smtClean="0"/>
              <a:t>points </a:t>
            </a:r>
            <a:r>
              <a:rPr lang="en-GB" dirty="0"/>
              <a:t>during the study.</a:t>
            </a:r>
            <a:endParaRPr lang="en-GB" b="1" dirty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Note that the time-varying Cox model will be essentially equivalent to the censoring method for the </a:t>
            </a:r>
            <a:r>
              <a:rPr lang="en-GB" b="1" dirty="0" smtClean="0"/>
              <a:t>ever exposed </a:t>
            </a:r>
            <a:r>
              <a:rPr lang="en-GB" dirty="0" smtClean="0"/>
              <a:t>analysis.</a:t>
            </a:r>
          </a:p>
          <a:p>
            <a:endParaRPr lang="en-GB" dirty="0" smtClean="0"/>
          </a:p>
          <a:p>
            <a:endParaRPr lang="en-GB" b="1" i="1" dirty="0"/>
          </a:p>
          <a:p>
            <a:pPr marL="0" indent="0">
              <a:buNone/>
            </a:pPr>
            <a:endParaRPr lang="en-GB" b="1" dirty="0" smtClean="0"/>
          </a:p>
          <a:p>
            <a:endParaRPr lang="en-GB" dirty="0" smtClean="0"/>
          </a:p>
          <a:p>
            <a:r>
              <a:rPr lang="en-GB" dirty="0" smtClean="0"/>
              <a:t>Safety events that occur after initiation of both drugs cannot be attributed to one drug more than the other in the current model.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27557D08-9667-754E-9FA9-FFD3988FC8C5}" type="slidenum">
              <a:rPr lang="en-CH" smtClean="0"/>
              <a:pPr/>
              <a:t>11</a:t>
            </a:fld>
            <a:endParaRPr lang="en-CH" dirty="0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3765380" y="4821546"/>
            <a:ext cx="4345109" cy="229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ectangle 17"/>
          <p:cNvSpPr/>
          <p:nvPr/>
        </p:nvSpPr>
        <p:spPr>
          <a:xfrm>
            <a:off x="3765380" y="4587140"/>
            <a:ext cx="112223" cy="428719"/>
          </a:xfrm>
          <a:custGeom>
            <a:avLst/>
            <a:gdLst>
              <a:gd name="connsiteX0" fmla="*/ 0 w 407323"/>
              <a:gd name="connsiteY0" fmla="*/ 0 h 428719"/>
              <a:gd name="connsiteX1" fmla="*/ 407323 w 407323"/>
              <a:gd name="connsiteY1" fmla="*/ 0 h 428719"/>
              <a:gd name="connsiteX2" fmla="*/ 407323 w 407323"/>
              <a:gd name="connsiteY2" fmla="*/ 428719 h 428719"/>
              <a:gd name="connsiteX3" fmla="*/ 0 w 407323"/>
              <a:gd name="connsiteY3" fmla="*/ 428719 h 428719"/>
              <a:gd name="connsiteX4" fmla="*/ 0 w 407323"/>
              <a:gd name="connsiteY4" fmla="*/ 0 h 428719"/>
              <a:gd name="connsiteX0" fmla="*/ 407323 w 498763"/>
              <a:gd name="connsiteY0" fmla="*/ 428719 h 520159"/>
              <a:gd name="connsiteX1" fmla="*/ 0 w 498763"/>
              <a:gd name="connsiteY1" fmla="*/ 428719 h 520159"/>
              <a:gd name="connsiteX2" fmla="*/ 0 w 498763"/>
              <a:gd name="connsiteY2" fmla="*/ 0 h 520159"/>
              <a:gd name="connsiteX3" fmla="*/ 407323 w 498763"/>
              <a:gd name="connsiteY3" fmla="*/ 0 h 520159"/>
              <a:gd name="connsiteX4" fmla="*/ 498763 w 498763"/>
              <a:gd name="connsiteY4" fmla="*/ 520159 h 520159"/>
              <a:gd name="connsiteX0" fmla="*/ 407323 w 407323"/>
              <a:gd name="connsiteY0" fmla="*/ 428719 h 428719"/>
              <a:gd name="connsiteX1" fmla="*/ 0 w 407323"/>
              <a:gd name="connsiteY1" fmla="*/ 428719 h 428719"/>
              <a:gd name="connsiteX2" fmla="*/ 0 w 407323"/>
              <a:gd name="connsiteY2" fmla="*/ 0 h 428719"/>
              <a:gd name="connsiteX3" fmla="*/ 407323 w 407323"/>
              <a:gd name="connsiteY3" fmla="*/ 0 h 428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323" h="428719">
                <a:moveTo>
                  <a:pt x="407323" y="428719"/>
                </a:moveTo>
                <a:lnTo>
                  <a:pt x="0" y="428719"/>
                </a:lnTo>
                <a:lnTo>
                  <a:pt x="0" y="0"/>
                </a:lnTo>
                <a:lnTo>
                  <a:pt x="407323" y="0"/>
                </a:lnTo>
              </a:path>
            </a:pathLst>
          </a:cu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400" dirty="0" err="1" smtClean="0">
              <a:solidFill>
                <a:schemeClr val="tx1"/>
              </a:solidFill>
            </a:endParaRPr>
          </a:p>
        </p:txBody>
      </p:sp>
      <p:sp>
        <p:nvSpPr>
          <p:cNvPr id="30" name="Rectangle 17"/>
          <p:cNvSpPr/>
          <p:nvPr/>
        </p:nvSpPr>
        <p:spPr>
          <a:xfrm flipH="1">
            <a:off x="5518902" y="4604675"/>
            <a:ext cx="101758" cy="436032"/>
          </a:xfrm>
          <a:custGeom>
            <a:avLst/>
            <a:gdLst>
              <a:gd name="connsiteX0" fmla="*/ 0 w 407323"/>
              <a:gd name="connsiteY0" fmla="*/ 0 h 428719"/>
              <a:gd name="connsiteX1" fmla="*/ 407323 w 407323"/>
              <a:gd name="connsiteY1" fmla="*/ 0 h 428719"/>
              <a:gd name="connsiteX2" fmla="*/ 407323 w 407323"/>
              <a:gd name="connsiteY2" fmla="*/ 428719 h 428719"/>
              <a:gd name="connsiteX3" fmla="*/ 0 w 407323"/>
              <a:gd name="connsiteY3" fmla="*/ 428719 h 428719"/>
              <a:gd name="connsiteX4" fmla="*/ 0 w 407323"/>
              <a:gd name="connsiteY4" fmla="*/ 0 h 428719"/>
              <a:gd name="connsiteX0" fmla="*/ 407323 w 498763"/>
              <a:gd name="connsiteY0" fmla="*/ 428719 h 520159"/>
              <a:gd name="connsiteX1" fmla="*/ 0 w 498763"/>
              <a:gd name="connsiteY1" fmla="*/ 428719 h 520159"/>
              <a:gd name="connsiteX2" fmla="*/ 0 w 498763"/>
              <a:gd name="connsiteY2" fmla="*/ 0 h 520159"/>
              <a:gd name="connsiteX3" fmla="*/ 407323 w 498763"/>
              <a:gd name="connsiteY3" fmla="*/ 0 h 520159"/>
              <a:gd name="connsiteX4" fmla="*/ 498763 w 498763"/>
              <a:gd name="connsiteY4" fmla="*/ 520159 h 520159"/>
              <a:gd name="connsiteX0" fmla="*/ 407323 w 407323"/>
              <a:gd name="connsiteY0" fmla="*/ 428719 h 428719"/>
              <a:gd name="connsiteX1" fmla="*/ 0 w 407323"/>
              <a:gd name="connsiteY1" fmla="*/ 428719 h 428719"/>
              <a:gd name="connsiteX2" fmla="*/ 0 w 407323"/>
              <a:gd name="connsiteY2" fmla="*/ 0 h 428719"/>
              <a:gd name="connsiteX3" fmla="*/ 407323 w 407323"/>
              <a:gd name="connsiteY3" fmla="*/ 0 h 428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323" h="428719">
                <a:moveTo>
                  <a:pt x="407323" y="428719"/>
                </a:moveTo>
                <a:lnTo>
                  <a:pt x="0" y="428719"/>
                </a:lnTo>
                <a:lnTo>
                  <a:pt x="0" y="0"/>
                </a:lnTo>
                <a:lnTo>
                  <a:pt x="407323" y="0"/>
                </a:lnTo>
              </a:path>
            </a:pathLst>
          </a:cu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400" dirty="0" err="1" smtClean="0">
              <a:solidFill>
                <a:schemeClr val="tx1"/>
              </a:solidFill>
            </a:endParaRPr>
          </a:p>
        </p:txBody>
      </p:sp>
      <p:sp>
        <p:nvSpPr>
          <p:cNvPr id="31" name="Rectangle 17"/>
          <p:cNvSpPr/>
          <p:nvPr/>
        </p:nvSpPr>
        <p:spPr>
          <a:xfrm>
            <a:off x="7315209" y="4620103"/>
            <a:ext cx="112223" cy="428719"/>
          </a:xfrm>
          <a:custGeom>
            <a:avLst/>
            <a:gdLst>
              <a:gd name="connsiteX0" fmla="*/ 0 w 407323"/>
              <a:gd name="connsiteY0" fmla="*/ 0 h 428719"/>
              <a:gd name="connsiteX1" fmla="*/ 407323 w 407323"/>
              <a:gd name="connsiteY1" fmla="*/ 0 h 428719"/>
              <a:gd name="connsiteX2" fmla="*/ 407323 w 407323"/>
              <a:gd name="connsiteY2" fmla="*/ 428719 h 428719"/>
              <a:gd name="connsiteX3" fmla="*/ 0 w 407323"/>
              <a:gd name="connsiteY3" fmla="*/ 428719 h 428719"/>
              <a:gd name="connsiteX4" fmla="*/ 0 w 407323"/>
              <a:gd name="connsiteY4" fmla="*/ 0 h 428719"/>
              <a:gd name="connsiteX0" fmla="*/ 407323 w 498763"/>
              <a:gd name="connsiteY0" fmla="*/ 428719 h 520159"/>
              <a:gd name="connsiteX1" fmla="*/ 0 w 498763"/>
              <a:gd name="connsiteY1" fmla="*/ 428719 h 520159"/>
              <a:gd name="connsiteX2" fmla="*/ 0 w 498763"/>
              <a:gd name="connsiteY2" fmla="*/ 0 h 520159"/>
              <a:gd name="connsiteX3" fmla="*/ 407323 w 498763"/>
              <a:gd name="connsiteY3" fmla="*/ 0 h 520159"/>
              <a:gd name="connsiteX4" fmla="*/ 498763 w 498763"/>
              <a:gd name="connsiteY4" fmla="*/ 520159 h 520159"/>
              <a:gd name="connsiteX0" fmla="*/ 407323 w 407323"/>
              <a:gd name="connsiteY0" fmla="*/ 428719 h 428719"/>
              <a:gd name="connsiteX1" fmla="*/ 0 w 407323"/>
              <a:gd name="connsiteY1" fmla="*/ 428719 h 428719"/>
              <a:gd name="connsiteX2" fmla="*/ 0 w 407323"/>
              <a:gd name="connsiteY2" fmla="*/ 0 h 428719"/>
              <a:gd name="connsiteX3" fmla="*/ 407323 w 407323"/>
              <a:gd name="connsiteY3" fmla="*/ 0 h 428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323" h="428719">
                <a:moveTo>
                  <a:pt x="407323" y="428719"/>
                </a:moveTo>
                <a:lnTo>
                  <a:pt x="0" y="428719"/>
                </a:lnTo>
                <a:lnTo>
                  <a:pt x="0" y="0"/>
                </a:lnTo>
                <a:lnTo>
                  <a:pt x="407323" y="0"/>
                </a:lnTo>
              </a:path>
            </a:pathLst>
          </a:cu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400" dirty="0" err="1" smtClean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995547" y="4649796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accent2"/>
              </a:buClr>
            </a:pPr>
            <a:r>
              <a:rPr lang="en-GB" b="1" dirty="0">
                <a:solidFill>
                  <a:srgbClr val="FF0000"/>
                </a:solidFill>
                <a:latin typeface="Roche Sans Light Light" panose="020B0304030201040101" pitchFamily="34" charset="0"/>
              </a:rPr>
              <a:t>X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003825" y="5040707"/>
            <a:ext cx="17112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accent2"/>
              </a:buClr>
            </a:pPr>
            <a:r>
              <a:rPr lang="en-GB" sz="1400" dirty="0">
                <a:latin typeface="Roche Sans Light Light" panose="020B0304030201040101" pitchFamily="34" charset="0"/>
              </a:rPr>
              <a:t>Initiate OCR</a:t>
            </a:r>
          </a:p>
          <a:p>
            <a:pPr algn="ctr">
              <a:buClr>
                <a:schemeClr val="accent2"/>
              </a:buClr>
            </a:pPr>
            <a:r>
              <a:rPr lang="en-GB" sz="1400" dirty="0">
                <a:latin typeface="Roche Sans Light Light" panose="020B0304030201040101" pitchFamily="34" charset="0"/>
              </a:rPr>
              <a:t>at study baseline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559751" y="5040707"/>
            <a:ext cx="20525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accent2"/>
              </a:buClr>
            </a:pPr>
            <a:r>
              <a:rPr lang="en-GB" sz="1400" dirty="0" smtClean="0">
                <a:latin typeface="Roche Sans Light Light" panose="020B0304030201040101" pitchFamily="34" charset="0"/>
              </a:rPr>
              <a:t>Discontinue </a:t>
            </a:r>
            <a:r>
              <a:rPr lang="en-GB" sz="1400" dirty="0">
                <a:latin typeface="Roche Sans Light Light" panose="020B0304030201040101" pitchFamily="34" charset="0"/>
              </a:rPr>
              <a:t>OCR</a:t>
            </a:r>
          </a:p>
          <a:p>
            <a:pPr algn="ctr">
              <a:buClr>
                <a:schemeClr val="accent2"/>
              </a:buClr>
            </a:pPr>
            <a:r>
              <a:rPr lang="en-GB" sz="1400" dirty="0">
                <a:latin typeface="Roche Sans Light Light" panose="020B0304030201040101" pitchFamily="34" charset="0"/>
              </a:rPr>
              <a:t>d</a:t>
            </a:r>
            <a:r>
              <a:rPr lang="en-GB" sz="1400" dirty="0" smtClean="0">
                <a:latin typeface="Roche Sans Light Light" panose="020B0304030201040101" pitchFamily="34" charset="0"/>
              </a:rPr>
              <a:t>uring the study</a:t>
            </a:r>
            <a:endParaRPr lang="en-GB" sz="1400" dirty="0">
              <a:latin typeface="Roche Sans Light Light" panose="020B0304030201040101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536144" y="5040707"/>
            <a:ext cx="19521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accent2"/>
              </a:buClr>
            </a:pPr>
            <a:r>
              <a:rPr lang="en-GB" sz="1400" dirty="0">
                <a:latin typeface="Roche Sans Light Light" panose="020B0304030201040101" pitchFamily="34" charset="0"/>
              </a:rPr>
              <a:t>Initiate </a:t>
            </a:r>
            <a:r>
              <a:rPr lang="en-GB" sz="1400" dirty="0" smtClean="0">
                <a:latin typeface="Roche Sans Light Light" panose="020B0304030201040101" pitchFamily="34" charset="0"/>
              </a:rPr>
              <a:t>DMT comparator</a:t>
            </a:r>
            <a:endParaRPr lang="en-GB" sz="1400" dirty="0">
              <a:latin typeface="Roche Sans Light Light" panose="020B0304030201040101" pitchFamily="34" charset="0"/>
            </a:endParaRPr>
          </a:p>
          <a:p>
            <a:pPr algn="ctr">
              <a:buClr>
                <a:schemeClr val="accent2"/>
              </a:buClr>
            </a:pPr>
            <a:r>
              <a:rPr lang="en-GB" sz="1400" dirty="0">
                <a:latin typeface="Roche Sans Light Light" panose="020B0304030201040101" pitchFamily="34" charset="0"/>
              </a:rPr>
              <a:t>during follow-up</a:t>
            </a:r>
          </a:p>
        </p:txBody>
      </p:sp>
    </p:spTree>
    <p:extLst>
      <p:ext uri="{BB962C8B-B14F-4D97-AF65-F5344CB8AC3E}">
        <p14:creationId xmlns:p14="http://schemas.microsoft.com/office/powerpoint/2010/main" val="168477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>
          <a:xfrm>
            <a:off x="503339" y="234414"/>
            <a:ext cx="10788243" cy="338559"/>
          </a:xfrm>
        </p:spPr>
        <p:txBody>
          <a:bodyPr/>
          <a:lstStyle/>
          <a:p>
            <a:r>
              <a:rPr lang="en-GB" dirty="0" smtClean="0"/>
              <a:t>Simulations summarizing differences in methods </a:t>
            </a:r>
            <a:r>
              <a:rPr lang="en-GB" dirty="0"/>
              <a:t>under random treatment switching for </a:t>
            </a:r>
            <a:r>
              <a:rPr lang="en-GB" dirty="0" smtClean="0"/>
              <a:t>ever-exposed analysis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9"/>
          </p:nvPr>
        </p:nvSpPr>
        <p:spPr>
          <a:xfrm>
            <a:off x="242029" y="987728"/>
            <a:ext cx="5822274" cy="3797651"/>
          </a:xfrm>
        </p:spPr>
        <p:txBody>
          <a:bodyPr/>
          <a:lstStyle/>
          <a:p>
            <a:pPr marL="0" indent="0">
              <a:buNone/>
            </a:pPr>
            <a:r>
              <a:rPr lang="en-GB" b="1" u="sng" dirty="0" smtClean="0"/>
              <a:t>Data generating mechanism</a:t>
            </a:r>
            <a:endParaRPr lang="en-GB" u="sng" dirty="0" smtClean="0"/>
          </a:p>
          <a:p>
            <a:r>
              <a:rPr lang="en-GB" b="1" dirty="0" smtClean="0"/>
              <a:t>4000</a:t>
            </a:r>
            <a:r>
              <a:rPr lang="en-GB" dirty="0" smtClean="0"/>
              <a:t> new users of OCR, and </a:t>
            </a:r>
            <a:r>
              <a:rPr lang="en-GB" b="1" dirty="0" smtClean="0"/>
              <a:t>1333</a:t>
            </a:r>
            <a:r>
              <a:rPr lang="en-GB" dirty="0" smtClean="0"/>
              <a:t> new users of DMT comparator at study baseline.</a:t>
            </a:r>
          </a:p>
          <a:p>
            <a:r>
              <a:rPr lang="en-GB" dirty="0" smtClean="0"/>
              <a:t>Planned </a:t>
            </a:r>
            <a:r>
              <a:rPr lang="en-GB" b="1" dirty="0" smtClean="0"/>
              <a:t>follow-up duration </a:t>
            </a:r>
            <a:r>
              <a:rPr lang="en-GB" dirty="0" smtClean="0"/>
              <a:t>is 90 months.</a:t>
            </a:r>
          </a:p>
          <a:p>
            <a:r>
              <a:rPr lang="en-GB" dirty="0" smtClean="0"/>
              <a:t>Chance of </a:t>
            </a:r>
            <a:r>
              <a:rPr lang="en-GB" b="1" dirty="0" smtClean="0"/>
              <a:t>switching from OCR to DMT comparator </a:t>
            </a:r>
            <a:r>
              <a:rPr lang="en-GB" dirty="0" smtClean="0"/>
              <a:t>is 5% within first 6 months, and 5% from 6 months to study end.</a:t>
            </a:r>
          </a:p>
          <a:p>
            <a:r>
              <a:rPr lang="en-GB" dirty="0" smtClean="0"/>
              <a:t>Chance of </a:t>
            </a:r>
            <a:r>
              <a:rPr lang="en-GB" b="1" dirty="0" smtClean="0"/>
              <a:t>switching</a:t>
            </a:r>
            <a:r>
              <a:rPr lang="en-GB" dirty="0" smtClean="0"/>
              <a:t> </a:t>
            </a:r>
            <a:r>
              <a:rPr lang="en-GB" b="1" dirty="0" smtClean="0"/>
              <a:t>from DMT comparator</a:t>
            </a:r>
            <a:r>
              <a:rPr lang="en-GB" dirty="0" smtClean="0"/>
              <a:t> </a:t>
            </a:r>
            <a:r>
              <a:rPr lang="en-GB" b="1" dirty="0" smtClean="0"/>
              <a:t>to OCR </a:t>
            </a:r>
            <a:r>
              <a:rPr lang="en-GB" dirty="0" smtClean="0"/>
              <a:t>is 20% by study end. </a:t>
            </a:r>
          </a:p>
          <a:p>
            <a:r>
              <a:rPr lang="en-GB" dirty="0" smtClean="0"/>
              <a:t>Chance of </a:t>
            </a:r>
            <a:r>
              <a:rPr lang="en-GB" b="1" dirty="0" smtClean="0"/>
              <a:t>malignancy</a:t>
            </a:r>
            <a:r>
              <a:rPr lang="en-GB" dirty="0" smtClean="0"/>
              <a:t> is 5% by study end.</a:t>
            </a:r>
          </a:p>
          <a:p>
            <a:r>
              <a:rPr lang="en-GB" dirty="0"/>
              <a:t>HR for OCR effect on risk of malignancy is 1.5.</a:t>
            </a:r>
          </a:p>
          <a:p>
            <a:r>
              <a:rPr lang="en-GB" dirty="0" smtClean="0"/>
              <a:t>Chance </a:t>
            </a:r>
            <a:r>
              <a:rPr lang="en-GB" dirty="0"/>
              <a:t>of </a:t>
            </a:r>
            <a:r>
              <a:rPr lang="en-GB" b="1" dirty="0" smtClean="0"/>
              <a:t>dropping out from study </a:t>
            </a:r>
            <a:r>
              <a:rPr lang="en-GB" dirty="0" smtClean="0"/>
              <a:t>is 20%. 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27557D08-9667-754E-9FA9-FFD3988FC8C5}" type="slidenum">
              <a:rPr lang="en-CH" smtClean="0"/>
              <a:pPr/>
              <a:t>12</a:t>
            </a:fld>
            <a:endParaRPr lang="en-CH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881737"/>
              </p:ext>
            </p:extLst>
          </p:nvPr>
        </p:nvGraphicFramePr>
        <p:xfrm>
          <a:off x="6417413" y="2107462"/>
          <a:ext cx="5486565" cy="26779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6469">
                  <a:extLst>
                    <a:ext uri="{9D8B030D-6E8A-4147-A177-3AD203B41FA5}">
                      <a16:colId xmlns:a16="http://schemas.microsoft.com/office/drawing/2014/main" val="3975739623"/>
                    </a:ext>
                  </a:extLst>
                </a:gridCol>
                <a:gridCol w="2038525">
                  <a:extLst>
                    <a:ext uri="{9D8B030D-6E8A-4147-A177-3AD203B41FA5}">
                      <a16:colId xmlns:a16="http://schemas.microsoft.com/office/drawing/2014/main" val="952802577"/>
                    </a:ext>
                  </a:extLst>
                </a:gridCol>
                <a:gridCol w="1241571">
                  <a:extLst>
                    <a:ext uri="{9D8B030D-6E8A-4147-A177-3AD203B41FA5}">
                      <a16:colId xmlns:a16="http://schemas.microsoft.com/office/drawing/2014/main" val="1563022219"/>
                    </a:ext>
                  </a:extLst>
                </a:gridCol>
              </a:tblGrid>
              <a:tr h="54936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Method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Bias on log HR scale</a:t>
                      </a:r>
                      <a:r>
                        <a:rPr lang="en-GB" sz="1600" baseline="0" dirty="0" smtClean="0"/>
                        <a:t> (</a:t>
                      </a:r>
                      <a:r>
                        <a:rPr lang="en-GB" sz="1600" dirty="0" smtClean="0"/>
                        <a:t>average HR)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Power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5363915"/>
                  </a:ext>
                </a:extLst>
              </a:tr>
              <a:tr h="351786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/>
                        <a:t>Censoring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0.012 (1.54)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72.7%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775325"/>
                  </a:ext>
                </a:extLst>
              </a:tr>
              <a:tr h="54936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err="1" smtClean="0"/>
                        <a:t>Rebaselining</a:t>
                      </a:r>
                      <a:r>
                        <a:rPr lang="en-GB" sz="1600" dirty="0" smtClean="0"/>
                        <a:t> (without cluster</a:t>
                      </a:r>
                      <a:r>
                        <a:rPr lang="en-GB" sz="1600" baseline="0" dirty="0" smtClean="0"/>
                        <a:t> robust SE</a:t>
                      </a:r>
                      <a:r>
                        <a:rPr lang="en-GB" sz="1600" dirty="0" smtClean="0"/>
                        <a:t>)</a:t>
                      </a:r>
                      <a:endParaRPr lang="en-GB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-0.103 (1.37)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51.0%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123205"/>
                  </a:ext>
                </a:extLst>
              </a:tr>
              <a:tr h="574797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err="1" smtClean="0"/>
                        <a:t>Rebaselining</a:t>
                      </a:r>
                      <a:r>
                        <a:rPr lang="en-GB" sz="1600" dirty="0" smtClean="0"/>
                        <a:t>  (with cluster robust SE)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54.1%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0683298"/>
                  </a:ext>
                </a:extLst>
              </a:tr>
              <a:tr h="574797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Time-varying Cox</a:t>
                      </a:r>
                      <a:r>
                        <a:rPr lang="en-GB" sz="1600" baseline="0" dirty="0" smtClean="0"/>
                        <a:t>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0.012 (1.54)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72.7%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77933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2029" y="5107462"/>
            <a:ext cx="1194997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>
                <a:schemeClr val="accent2"/>
              </a:buClr>
            </a:pPr>
            <a:r>
              <a:rPr lang="en-GB" b="1" u="sng" dirty="0" smtClean="0">
                <a:latin typeface="Roche Sans Light Light" panose="020B0304030201040101" pitchFamily="34" charset="0"/>
              </a:rPr>
              <a:t>Results</a:t>
            </a:r>
          </a:p>
          <a:p>
            <a:pPr marL="285750" indent="-285750" algn="l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GB" dirty="0" err="1" smtClean="0">
                <a:latin typeface="Roche Sans Light Light" panose="020B0304030201040101" pitchFamily="34" charset="0"/>
              </a:rPr>
              <a:t>Rebaselining</a:t>
            </a:r>
            <a:r>
              <a:rPr lang="en-GB" dirty="0" smtClean="0">
                <a:latin typeface="Roche Sans Light Light" panose="020B0304030201040101" pitchFamily="34" charset="0"/>
              </a:rPr>
              <a:t> method </a:t>
            </a:r>
            <a:r>
              <a:rPr lang="en-GB" b="1" dirty="0" smtClean="0">
                <a:latin typeface="Roche Sans Light Light" panose="020B0304030201040101" pitchFamily="34" charset="0"/>
              </a:rPr>
              <a:t>underestimates the true HR</a:t>
            </a:r>
            <a:r>
              <a:rPr lang="en-GB" dirty="0" smtClean="0">
                <a:latin typeface="Roche Sans Light Light" panose="020B0304030201040101" pitchFamily="34" charset="0"/>
              </a:rPr>
              <a:t> and has lower power.</a:t>
            </a:r>
          </a:p>
          <a:p>
            <a:pPr algn="l">
              <a:buClr>
                <a:schemeClr val="accent2"/>
              </a:buClr>
            </a:pPr>
            <a:endParaRPr lang="en-GB" dirty="0" smtClean="0">
              <a:latin typeface="Roche Sans Light Light" panose="020B0304030201040101" pitchFamily="34" charset="0"/>
            </a:endParaRPr>
          </a:p>
          <a:p>
            <a:pPr marL="285750" indent="-285750" algn="l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latin typeface="Roche Sans Light Light" panose="020B0304030201040101" pitchFamily="34" charset="0"/>
              </a:rPr>
              <a:t>Use of cluster-robust standard errors </a:t>
            </a:r>
            <a:r>
              <a:rPr lang="en-GB" b="1" dirty="0" smtClean="0">
                <a:latin typeface="Roche Sans Light Light" panose="020B0304030201040101" pitchFamily="34" charset="0"/>
              </a:rPr>
              <a:t>increased power </a:t>
            </a:r>
            <a:r>
              <a:rPr lang="en-GB" dirty="0" smtClean="0">
                <a:latin typeface="Roche Sans Light Light" panose="020B0304030201040101" pitchFamily="34" charset="0"/>
              </a:rPr>
              <a:t>for the </a:t>
            </a:r>
            <a:r>
              <a:rPr lang="en-GB" dirty="0" err="1" smtClean="0">
                <a:latin typeface="Roche Sans Light Light" panose="020B0304030201040101" pitchFamily="34" charset="0"/>
              </a:rPr>
              <a:t>rebaselining</a:t>
            </a:r>
            <a:r>
              <a:rPr lang="en-GB" dirty="0" smtClean="0">
                <a:latin typeface="Roche Sans Light Light" panose="020B0304030201040101" pitchFamily="34" charset="0"/>
              </a:rPr>
              <a:t> method.</a:t>
            </a:r>
          </a:p>
          <a:p>
            <a:pPr algn="l">
              <a:buClr>
                <a:schemeClr val="accent2"/>
              </a:buClr>
            </a:pPr>
            <a:r>
              <a:rPr lang="en-GB" dirty="0" smtClean="0">
                <a:latin typeface="Roche Sans Light Light" panose="020B0304030201040101" pitchFamily="34" charset="0"/>
              </a:rPr>
              <a:t> </a:t>
            </a:r>
          </a:p>
          <a:p>
            <a:pPr marL="285750" indent="-285750" algn="l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latin typeface="Roche Sans Light Light" panose="020B0304030201040101" pitchFamily="34" charset="0"/>
              </a:rPr>
              <a:t>Censoring and time-varying Cox model were essentially equivalent and had </a:t>
            </a:r>
            <a:r>
              <a:rPr lang="en-GB" b="1" dirty="0" smtClean="0">
                <a:latin typeface="Roche Sans Light Light" panose="020B0304030201040101" pitchFamily="34" charset="0"/>
              </a:rPr>
              <a:t>highest power</a:t>
            </a:r>
            <a:r>
              <a:rPr lang="en-GB" dirty="0" smtClean="0">
                <a:latin typeface="Roche Sans Light Light" panose="020B0304030201040101" pitchFamily="34" charset="0"/>
              </a:rPr>
              <a:t>.</a:t>
            </a:r>
          </a:p>
          <a:p>
            <a:pPr marL="285750" indent="-285750" algn="l"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GB" dirty="0">
              <a:latin typeface="Roche Sans Light Light" panose="020B0304030201040101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89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>
          <a:xfrm>
            <a:off x="494951" y="364120"/>
            <a:ext cx="10503016" cy="338559"/>
          </a:xfrm>
        </p:spPr>
        <p:txBody>
          <a:bodyPr/>
          <a:lstStyle/>
          <a:p>
            <a:r>
              <a:rPr lang="en-GB" dirty="0" smtClean="0"/>
              <a:t>Simulations summarizing differences in methods </a:t>
            </a:r>
            <a:r>
              <a:rPr lang="en-GB" dirty="0"/>
              <a:t>under random treatment </a:t>
            </a:r>
            <a:r>
              <a:rPr lang="en-GB" dirty="0" smtClean="0"/>
              <a:t>switching for currently exposed </a:t>
            </a:r>
            <a:r>
              <a:rPr lang="en-GB" dirty="0"/>
              <a:t>analysis </a:t>
            </a:r>
            <a:r>
              <a:rPr lang="en-GB" dirty="0" smtClean="0"/>
              <a:t>and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9"/>
          </p:nvPr>
        </p:nvSpPr>
        <p:spPr>
          <a:xfrm>
            <a:off x="420772" y="1473159"/>
            <a:ext cx="5325687" cy="3864264"/>
          </a:xfrm>
        </p:spPr>
        <p:txBody>
          <a:bodyPr/>
          <a:lstStyle/>
          <a:p>
            <a:pPr marL="0" indent="0">
              <a:buNone/>
            </a:pPr>
            <a:r>
              <a:rPr lang="en-GB" b="1" u="sng" dirty="0" smtClean="0"/>
              <a:t>Data generating mechanism</a:t>
            </a:r>
            <a:endParaRPr lang="en-GB" u="sng" dirty="0" smtClean="0"/>
          </a:p>
          <a:p>
            <a:r>
              <a:rPr lang="en-GB" b="1" dirty="0" smtClean="0"/>
              <a:t>4000</a:t>
            </a:r>
            <a:r>
              <a:rPr lang="en-GB" dirty="0" smtClean="0"/>
              <a:t> new users of OCR, and </a:t>
            </a:r>
            <a:r>
              <a:rPr lang="en-GB" b="1" dirty="0" smtClean="0"/>
              <a:t>1333</a:t>
            </a:r>
            <a:r>
              <a:rPr lang="en-GB" dirty="0" smtClean="0"/>
              <a:t> new users of DMT comparator at study baseline.</a:t>
            </a:r>
          </a:p>
          <a:p>
            <a:r>
              <a:rPr lang="en-GB" dirty="0" smtClean="0"/>
              <a:t>Planned </a:t>
            </a:r>
            <a:r>
              <a:rPr lang="en-GB" b="1" dirty="0" smtClean="0"/>
              <a:t>follow-up duration </a:t>
            </a:r>
            <a:r>
              <a:rPr lang="en-GB" dirty="0" smtClean="0"/>
              <a:t>is 90 months.</a:t>
            </a:r>
          </a:p>
          <a:p>
            <a:r>
              <a:rPr lang="en-GB" dirty="0"/>
              <a:t>Chance of </a:t>
            </a:r>
            <a:r>
              <a:rPr lang="en-GB" b="1" dirty="0" smtClean="0"/>
              <a:t>switching </a:t>
            </a:r>
            <a:r>
              <a:rPr lang="en-GB" b="1" dirty="0"/>
              <a:t>from OCR </a:t>
            </a:r>
            <a:r>
              <a:rPr lang="en-GB" b="1" dirty="0" smtClean="0"/>
              <a:t>to the </a:t>
            </a:r>
            <a:r>
              <a:rPr lang="en-GB" b="1" dirty="0"/>
              <a:t>DMT </a:t>
            </a:r>
            <a:r>
              <a:rPr lang="en-GB" b="1" dirty="0" smtClean="0"/>
              <a:t>comparator and vice versa</a:t>
            </a:r>
            <a:r>
              <a:rPr lang="en-GB" dirty="0" smtClean="0"/>
              <a:t> </a:t>
            </a:r>
            <a:r>
              <a:rPr lang="en-GB" dirty="0"/>
              <a:t>is 20% by study end. </a:t>
            </a:r>
            <a:endParaRPr lang="en-GB" dirty="0" smtClean="0"/>
          </a:p>
          <a:p>
            <a:r>
              <a:rPr lang="en-GB" dirty="0" smtClean="0"/>
              <a:t>Chance of </a:t>
            </a:r>
            <a:r>
              <a:rPr lang="en-GB" b="1" dirty="0" smtClean="0"/>
              <a:t>malignancy</a:t>
            </a:r>
            <a:r>
              <a:rPr lang="en-GB" dirty="0" smtClean="0"/>
              <a:t> is 5% by study end.</a:t>
            </a:r>
          </a:p>
          <a:p>
            <a:r>
              <a:rPr lang="en-GB" dirty="0"/>
              <a:t>HR for OCR effect on risk of malignancy is 1.5.</a:t>
            </a:r>
          </a:p>
          <a:p>
            <a:r>
              <a:rPr lang="en-GB" dirty="0" smtClean="0"/>
              <a:t>Chance </a:t>
            </a:r>
            <a:r>
              <a:rPr lang="en-GB" dirty="0"/>
              <a:t>of </a:t>
            </a:r>
            <a:r>
              <a:rPr lang="en-GB" b="1" dirty="0" smtClean="0"/>
              <a:t>dropping out from study </a:t>
            </a:r>
            <a:r>
              <a:rPr lang="en-GB" dirty="0" smtClean="0"/>
              <a:t>is 20% 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27557D08-9667-754E-9FA9-FFD3988FC8C5}" type="slidenum">
              <a:rPr lang="en-CH" smtClean="0"/>
              <a:pPr/>
              <a:t>13</a:t>
            </a:fld>
            <a:endParaRPr lang="en-CH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102131"/>
              </p:ext>
            </p:extLst>
          </p:nvPr>
        </p:nvGraphicFramePr>
        <p:xfrm>
          <a:off x="6012333" y="2107816"/>
          <a:ext cx="5522530" cy="2579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3325">
                  <a:extLst>
                    <a:ext uri="{9D8B030D-6E8A-4147-A177-3AD203B41FA5}">
                      <a16:colId xmlns:a16="http://schemas.microsoft.com/office/drawing/2014/main" val="3975739623"/>
                    </a:ext>
                  </a:extLst>
                </a:gridCol>
                <a:gridCol w="2037300">
                  <a:extLst>
                    <a:ext uri="{9D8B030D-6E8A-4147-A177-3AD203B41FA5}">
                      <a16:colId xmlns:a16="http://schemas.microsoft.com/office/drawing/2014/main" val="952802577"/>
                    </a:ext>
                  </a:extLst>
                </a:gridCol>
                <a:gridCol w="1291905">
                  <a:extLst>
                    <a:ext uri="{9D8B030D-6E8A-4147-A177-3AD203B41FA5}">
                      <a16:colId xmlns:a16="http://schemas.microsoft.com/office/drawing/2014/main" val="1563022219"/>
                    </a:ext>
                  </a:extLst>
                </a:gridCol>
              </a:tblGrid>
              <a:tr h="531066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Method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Bias on log HR scale</a:t>
                      </a:r>
                      <a:r>
                        <a:rPr lang="en-GB" sz="1600" baseline="0" dirty="0" smtClean="0"/>
                        <a:t> (</a:t>
                      </a:r>
                      <a:r>
                        <a:rPr lang="en-GB" sz="1600" dirty="0" smtClean="0"/>
                        <a:t>average HR)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Power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5363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/>
                        <a:t>Censoring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0.002 (1.52)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72.5%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775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err="1" smtClean="0"/>
                        <a:t>Rebaselining</a:t>
                      </a:r>
                      <a:r>
                        <a:rPr lang="en-GB" sz="1600" dirty="0" smtClean="0"/>
                        <a:t> (without cluster</a:t>
                      </a:r>
                      <a:r>
                        <a:rPr lang="en-GB" sz="1600" baseline="0" dirty="0" smtClean="0"/>
                        <a:t> robust SE</a:t>
                      </a:r>
                      <a:r>
                        <a:rPr lang="en-GB" sz="1600" dirty="0" smtClean="0"/>
                        <a:t>)</a:t>
                      </a:r>
                      <a:endParaRPr lang="en-GB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-0.038 (1.46)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82.6%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123205"/>
                  </a:ext>
                </a:extLst>
              </a:tr>
              <a:tr h="60593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err="1" smtClean="0"/>
                        <a:t>Rebaselining</a:t>
                      </a:r>
                      <a:r>
                        <a:rPr lang="en-GB" sz="1600" dirty="0" smtClean="0"/>
                        <a:t>  (with cluster robust SE)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87.7%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0683298"/>
                  </a:ext>
                </a:extLst>
              </a:tr>
              <a:tr h="444896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Time-varying Cox</a:t>
                      </a:r>
                      <a:r>
                        <a:rPr lang="en-GB" sz="1600" baseline="0" dirty="0" smtClean="0"/>
                        <a:t>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0.001 (1.52)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83.3%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77933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20772" y="5028484"/>
            <a:ext cx="1194997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>
                <a:schemeClr val="accent2"/>
              </a:buClr>
            </a:pPr>
            <a:r>
              <a:rPr lang="en-GB" b="1" u="sng" dirty="0" smtClean="0">
                <a:latin typeface="Roche Sans Light Light" panose="020B0304030201040101" pitchFamily="34" charset="0"/>
              </a:rPr>
              <a:t>Results</a:t>
            </a:r>
          </a:p>
          <a:p>
            <a:pPr marL="285750" indent="-285750" algn="l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GB" dirty="0" err="1" smtClean="0">
                <a:latin typeface="Roche Sans Light Light" panose="020B0304030201040101" pitchFamily="34" charset="0"/>
              </a:rPr>
              <a:t>Rebaselining</a:t>
            </a:r>
            <a:r>
              <a:rPr lang="en-GB" dirty="0" smtClean="0">
                <a:latin typeface="Roche Sans Light Light" panose="020B0304030201040101" pitchFamily="34" charset="0"/>
              </a:rPr>
              <a:t> method underestimates the true HR. </a:t>
            </a:r>
          </a:p>
          <a:p>
            <a:pPr algn="l">
              <a:buClr>
                <a:schemeClr val="accent2"/>
              </a:buClr>
            </a:pPr>
            <a:endParaRPr lang="en-GB" dirty="0">
              <a:latin typeface="Roche Sans Light Light" panose="020B0304030201040101" pitchFamily="34" charset="0"/>
            </a:endParaRPr>
          </a:p>
          <a:p>
            <a:pPr marL="285750" indent="-285750" algn="l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latin typeface="Roche Sans Light Light" panose="020B0304030201040101" pitchFamily="34" charset="0"/>
              </a:rPr>
              <a:t>Use </a:t>
            </a:r>
            <a:r>
              <a:rPr lang="en-GB" dirty="0">
                <a:latin typeface="Roche Sans Light Light" panose="020B0304030201040101" pitchFamily="34" charset="0"/>
              </a:rPr>
              <a:t>of cluster-robust standard errors </a:t>
            </a:r>
            <a:r>
              <a:rPr lang="en-GB" b="1" dirty="0">
                <a:latin typeface="Roche Sans Light Light" panose="020B0304030201040101" pitchFamily="34" charset="0"/>
              </a:rPr>
              <a:t>increased power </a:t>
            </a:r>
            <a:r>
              <a:rPr lang="en-GB" dirty="0">
                <a:latin typeface="Roche Sans Light Light" panose="020B0304030201040101" pitchFamily="34" charset="0"/>
              </a:rPr>
              <a:t>for the </a:t>
            </a:r>
            <a:r>
              <a:rPr lang="en-GB" dirty="0" err="1" smtClean="0">
                <a:latin typeface="Roche Sans Light Light" panose="020B0304030201040101" pitchFamily="34" charset="0"/>
              </a:rPr>
              <a:t>rebaselining</a:t>
            </a:r>
            <a:r>
              <a:rPr lang="en-GB" dirty="0" smtClean="0">
                <a:latin typeface="Roche Sans Light Light" panose="020B0304030201040101" pitchFamily="34" charset="0"/>
              </a:rPr>
              <a:t> method.</a:t>
            </a:r>
            <a:endParaRPr lang="en-GB" dirty="0">
              <a:latin typeface="Roche Sans Light Light" panose="020B0304030201040101" pitchFamily="34" charset="0"/>
            </a:endParaRPr>
          </a:p>
          <a:p>
            <a:pPr algn="l">
              <a:buClr>
                <a:schemeClr val="accent2"/>
              </a:buClr>
            </a:pPr>
            <a:r>
              <a:rPr lang="en-GB" dirty="0" smtClean="0">
                <a:latin typeface="Roche Sans Light Light" panose="020B0304030201040101" pitchFamily="34" charset="0"/>
              </a:rPr>
              <a:t> </a:t>
            </a:r>
          </a:p>
          <a:p>
            <a:pPr marL="285750" indent="-285750" algn="l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latin typeface="Roche Sans Light Light" panose="020B0304030201040101" pitchFamily="34" charset="0"/>
              </a:rPr>
              <a:t>Censoring and time-varying Cox model were essentially equivalent, and time-varying Cox model had highest power.</a:t>
            </a:r>
          </a:p>
          <a:p>
            <a:pPr marL="285750" indent="-285750" algn="l"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GB" dirty="0">
              <a:latin typeface="Roche Sans Light Light" panose="020B0304030201040101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4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833265" y="3189725"/>
            <a:ext cx="8319124" cy="455509"/>
          </a:xfrm>
        </p:spPr>
        <p:txBody>
          <a:bodyPr/>
          <a:lstStyle/>
          <a:p>
            <a:r>
              <a:rPr lang="en-GB" dirty="0" smtClean="0"/>
              <a:t>Approaches to handle time-dependent confounding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1688763" y="6516688"/>
            <a:ext cx="503237" cy="153987"/>
          </a:xfrm>
        </p:spPr>
        <p:txBody>
          <a:bodyPr/>
          <a:lstStyle/>
          <a:p>
            <a:fld id="{27557D08-9667-754E-9FA9-FFD3988FC8C5}" type="slidenum">
              <a:rPr lang="en-CH" smtClean="0"/>
              <a:pPr/>
              <a:t>14</a:t>
            </a:fld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71228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>
          <a:xfrm>
            <a:off x="736951" y="491074"/>
            <a:ext cx="9954000" cy="338559"/>
          </a:xfrm>
        </p:spPr>
        <p:txBody>
          <a:bodyPr/>
          <a:lstStyle/>
          <a:p>
            <a:r>
              <a:rPr lang="en-GB" dirty="0"/>
              <a:t>Marginal structural Cox models for the </a:t>
            </a:r>
            <a:r>
              <a:rPr lang="en-GB" dirty="0" smtClean="0"/>
              <a:t>covariate dependent treatment </a:t>
            </a:r>
            <a:r>
              <a:rPr lang="en-GB" dirty="0"/>
              <a:t>switching </a:t>
            </a:r>
            <a:r>
              <a:rPr lang="en-GB" dirty="0" smtClean="0"/>
              <a:t>setting</a:t>
            </a:r>
            <a:endParaRPr lang="en-GB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9"/>
          </p:nvPr>
        </p:nvSpPr>
        <p:spPr>
          <a:xfrm>
            <a:off x="256478" y="1350628"/>
            <a:ext cx="11675325" cy="4885150"/>
          </a:xfrm>
        </p:spPr>
        <p:txBody>
          <a:bodyPr/>
          <a:lstStyle/>
          <a:p>
            <a:r>
              <a:rPr lang="en-GB" dirty="0"/>
              <a:t>When </a:t>
            </a:r>
            <a:r>
              <a:rPr lang="en-GB" b="1" dirty="0"/>
              <a:t>time-dependent confounders </a:t>
            </a:r>
            <a:r>
              <a:rPr lang="en-GB" dirty="0"/>
              <a:t>of the treatment switching and outcome process are present, the time-varying Cox </a:t>
            </a:r>
            <a:r>
              <a:rPr lang="en-GB" dirty="0" smtClean="0"/>
              <a:t>model is no </a:t>
            </a:r>
            <a:r>
              <a:rPr lang="en-GB" dirty="0"/>
              <a:t>longer </a:t>
            </a:r>
            <a:r>
              <a:rPr lang="en-GB" dirty="0" smtClean="0"/>
              <a:t>guaranteed to provide </a:t>
            </a:r>
            <a:r>
              <a:rPr lang="en-GB" dirty="0"/>
              <a:t>unbiased inference for the target </a:t>
            </a:r>
            <a:r>
              <a:rPr lang="en-GB" dirty="0" err="1"/>
              <a:t>estimand</a:t>
            </a:r>
            <a:r>
              <a:rPr lang="en-GB" dirty="0"/>
              <a:t>.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A natural solution to this problem is to simulate the </a:t>
            </a:r>
            <a:r>
              <a:rPr lang="en-GB" b="1" dirty="0" smtClean="0"/>
              <a:t>hypothetical</a:t>
            </a:r>
            <a:r>
              <a:rPr lang="en-GB" dirty="0" smtClean="0"/>
              <a:t> </a:t>
            </a:r>
            <a:r>
              <a:rPr lang="en-GB" b="1" dirty="0" smtClean="0"/>
              <a:t>target </a:t>
            </a:r>
            <a:r>
              <a:rPr lang="en-GB" b="1" dirty="0"/>
              <a:t>trial </a:t>
            </a:r>
            <a:r>
              <a:rPr lang="en-GB" dirty="0"/>
              <a:t>where patients do switch treatments at </a:t>
            </a:r>
            <a:r>
              <a:rPr lang="en-GB" dirty="0" smtClean="0"/>
              <a:t>random (i.e. independent of time dependent confounders). </a:t>
            </a:r>
          </a:p>
          <a:p>
            <a:endParaRPr lang="en-GB" dirty="0"/>
          </a:p>
          <a:p>
            <a:r>
              <a:rPr lang="en-GB" dirty="0"/>
              <a:t>In this setting, the time-varying Cox model can be extended to a </a:t>
            </a:r>
            <a:r>
              <a:rPr lang="en-GB" b="1" dirty="0"/>
              <a:t>marginal structural Cox model </a:t>
            </a:r>
            <a:r>
              <a:rPr lang="en-GB" dirty="0"/>
              <a:t>(MSCM).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b="1" dirty="0"/>
              <a:t>“Structural” =&gt; </a:t>
            </a:r>
            <a:r>
              <a:rPr lang="en-GB" dirty="0"/>
              <a:t>Time-varying Cox model is for potential </a:t>
            </a:r>
            <a:r>
              <a:rPr lang="en-GB" dirty="0" smtClean="0"/>
              <a:t>outcomes </a:t>
            </a:r>
            <a:r>
              <a:rPr lang="en-GB" dirty="0"/>
              <a:t>from the target </a:t>
            </a:r>
            <a:r>
              <a:rPr lang="en-GB" dirty="0" smtClean="0"/>
              <a:t>trial (not the observed outcomes). </a:t>
            </a:r>
            <a:endParaRPr lang="en-GB" b="1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27557D08-9667-754E-9FA9-FFD3988FC8C5}" type="slidenum">
              <a:rPr lang="en-CH" smtClean="0"/>
              <a:pPr/>
              <a:t>15</a:t>
            </a:fld>
            <a:endParaRPr lang="en-CH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041159" y="3676800"/>
            <a:ext cx="3809921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ectangle 17"/>
          <p:cNvSpPr/>
          <p:nvPr/>
        </p:nvSpPr>
        <p:spPr>
          <a:xfrm>
            <a:off x="4040930" y="3462440"/>
            <a:ext cx="112223" cy="428719"/>
          </a:xfrm>
          <a:custGeom>
            <a:avLst/>
            <a:gdLst>
              <a:gd name="connsiteX0" fmla="*/ 0 w 407323"/>
              <a:gd name="connsiteY0" fmla="*/ 0 h 428719"/>
              <a:gd name="connsiteX1" fmla="*/ 407323 w 407323"/>
              <a:gd name="connsiteY1" fmla="*/ 0 h 428719"/>
              <a:gd name="connsiteX2" fmla="*/ 407323 w 407323"/>
              <a:gd name="connsiteY2" fmla="*/ 428719 h 428719"/>
              <a:gd name="connsiteX3" fmla="*/ 0 w 407323"/>
              <a:gd name="connsiteY3" fmla="*/ 428719 h 428719"/>
              <a:gd name="connsiteX4" fmla="*/ 0 w 407323"/>
              <a:gd name="connsiteY4" fmla="*/ 0 h 428719"/>
              <a:gd name="connsiteX0" fmla="*/ 407323 w 498763"/>
              <a:gd name="connsiteY0" fmla="*/ 428719 h 520159"/>
              <a:gd name="connsiteX1" fmla="*/ 0 w 498763"/>
              <a:gd name="connsiteY1" fmla="*/ 428719 h 520159"/>
              <a:gd name="connsiteX2" fmla="*/ 0 w 498763"/>
              <a:gd name="connsiteY2" fmla="*/ 0 h 520159"/>
              <a:gd name="connsiteX3" fmla="*/ 407323 w 498763"/>
              <a:gd name="connsiteY3" fmla="*/ 0 h 520159"/>
              <a:gd name="connsiteX4" fmla="*/ 498763 w 498763"/>
              <a:gd name="connsiteY4" fmla="*/ 520159 h 520159"/>
              <a:gd name="connsiteX0" fmla="*/ 407323 w 407323"/>
              <a:gd name="connsiteY0" fmla="*/ 428719 h 428719"/>
              <a:gd name="connsiteX1" fmla="*/ 0 w 407323"/>
              <a:gd name="connsiteY1" fmla="*/ 428719 h 428719"/>
              <a:gd name="connsiteX2" fmla="*/ 0 w 407323"/>
              <a:gd name="connsiteY2" fmla="*/ 0 h 428719"/>
              <a:gd name="connsiteX3" fmla="*/ 407323 w 407323"/>
              <a:gd name="connsiteY3" fmla="*/ 0 h 428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323" h="428719">
                <a:moveTo>
                  <a:pt x="407323" y="428719"/>
                </a:moveTo>
                <a:lnTo>
                  <a:pt x="0" y="428719"/>
                </a:lnTo>
                <a:lnTo>
                  <a:pt x="0" y="0"/>
                </a:lnTo>
                <a:lnTo>
                  <a:pt x="407323" y="0"/>
                </a:lnTo>
              </a:path>
            </a:pathLst>
          </a:cu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400" dirty="0" err="1" smtClean="0">
              <a:solidFill>
                <a:srgbClr val="00B050"/>
              </a:solidFill>
            </a:endParaRPr>
          </a:p>
        </p:txBody>
      </p:sp>
      <p:sp>
        <p:nvSpPr>
          <p:cNvPr id="8" name="Rectangle 17"/>
          <p:cNvSpPr/>
          <p:nvPr/>
        </p:nvSpPr>
        <p:spPr>
          <a:xfrm flipH="1">
            <a:off x="5775308" y="3462440"/>
            <a:ext cx="101758" cy="436032"/>
          </a:xfrm>
          <a:custGeom>
            <a:avLst/>
            <a:gdLst>
              <a:gd name="connsiteX0" fmla="*/ 0 w 407323"/>
              <a:gd name="connsiteY0" fmla="*/ 0 h 428719"/>
              <a:gd name="connsiteX1" fmla="*/ 407323 w 407323"/>
              <a:gd name="connsiteY1" fmla="*/ 0 h 428719"/>
              <a:gd name="connsiteX2" fmla="*/ 407323 w 407323"/>
              <a:gd name="connsiteY2" fmla="*/ 428719 h 428719"/>
              <a:gd name="connsiteX3" fmla="*/ 0 w 407323"/>
              <a:gd name="connsiteY3" fmla="*/ 428719 h 428719"/>
              <a:gd name="connsiteX4" fmla="*/ 0 w 407323"/>
              <a:gd name="connsiteY4" fmla="*/ 0 h 428719"/>
              <a:gd name="connsiteX0" fmla="*/ 407323 w 498763"/>
              <a:gd name="connsiteY0" fmla="*/ 428719 h 520159"/>
              <a:gd name="connsiteX1" fmla="*/ 0 w 498763"/>
              <a:gd name="connsiteY1" fmla="*/ 428719 h 520159"/>
              <a:gd name="connsiteX2" fmla="*/ 0 w 498763"/>
              <a:gd name="connsiteY2" fmla="*/ 0 h 520159"/>
              <a:gd name="connsiteX3" fmla="*/ 407323 w 498763"/>
              <a:gd name="connsiteY3" fmla="*/ 0 h 520159"/>
              <a:gd name="connsiteX4" fmla="*/ 498763 w 498763"/>
              <a:gd name="connsiteY4" fmla="*/ 520159 h 520159"/>
              <a:gd name="connsiteX0" fmla="*/ 407323 w 407323"/>
              <a:gd name="connsiteY0" fmla="*/ 428719 h 428719"/>
              <a:gd name="connsiteX1" fmla="*/ 0 w 407323"/>
              <a:gd name="connsiteY1" fmla="*/ 428719 h 428719"/>
              <a:gd name="connsiteX2" fmla="*/ 0 w 407323"/>
              <a:gd name="connsiteY2" fmla="*/ 0 h 428719"/>
              <a:gd name="connsiteX3" fmla="*/ 407323 w 407323"/>
              <a:gd name="connsiteY3" fmla="*/ 0 h 428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323" h="428719">
                <a:moveTo>
                  <a:pt x="407323" y="428719"/>
                </a:moveTo>
                <a:lnTo>
                  <a:pt x="0" y="428719"/>
                </a:lnTo>
                <a:lnTo>
                  <a:pt x="0" y="0"/>
                </a:lnTo>
                <a:lnTo>
                  <a:pt x="407323" y="0"/>
                </a:lnTo>
              </a:path>
            </a:pathLst>
          </a:cu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400" dirty="0" err="1" smtClean="0">
              <a:solidFill>
                <a:schemeClr val="tx1"/>
              </a:solidFill>
            </a:endParaRPr>
          </a:p>
        </p:txBody>
      </p:sp>
      <p:sp>
        <p:nvSpPr>
          <p:cNvPr id="9" name="Rectangle 17"/>
          <p:cNvSpPr/>
          <p:nvPr/>
        </p:nvSpPr>
        <p:spPr>
          <a:xfrm>
            <a:off x="6924523" y="3463219"/>
            <a:ext cx="112223" cy="428719"/>
          </a:xfrm>
          <a:custGeom>
            <a:avLst/>
            <a:gdLst>
              <a:gd name="connsiteX0" fmla="*/ 0 w 407323"/>
              <a:gd name="connsiteY0" fmla="*/ 0 h 428719"/>
              <a:gd name="connsiteX1" fmla="*/ 407323 w 407323"/>
              <a:gd name="connsiteY1" fmla="*/ 0 h 428719"/>
              <a:gd name="connsiteX2" fmla="*/ 407323 w 407323"/>
              <a:gd name="connsiteY2" fmla="*/ 428719 h 428719"/>
              <a:gd name="connsiteX3" fmla="*/ 0 w 407323"/>
              <a:gd name="connsiteY3" fmla="*/ 428719 h 428719"/>
              <a:gd name="connsiteX4" fmla="*/ 0 w 407323"/>
              <a:gd name="connsiteY4" fmla="*/ 0 h 428719"/>
              <a:gd name="connsiteX0" fmla="*/ 407323 w 498763"/>
              <a:gd name="connsiteY0" fmla="*/ 428719 h 520159"/>
              <a:gd name="connsiteX1" fmla="*/ 0 w 498763"/>
              <a:gd name="connsiteY1" fmla="*/ 428719 h 520159"/>
              <a:gd name="connsiteX2" fmla="*/ 0 w 498763"/>
              <a:gd name="connsiteY2" fmla="*/ 0 h 520159"/>
              <a:gd name="connsiteX3" fmla="*/ 407323 w 498763"/>
              <a:gd name="connsiteY3" fmla="*/ 0 h 520159"/>
              <a:gd name="connsiteX4" fmla="*/ 498763 w 498763"/>
              <a:gd name="connsiteY4" fmla="*/ 520159 h 520159"/>
              <a:gd name="connsiteX0" fmla="*/ 407323 w 407323"/>
              <a:gd name="connsiteY0" fmla="*/ 428719 h 428719"/>
              <a:gd name="connsiteX1" fmla="*/ 0 w 407323"/>
              <a:gd name="connsiteY1" fmla="*/ 428719 h 428719"/>
              <a:gd name="connsiteX2" fmla="*/ 0 w 407323"/>
              <a:gd name="connsiteY2" fmla="*/ 0 h 428719"/>
              <a:gd name="connsiteX3" fmla="*/ 407323 w 407323"/>
              <a:gd name="connsiteY3" fmla="*/ 0 h 428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323" h="428719">
                <a:moveTo>
                  <a:pt x="407323" y="428719"/>
                </a:moveTo>
                <a:lnTo>
                  <a:pt x="0" y="428719"/>
                </a:lnTo>
                <a:lnTo>
                  <a:pt x="0" y="0"/>
                </a:lnTo>
                <a:lnTo>
                  <a:pt x="407323" y="0"/>
                </a:lnTo>
              </a:path>
            </a:pathLst>
          </a:custGeom>
          <a:ln>
            <a:solidFill>
              <a:srgbClr val="1533D8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400" dirty="0" err="1" smtClean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92118" y="3521827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accent2"/>
              </a:buClr>
            </a:pPr>
            <a:r>
              <a:rPr lang="en-GB" b="1" dirty="0">
                <a:solidFill>
                  <a:srgbClr val="FF0000"/>
                </a:solidFill>
                <a:latin typeface="Roche Sans Light Light" panose="020B0304030201040101" pitchFamily="34" charset="0"/>
              </a:rPr>
              <a:t>X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65929" y="3999485"/>
            <a:ext cx="19504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accent2"/>
              </a:buClr>
            </a:pPr>
            <a:r>
              <a:rPr lang="en-GB" sz="1400" dirty="0">
                <a:latin typeface="Roche Sans Light Light" panose="020B0304030201040101" pitchFamily="34" charset="0"/>
              </a:rPr>
              <a:t>Initiate </a:t>
            </a:r>
            <a:r>
              <a:rPr lang="en-GB" sz="1400" dirty="0" smtClean="0">
                <a:latin typeface="Roche Sans Light Light" panose="020B0304030201040101" pitchFamily="34" charset="0"/>
              </a:rPr>
              <a:t>DMT comparator</a:t>
            </a:r>
            <a:endParaRPr lang="en-GB" sz="1400" dirty="0">
              <a:latin typeface="Roche Sans Light Light" panose="020B0304030201040101" pitchFamily="34" charset="0"/>
            </a:endParaRPr>
          </a:p>
          <a:p>
            <a:pPr algn="ctr">
              <a:buClr>
                <a:schemeClr val="accent2"/>
              </a:buClr>
            </a:pPr>
            <a:r>
              <a:rPr lang="en-GB" sz="1400" dirty="0">
                <a:latin typeface="Roche Sans Light Light" panose="020B0304030201040101" pitchFamily="34" charset="0"/>
              </a:rPr>
              <a:t>at study baseline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54614" y="3956318"/>
            <a:ext cx="204490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accent2"/>
              </a:buClr>
            </a:pPr>
            <a:r>
              <a:rPr lang="en-GB" sz="1400" dirty="0">
                <a:latin typeface="Roche Sans Light Light" panose="020B0304030201040101" pitchFamily="34" charset="0"/>
              </a:rPr>
              <a:t>Discontinue </a:t>
            </a:r>
            <a:r>
              <a:rPr lang="en-GB" sz="1400" dirty="0" smtClean="0">
                <a:latin typeface="Roche Sans Light Light" panose="020B0304030201040101" pitchFamily="34" charset="0"/>
              </a:rPr>
              <a:t>DMT comparator </a:t>
            </a:r>
            <a:endParaRPr lang="en-GB" sz="1400" dirty="0">
              <a:latin typeface="Roche Sans Light Light" panose="020B0304030201040101" pitchFamily="34" charset="0"/>
            </a:endParaRPr>
          </a:p>
          <a:p>
            <a:pPr algn="ctr">
              <a:buClr>
                <a:schemeClr val="accent2"/>
              </a:buClr>
            </a:pPr>
            <a:r>
              <a:rPr lang="en-GB" sz="1400" dirty="0">
                <a:latin typeface="Roche Sans Light Light" panose="020B0304030201040101" pitchFamily="34" charset="0"/>
              </a:rPr>
              <a:t>during follow-up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337925" y="4047816"/>
            <a:ext cx="2051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accent2"/>
              </a:buClr>
            </a:pPr>
            <a:r>
              <a:rPr lang="en-GB" sz="1400" dirty="0" smtClean="0">
                <a:latin typeface="Roche Sans Light Light" panose="020B0304030201040101" pitchFamily="34" charset="0"/>
              </a:rPr>
              <a:t>Initiate OCR</a:t>
            </a:r>
            <a:endParaRPr lang="en-GB" sz="1400" dirty="0">
              <a:latin typeface="Roche Sans Light Light" panose="020B0304030201040101" pitchFamily="34" charset="0"/>
            </a:endParaRPr>
          </a:p>
          <a:p>
            <a:pPr algn="ctr">
              <a:buClr>
                <a:schemeClr val="accent2"/>
              </a:buClr>
            </a:pPr>
            <a:r>
              <a:rPr lang="en-GB" sz="1400" dirty="0" smtClean="0">
                <a:latin typeface="Roche Sans Light Light" panose="020B0304030201040101" pitchFamily="34" charset="0"/>
              </a:rPr>
              <a:t>during </a:t>
            </a:r>
            <a:r>
              <a:rPr lang="en-GB" sz="1400" dirty="0">
                <a:latin typeface="Roche Sans Light Light" panose="020B0304030201040101" pitchFamily="34" charset="0"/>
              </a:rPr>
              <a:t>follow-up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08491" y="2174318"/>
            <a:ext cx="23336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>
                <a:schemeClr val="accent2"/>
              </a:buClr>
            </a:pPr>
            <a:r>
              <a:rPr lang="en-GB" sz="1400" dirty="0" smtClean="0">
                <a:latin typeface="Roche Sans Light Light" panose="020B0304030201040101" pitchFamily="34" charset="0"/>
              </a:rPr>
              <a:t>Time-varying disability status 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4171099" y="2590391"/>
            <a:ext cx="834435" cy="75659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753138" y="2477808"/>
            <a:ext cx="938980" cy="93337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094140" y="2524258"/>
            <a:ext cx="797027" cy="82985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16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>
          <a:xfrm>
            <a:off x="736951" y="491074"/>
            <a:ext cx="9954000" cy="338559"/>
          </a:xfrm>
        </p:spPr>
        <p:txBody>
          <a:bodyPr/>
          <a:lstStyle/>
          <a:p>
            <a:r>
              <a:rPr lang="en-GB" dirty="0" smtClean="0"/>
              <a:t>Regression adjustment of time-dependent confounders may fail to estimate parameters of the MSCM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9"/>
          </p:nvPr>
        </p:nvSpPr>
        <p:spPr>
          <a:xfrm>
            <a:off x="357061" y="1291904"/>
            <a:ext cx="11244828" cy="4943873"/>
          </a:xfrm>
        </p:spPr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Adjusting for time-varying disability would reduce confounding bias for the effect of future treatments on safety outcomes.</a:t>
            </a:r>
          </a:p>
          <a:p>
            <a:r>
              <a:rPr lang="en-GB" dirty="0" smtClean="0"/>
              <a:t>However, adjusting for </a:t>
            </a:r>
            <a:r>
              <a:rPr lang="en-GB" dirty="0"/>
              <a:t>time-varying disability</a:t>
            </a:r>
            <a:r>
              <a:rPr lang="en-GB" dirty="0" smtClean="0"/>
              <a:t> would </a:t>
            </a:r>
            <a:r>
              <a:rPr lang="en-GB" b="1" dirty="0" smtClean="0"/>
              <a:t>block</a:t>
            </a:r>
            <a:r>
              <a:rPr lang="en-GB" dirty="0" smtClean="0"/>
              <a:t> some of the effect of previous treatments on safety outcomes. </a:t>
            </a:r>
          </a:p>
          <a:p>
            <a:r>
              <a:rPr lang="en-GB" dirty="0" smtClean="0"/>
              <a:t>Therefore, adjusting for time-varying confounders that are affected by previous treatments could lead to </a:t>
            </a:r>
            <a:r>
              <a:rPr lang="en-GB" b="1" dirty="0" smtClean="0"/>
              <a:t>downward</a:t>
            </a:r>
            <a:r>
              <a:rPr lang="en-GB" dirty="0" smtClean="0"/>
              <a:t> </a:t>
            </a:r>
            <a:r>
              <a:rPr lang="en-GB" b="1" dirty="0" smtClean="0"/>
              <a:t>biased</a:t>
            </a:r>
            <a:r>
              <a:rPr lang="en-GB" dirty="0" smtClean="0"/>
              <a:t> effect estimates for exposure to previous treatments.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27557D08-9667-754E-9FA9-FFD3988FC8C5}" type="slidenum">
              <a:rPr lang="en-CH" smtClean="0"/>
              <a:pPr/>
              <a:t>16</a:t>
            </a:fld>
            <a:endParaRPr lang="en-CH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017147" y="2976986"/>
            <a:ext cx="3809921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ectangle 17"/>
          <p:cNvSpPr/>
          <p:nvPr/>
        </p:nvSpPr>
        <p:spPr>
          <a:xfrm>
            <a:off x="4023618" y="2762626"/>
            <a:ext cx="112223" cy="428719"/>
          </a:xfrm>
          <a:custGeom>
            <a:avLst/>
            <a:gdLst>
              <a:gd name="connsiteX0" fmla="*/ 0 w 407323"/>
              <a:gd name="connsiteY0" fmla="*/ 0 h 428719"/>
              <a:gd name="connsiteX1" fmla="*/ 407323 w 407323"/>
              <a:gd name="connsiteY1" fmla="*/ 0 h 428719"/>
              <a:gd name="connsiteX2" fmla="*/ 407323 w 407323"/>
              <a:gd name="connsiteY2" fmla="*/ 428719 h 428719"/>
              <a:gd name="connsiteX3" fmla="*/ 0 w 407323"/>
              <a:gd name="connsiteY3" fmla="*/ 428719 h 428719"/>
              <a:gd name="connsiteX4" fmla="*/ 0 w 407323"/>
              <a:gd name="connsiteY4" fmla="*/ 0 h 428719"/>
              <a:gd name="connsiteX0" fmla="*/ 407323 w 498763"/>
              <a:gd name="connsiteY0" fmla="*/ 428719 h 520159"/>
              <a:gd name="connsiteX1" fmla="*/ 0 w 498763"/>
              <a:gd name="connsiteY1" fmla="*/ 428719 h 520159"/>
              <a:gd name="connsiteX2" fmla="*/ 0 w 498763"/>
              <a:gd name="connsiteY2" fmla="*/ 0 h 520159"/>
              <a:gd name="connsiteX3" fmla="*/ 407323 w 498763"/>
              <a:gd name="connsiteY3" fmla="*/ 0 h 520159"/>
              <a:gd name="connsiteX4" fmla="*/ 498763 w 498763"/>
              <a:gd name="connsiteY4" fmla="*/ 520159 h 520159"/>
              <a:gd name="connsiteX0" fmla="*/ 407323 w 407323"/>
              <a:gd name="connsiteY0" fmla="*/ 428719 h 428719"/>
              <a:gd name="connsiteX1" fmla="*/ 0 w 407323"/>
              <a:gd name="connsiteY1" fmla="*/ 428719 h 428719"/>
              <a:gd name="connsiteX2" fmla="*/ 0 w 407323"/>
              <a:gd name="connsiteY2" fmla="*/ 0 h 428719"/>
              <a:gd name="connsiteX3" fmla="*/ 407323 w 407323"/>
              <a:gd name="connsiteY3" fmla="*/ 0 h 428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323" h="428719">
                <a:moveTo>
                  <a:pt x="407323" y="428719"/>
                </a:moveTo>
                <a:lnTo>
                  <a:pt x="0" y="428719"/>
                </a:lnTo>
                <a:lnTo>
                  <a:pt x="0" y="0"/>
                </a:lnTo>
                <a:lnTo>
                  <a:pt x="407323" y="0"/>
                </a:lnTo>
              </a:path>
            </a:pathLst>
          </a:cu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400" dirty="0" err="1" smtClean="0">
              <a:solidFill>
                <a:srgbClr val="00B050"/>
              </a:solidFill>
            </a:endParaRPr>
          </a:p>
        </p:txBody>
      </p:sp>
      <p:sp>
        <p:nvSpPr>
          <p:cNvPr id="8" name="Rectangle 17"/>
          <p:cNvSpPr/>
          <p:nvPr/>
        </p:nvSpPr>
        <p:spPr>
          <a:xfrm flipH="1">
            <a:off x="5624753" y="2762626"/>
            <a:ext cx="101758" cy="436032"/>
          </a:xfrm>
          <a:custGeom>
            <a:avLst/>
            <a:gdLst>
              <a:gd name="connsiteX0" fmla="*/ 0 w 407323"/>
              <a:gd name="connsiteY0" fmla="*/ 0 h 428719"/>
              <a:gd name="connsiteX1" fmla="*/ 407323 w 407323"/>
              <a:gd name="connsiteY1" fmla="*/ 0 h 428719"/>
              <a:gd name="connsiteX2" fmla="*/ 407323 w 407323"/>
              <a:gd name="connsiteY2" fmla="*/ 428719 h 428719"/>
              <a:gd name="connsiteX3" fmla="*/ 0 w 407323"/>
              <a:gd name="connsiteY3" fmla="*/ 428719 h 428719"/>
              <a:gd name="connsiteX4" fmla="*/ 0 w 407323"/>
              <a:gd name="connsiteY4" fmla="*/ 0 h 428719"/>
              <a:gd name="connsiteX0" fmla="*/ 407323 w 498763"/>
              <a:gd name="connsiteY0" fmla="*/ 428719 h 520159"/>
              <a:gd name="connsiteX1" fmla="*/ 0 w 498763"/>
              <a:gd name="connsiteY1" fmla="*/ 428719 h 520159"/>
              <a:gd name="connsiteX2" fmla="*/ 0 w 498763"/>
              <a:gd name="connsiteY2" fmla="*/ 0 h 520159"/>
              <a:gd name="connsiteX3" fmla="*/ 407323 w 498763"/>
              <a:gd name="connsiteY3" fmla="*/ 0 h 520159"/>
              <a:gd name="connsiteX4" fmla="*/ 498763 w 498763"/>
              <a:gd name="connsiteY4" fmla="*/ 520159 h 520159"/>
              <a:gd name="connsiteX0" fmla="*/ 407323 w 407323"/>
              <a:gd name="connsiteY0" fmla="*/ 428719 h 428719"/>
              <a:gd name="connsiteX1" fmla="*/ 0 w 407323"/>
              <a:gd name="connsiteY1" fmla="*/ 428719 h 428719"/>
              <a:gd name="connsiteX2" fmla="*/ 0 w 407323"/>
              <a:gd name="connsiteY2" fmla="*/ 0 h 428719"/>
              <a:gd name="connsiteX3" fmla="*/ 407323 w 407323"/>
              <a:gd name="connsiteY3" fmla="*/ 0 h 428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323" h="428719">
                <a:moveTo>
                  <a:pt x="407323" y="428719"/>
                </a:moveTo>
                <a:lnTo>
                  <a:pt x="0" y="428719"/>
                </a:lnTo>
                <a:lnTo>
                  <a:pt x="0" y="0"/>
                </a:lnTo>
                <a:lnTo>
                  <a:pt x="407323" y="0"/>
                </a:lnTo>
              </a:path>
            </a:pathLst>
          </a:cu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400" dirty="0" err="1" smtClean="0">
              <a:solidFill>
                <a:schemeClr val="tx1"/>
              </a:solidFill>
            </a:endParaRPr>
          </a:p>
        </p:txBody>
      </p:sp>
      <p:sp>
        <p:nvSpPr>
          <p:cNvPr id="9" name="Rectangle 17"/>
          <p:cNvSpPr/>
          <p:nvPr/>
        </p:nvSpPr>
        <p:spPr>
          <a:xfrm>
            <a:off x="7036925" y="2774435"/>
            <a:ext cx="112223" cy="428719"/>
          </a:xfrm>
          <a:custGeom>
            <a:avLst/>
            <a:gdLst>
              <a:gd name="connsiteX0" fmla="*/ 0 w 407323"/>
              <a:gd name="connsiteY0" fmla="*/ 0 h 428719"/>
              <a:gd name="connsiteX1" fmla="*/ 407323 w 407323"/>
              <a:gd name="connsiteY1" fmla="*/ 0 h 428719"/>
              <a:gd name="connsiteX2" fmla="*/ 407323 w 407323"/>
              <a:gd name="connsiteY2" fmla="*/ 428719 h 428719"/>
              <a:gd name="connsiteX3" fmla="*/ 0 w 407323"/>
              <a:gd name="connsiteY3" fmla="*/ 428719 h 428719"/>
              <a:gd name="connsiteX4" fmla="*/ 0 w 407323"/>
              <a:gd name="connsiteY4" fmla="*/ 0 h 428719"/>
              <a:gd name="connsiteX0" fmla="*/ 407323 w 498763"/>
              <a:gd name="connsiteY0" fmla="*/ 428719 h 520159"/>
              <a:gd name="connsiteX1" fmla="*/ 0 w 498763"/>
              <a:gd name="connsiteY1" fmla="*/ 428719 h 520159"/>
              <a:gd name="connsiteX2" fmla="*/ 0 w 498763"/>
              <a:gd name="connsiteY2" fmla="*/ 0 h 520159"/>
              <a:gd name="connsiteX3" fmla="*/ 407323 w 498763"/>
              <a:gd name="connsiteY3" fmla="*/ 0 h 520159"/>
              <a:gd name="connsiteX4" fmla="*/ 498763 w 498763"/>
              <a:gd name="connsiteY4" fmla="*/ 520159 h 520159"/>
              <a:gd name="connsiteX0" fmla="*/ 407323 w 407323"/>
              <a:gd name="connsiteY0" fmla="*/ 428719 h 428719"/>
              <a:gd name="connsiteX1" fmla="*/ 0 w 407323"/>
              <a:gd name="connsiteY1" fmla="*/ 428719 h 428719"/>
              <a:gd name="connsiteX2" fmla="*/ 0 w 407323"/>
              <a:gd name="connsiteY2" fmla="*/ 0 h 428719"/>
              <a:gd name="connsiteX3" fmla="*/ 407323 w 407323"/>
              <a:gd name="connsiteY3" fmla="*/ 0 h 428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323" h="428719">
                <a:moveTo>
                  <a:pt x="407323" y="428719"/>
                </a:moveTo>
                <a:lnTo>
                  <a:pt x="0" y="428719"/>
                </a:lnTo>
                <a:lnTo>
                  <a:pt x="0" y="0"/>
                </a:lnTo>
                <a:lnTo>
                  <a:pt x="407323" y="0"/>
                </a:lnTo>
              </a:path>
            </a:pathLst>
          </a:custGeom>
          <a:ln>
            <a:solidFill>
              <a:srgbClr val="1533D8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400" dirty="0" err="1" smtClean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60997" y="2829326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accent2"/>
              </a:buClr>
            </a:pPr>
            <a:r>
              <a:rPr lang="en-GB" b="1" dirty="0">
                <a:solidFill>
                  <a:srgbClr val="FF0000"/>
                </a:solidFill>
                <a:latin typeface="Roche Sans Light Light" panose="020B0304030201040101" pitchFamily="34" charset="0"/>
              </a:rPr>
              <a:t>X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41916" y="3246813"/>
            <a:ext cx="19504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accent2"/>
              </a:buClr>
            </a:pPr>
            <a:r>
              <a:rPr lang="en-GB" sz="1400" dirty="0">
                <a:latin typeface="Roche Sans Light Light" panose="020B0304030201040101" pitchFamily="34" charset="0"/>
              </a:rPr>
              <a:t>Initiate </a:t>
            </a:r>
            <a:r>
              <a:rPr lang="en-GB" sz="1400" dirty="0" smtClean="0">
                <a:latin typeface="Roche Sans Light Light" panose="020B0304030201040101" pitchFamily="34" charset="0"/>
              </a:rPr>
              <a:t>DMT comparator</a:t>
            </a:r>
            <a:endParaRPr lang="en-GB" sz="1400" dirty="0">
              <a:latin typeface="Roche Sans Light Light" panose="020B0304030201040101" pitchFamily="34" charset="0"/>
            </a:endParaRPr>
          </a:p>
          <a:p>
            <a:pPr algn="ctr">
              <a:buClr>
                <a:schemeClr val="accent2"/>
              </a:buClr>
            </a:pPr>
            <a:r>
              <a:rPr lang="en-GB" sz="1400" dirty="0">
                <a:latin typeface="Roche Sans Light Light" panose="020B0304030201040101" pitchFamily="34" charset="0"/>
              </a:rPr>
              <a:t>at study baseline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79474" y="3234750"/>
            <a:ext cx="204490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accent2"/>
              </a:buClr>
            </a:pPr>
            <a:r>
              <a:rPr lang="en-GB" sz="1400" dirty="0">
                <a:latin typeface="Roche Sans Light Light" panose="020B0304030201040101" pitchFamily="34" charset="0"/>
              </a:rPr>
              <a:t>Discontinue </a:t>
            </a:r>
            <a:r>
              <a:rPr lang="en-GB" sz="1400" dirty="0" smtClean="0">
                <a:latin typeface="Roche Sans Light Light" panose="020B0304030201040101" pitchFamily="34" charset="0"/>
              </a:rPr>
              <a:t>DMT comparator </a:t>
            </a:r>
            <a:endParaRPr lang="en-GB" sz="1400" dirty="0">
              <a:latin typeface="Roche Sans Light Light" panose="020B0304030201040101" pitchFamily="34" charset="0"/>
            </a:endParaRPr>
          </a:p>
          <a:p>
            <a:pPr algn="ctr">
              <a:buClr>
                <a:schemeClr val="accent2"/>
              </a:buClr>
            </a:pPr>
            <a:r>
              <a:rPr lang="en-GB" sz="1400" dirty="0">
                <a:latin typeface="Roche Sans Light Light" panose="020B0304030201040101" pitchFamily="34" charset="0"/>
              </a:rPr>
              <a:t>during follow-up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191535" y="3259828"/>
            <a:ext cx="2051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accent2"/>
              </a:buClr>
            </a:pPr>
            <a:r>
              <a:rPr lang="en-GB" sz="1400" dirty="0" smtClean="0">
                <a:latin typeface="Roche Sans Light Light" panose="020B0304030201040101" pitchFamily="34" charset="0"/>
              </a:rPr>
              <a:t>Initiate OCR</a:t>
            </a:r>
            <a:endParaRPr lang="en-GB" sz="1400" dirty="0">
              <a:latin typeface="Roche Sans Light Light" panose="020B0304030201040101" pitchFamily="34" charset="0"/>
            </a:endParaRPr>
          </a:p>
          <a:p>
            <a:pPr algn="ctr">
              <a:buClr>
                <a:schemeClr val="accent2"/>
              </a:buClr>
            </a:pPr>
            <a:r>
              <a:rPr lang="en-GB" sz="1400" dirty="0" smtClean="0">
                <a:latin typeface="Roche Sans Light Light" panose="020B0304030201040101" pitchFamily="34" charset="0"/>
              </a:rPr>
              <a:t>during </a:t>
            </a:r>
            <a:r>
              <a:rPr lang="en-GB" sz="1400" dirty="0">
                <a:latin typeface="Roche Sans Light Light" panose="020B0304030201040101" pitchFamily="34" charset="0"/>
              </a:rPr>
              <a:t>follow-up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73291" y="1630726"/>
            <a:ext cx="23336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>
                <a:schemeClr val="accent2"/>
              </a:buClr>
            </a:pPr>
            <a:r>
              <a:rPr lang="en-GB" sz="1400" dirty="0" smtClean="0">
                <a:latin typeface="Roche Sans Light Light" panose="020B0304030201040101" pitchFamily="34" charset="0"/>
              </a:rPr>
              <a:t>Time-varying disability status 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4239323" y="1950566"/>
            <a:ext cx="834435" cy="75659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715350" y="1929111"/>
            <a:ext cx="1032943" cy="91112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979475" y="1929111"/>
            <a:ext cx="978403" cy="82170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421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>
          <a:xfrm>
            <a:off x="736950" y="778181"/>
            <a:ext cx="10483677" cy="338559"/>
          </a:xfrm>
        </p:spPr>
        <p:txBody>
          <a:bodyPr/>
          <a:lstStyle/>
          <a:p>
            <a:r>
              <a:rPr lang="en-GB" dirty="0" smtClean="0"/>
              <a:t>Inverse probability weighted estimation of marginal structural models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19"/>
              </p:nvPr>
            </p:nvSpPr>
            <p:spPr>
              <a:xfrm>
                <a:off x="439149" y="1359017"/>
                <a:ext cx="11284539" cy="5075339"/>
              </a:xfrm>
            </p:spPr>
            <p:txBody>
              <a:bodyPr/>
              <a:lstStyle/>
              <a:p>
                <a:r>
                  <a:rPr lang="en-GB" b="1" dirty="0" smtClean="0">
                    <a:solidFill>
                      <a:srgbClr val="00B050"/>
                    </a:solidFill>
                  </a:rPr>
                  <a:t>Possible solution</a:t>
                </a:r>
                <a:r>
                  <a:rPr lang="en-GB" dirty="0" smtClean="0"/>
                  <a:t>: use IPW to emulate the target trial with an </a:t>
                </a:r>
                <a:r>
                  <a:rPr lang="en-GB" dirty="0" err="1" smtClean="0"/>
                  <a:t>unconfounded</a:t>
                </a:r>
                <a:r>
                  <a:rPr lang="en-GB" dirty="0" smtClean="0"/>
                  <a:t> treatment switching process.</a:t>
                </a:r>
              </a:p>
              <a:p>
                <a:r>
                  <a:rPr lang="en-GB" dirty="0"/>
                  <a:t>I</a:t>
                </a:r>
                <a:r>
                  <a:rPr lang="en-GB" dirty="0" smtClean="0"/>
                  <a:t>nvolves discretizing the time scale, e.g. into months, and then assigning weights to each patient at each time point.</a:t>
                </a:r>
              </a:p>
              <a:p>
                <a:r>
                  <a:rPr lang="en-GB" dirty="0" smtClean="0"/>
                  <a:t>Patients are assigned the following weights at month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GB" dirty="0" smtClean="0"/>
              </a:p>
              <a:p>
                <a:endParaRPr lang="en-GB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∏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f>
                            <m:f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𝑝𝑟</m:t>
                              </m:r>
                              <m:d>
                                <m:dPr>
                                  <m:endChr m:val="|"/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𝑂𝐶𝑅</m:t>
                                  </m:r>
                                  <m:d>
                                    <m:dPr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e>
                                  </m:d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d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acc>
                                <m:accPr>
                                  <m:chr m:val="̅"/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𝐷𝑀𝑇</m:t>
                                  </m:r>
                                  <m:d>
                                    <m:dPr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</m:e>
                              </m:acc>
                              <m:acc>
                                <m:accPr>
                                  <m:chr m:val="̅"/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𝑂𝐶𝑅</m:t>
                                  </m:r>
                                  <m:d>
                                    <m:d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</m:acc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m:rPr>
                                  <m:brk m:alnAt="23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𝑝𝑟</m:t>
                              </m:r>
                              <m:d>
                                <m:dPr>
                                  <m:endChr m:val="|"/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𝑂𝐶𝑅</m:t>
                                  </m:r>
                                  <m:d>
                                    <m:d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e>
                                  </m:d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d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acc>
                                <m:accPr>
                                  <m:chr m:val="̅"/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𝐷𝑀𝑇</m:t>
                                  </m:r>
                                  <m:d>
                                    <m:d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</m:e>
                              </m:acc>
                              <m:acc>
                                <m:accPr>
                                  <m:chr m:val="̅"/>
                                  <m:ctrlPr>
                                    <a:rPr lang="en-GB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𝑂𝐶𝑅</m:t>
                                  </m:r>
                                  <m:d>
                                    <m:d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</m:acc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  <m:d>
                                <m: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e>
                              </m:d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m:rPr>
                                  <m:brk m:alnAt="23"/>
                                </m:rPr>
                                <a:rPr lang="en-GB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nary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𝑝𝑟</m:t>
                          </m:r>
                          <m:d>
                            <m:dPr>
                              <m:endChr m:val="|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𝐷𝑀𝑇</m:t>
                              </m:r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e>
                              </m:d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 </m:t>
                          </m:r>
                          <m:acc>
                            <m:accPr>
                              <m:chr m:val="̅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𝐷𝑀𝑇</m:t>
                              </m:r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e>
                          </m:acc>
                          <m:acc>
                            <m:accPr>
                              <m:chr m:val="̅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𝑂𝐶𝑅</m:t>
                              </m:r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</m:acc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brk m:alnAt="23"/>
                            </m:rPr>
                            <a:rPr lang="en-GB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𝑝𝑟</m:t>
                          </m:r>
                          <m:d>
                            <m:dPr>
                              <m:endChr m:val="|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𝐷𝑀𝑇</m:t>
                              </m:r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e>
                              </m:d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 </m:t>
                          </m:r>
                          <m:acc>
                            <m:accPr>
                              <m:chr m:val="̅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𝐷𝑀𝑇</m:t>
                              </m:r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e>
                          </m:acc>
                          <m:acc>
                            <m:accPr>
                              <m:chr m:val="̅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𝑂𝐶𝑅</m:t>
                              </m:r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</m:acc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𝑍</m:t>
                          </m:r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d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brk m:alnAt="23"/>
                            </m:rPr>
                            <a:rPr lang="en-GB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r>
                  <a:rPr lang="en-GB" dirty="0" smtClean="0"/>
                  <a:t> 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endParaRPr lang="en-GB" dirty="0" smtClean="0"/>
              </a:p>
              <a:p>
                <a:r>
                  <a:rPr lang="en-GB" dirty="0" smtClean="0"/>
                  <a:t>More details of this and other solutions including </a:t>
                </a:r>
                <a:r>
                  <a:rPr lang="en-GB" b="1" dirty="0"/>
                  <a:t>g-computation</a:t>
                </a:r>
                <a:r>
                  <a:rPr lang="en-GB" dirty="0"/>
                  <a:t> </a:t>
                </a:r>
                <a:r>
                  <a:rPr lang="en-GB" b="1" dirty="0" smtClean="0"/>
                  <a:t>formula</a:t>
                </a:r>
                <a:r>
                  <a:rPr lang="en-GB" dirty="0" smtClean="0"/>
                  <a:t> and </a:t>
                </a:r>
                <a:r>
                  <a:rPr lang="en-GB" b="1" dirty="0" smtClean="0"/>
                  <a:t>g-estimation of structural nested models </a:t>
                </a:r>
                <a:r>
                  <a:rPr lang="en-GB" dirty="0" smtClean="0"/>
                  <a:t>can be found in Daniel et al (2013) and Chapter 21 of </a:t>
                </a:r>
                <a:r>
                  <a:rPr lang="en-GB" dirty="0" err="1"/>
                  <a:t>Hernán</a:t>
                </a:r>
                <a:r>
                  <a:rPr lang="en-GB" dirty="0"/>
                  <a:t> </a:t>
                </a:r>
                <a:r>
                  <a:rPr lang="en-GB" dirty="0" smtClean="0"/>
                  <a:t>and </a:t>
                </a:r>
                <a:r>
                  <a:rPr lang="en-GB" dirty="0"/>
                  <a:t>Robins </a:t>
                </a:r>
                <a:r>
                  <a:rPr lang="en-GB" dirty="0" smtClean="0"/>
                  <a:t>(2020).</a:t>
                </a:r>
                <a:r>
                  <a:rPr lang="en-GB" b="1" dirty="0" smtClean="0"/>
                  <a:t> </a:t>
                </a:r>
                <a:endParaRPr lang="en-GB" b="1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9"/>
              </p:nvPr>
            </p:nvSpPr>
            <p:spPr>
              <a:xfrm>
                <a:off x="439149" y="1359017"/>
                <a:ext cx="11284539" cy="5075339"/>
              </a:xfrm>
              <a:blipFill>
                <a:blip r:embed="rId2"/>
                <a:stretch>
                  <a:fillRect l="-1135" t="-1561" b="-1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27557D08-9667-754E-9FA9-FFD3988FC8C5}" type="slidenum">
              <a:rPr lang="en-CH" smtClean="0"/>
              <a:pPr/>
              <a:t>17</a:t>
            </a:fld>
            <a:endParaRPr lang="en-CH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497318" y="5001979"/>
            <a:ext cx="3809921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ectangle 17"/>
          <p:cNvSpPr/>
          <p:nvPr/>
        </p:nvSpPr>
        <p:spPr>
          <a:xfrm>
            <a:off x="4488154" y="4800248"/>
            <a:ext cx="112223" cy="428719"/>
          </a:xfrm>
          <a:custGeom>
            <a:avLst/>
            <a:gdLst>
              <a:gd name="connsiteX0" fmla="*/ 0 w 407323"/>
              <a:gd name="connsiteY0" fmla="*/ 0 h 428719"/>
              <a:gd name="connsiteX1" fmla="*/ 407323 w 407323"/>
              <a:gd name="connsiteY1" fmla="*/ 0 h 428719"/>
              <a:gd name="connsiteX2" fmla="*/ 407323 w 407323"/>
              <a:gd name="connsiteY2" fmla="*/ 428719 h 428719"/>
              <a:gd name="connsiteX3" fmla="*/ 0 w 407323"/>
              <a:gd name="connsiteY3" fmla="*/ 428719 h 428719"/>
              <a:gd name="connsiteX4" fmla="*/ 0 w 407323"/>
              <a:gd name="connsiteY4" fmla="*/ 0 h 428719"/>
              <a:gd name="connsiteX0" fmla="*/ 407323 w 498763"/>
              <a:gd name="connsiteY0" fmla="*/ 428719 h 520159"/>
              <a:gd name="connsiteX1" fmla="*/ 0 w 498763"/>
              <a:gd name="connsiteY1" fmla="*/ 428719 h 520159"/>
              <a:gd name="connsiteX2" fmla="*/ 0 w 498763"/>
              <a:gd name="connsiteY2" fmla="*/ 0 h 520159"/>
              <a:gd name="connsiteX3" fmla="*/ 407323 w 498763"/>
              <a:gd name="connsiteY3" fmla="*/ 0 h 520159"/>
              <a:gd name="connsiteX4" fmla="*/ 498763 w 498763"/>
              <a:gd name="connsiteY4" fmla="*/ 520159 h 520159"/>
              <a:gd name="connsiteX0" fmla="*/ 407323 w 407323"/>
              <a:gd name="connsiteY0" fmla="*/ 428719 h 428719"/>
              <a:gd name="connsiteX1" fmla="*/ 0 w 407323"/>
              <a:gd name="connsiteY1" fmla="*/ 428719 h 428719"/>
              <a:gd name="connsiteX2" fmla="*/ 0 w 407323"/>
              <a:gd name="connsiteY2" fmla="*/ 0 h 428719"/>
              <a:gd name="connsiteX3" fmla="*/ 407323 w 407323"/>
              <a:gd name="connsiteY3" fmla="*/ 0 h 428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323" h="428719">
                <a:moveTo>
                  <a:pt x="407323" y="428719"/>
                </a:moveTo>
                <a:lnTo>
                  <a:pt x="0" y="428719"/>
                </a:lnTo>
                <a:lnTo>
                  <a:pt x="0" y="0"/>
                </a:lnTo>
                <a:lnTo>
                  <a:pt x="407323" y="0"/>
                </a:lnTo>
              </a:path>
            </a:pathLst>
          </a:cu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400" dirty="0" err="1" smtClean="0">
              <a:solidFill>
                <a:srgbClr val="00B050"/>
              </a:solidFill>
            </a:endParaRPr>
          </a:p>
        </p:txBody>
      </p:sp>
      <p:sp>
        <p:nvSpPr>
          <p:cNvPr id="8" name="Rectangle 17"/>
          <p:cNvSpPr/>
          <p:nvPr/>
        </p:nvSpPr>
        <p:spPr>
          <a:xfrm flipH="1">
            <a:off x="6281888" y="4807087"/>
            <a:ext cx="101758" cy="436032"/>
          </a:xfrm>
          <a:custGeom>
            <a:avLst/>
            <a:gdLst>
              <a:gd name="connsiteX0" fmla="*/ 0 w 407323"/>
              <a:gd name="connsiteY0" fmla="*/ 0 h 428719"/>
              <a:gd name="connsiteX1" fmla="*/ 407323 w 407323"/>
              <a:gd name="connsiteY1" fmla="*/ 0 h 428719"/>
              <a:gd name="connsiteX2" fmla="*/ 407323 w 407323"/>
              <a:gd name="connsiteY2" fmla="*/ 428719 h 428719"/>
              <a:gd name="connsiteX3" fmla="*/ 0 w 407323"/>
              <a:gd name="connsiteY3" fmla="*/ 428719 h 428719"/>
              <a:gd name="connsiteX4" fmla="*/ 0 w 407323"/>
              <a:gd name="connsiteY4" fmla="*/ 0 h 428719"/>
              <a:gd name="connsiteX0" fmla="*/ 407323 w 498763"/>
              <a:gd name="connsiteY0" fmla="*/ 428719 h 520159"/>
              <a:gd name="connsiteX1" fmla="*/ 0 w 498763"/>
              <a:gd name="connsiteY1" fmla="*/ 428719 h 520159"/>
              <a:gd name="connsiteX2" fmla="*/ 0 w 498763"/>
              <a:gd name="connsiteY2" fmla="*/ 0 h 520159"/>
              <a:gd name="connsiteX3" fmla="*/ 407323 w 498763"/>
              <a:gd name="connsiteY3" fmla="*/ 0 h 520159"/>
              <a:gd name="connsiteX4" fmla="*/ 498763 w 498763"/>
              <a:gd name="connsiteY4" fmla="*/ 520159 h 520159"/>
              <a:gd name="connsiteX0" fmla="*/ 407323 w 407323"/>
              <a:gd name="connsiteY0" fmla="*/ 428719 h 428719"/>
              <a:gd name="connsiteX1" fmla="*/ 0 w 407323"/>
              <a:gd name="connsiteY1" fmla="*/ 428719 h 428719"/>
              <a:gd name="connsiteX2" fmla="*/ 0 w 407323"/>
              <a:gd name="connsiteY2" fmla="*/ 0 h 428719"/>
              <a:gd name="connsiteX3" fmla="*/ 407323 w 407323"/>
              <a:gd name="connsiteY3" fmla="*/ 0 h 428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323" h="428719">
                <a:moveTo>
                  <a:pt x="407323" y="428719"/>
                </a:moveTo>
                <a:lnTo>
                  <a:pt x="0" y="428719"/>
                </a:lnTo>
                <a:lnTo>
                  <a:pt x="0" y="0"/>
                </a:lnTo>
                <a:lnTo>
                  <a:pt x="407323" y="0"/>
                </a:lnTo>
              </a:path>
            </a:pathLst>
          </a:cu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400" dirty="0" err="1" smtClean="0">
              <a:solidFill>
                <a:schemeClr val="tx1"/>
              </a:solidFill>
            </a:endParaRPr>
          </a:p>
        </p:txBody>
      </p:sp>
      <p:sp>
        <p:nvSpPr>
          <p:cNvPr id="9" name="Rectangle 17"/>
          <p:cNvSpPr/>
          <p:nvPr/>
        </p:nvSpPr>
        <p:spPr>
          <a:xfrm>
            <a:off x="7743286" y="4787619"/>
            <a:ext cx="112223" cy="428719"/>
          </a:xfrm>
          <a:custGeom>
            <a:avLst/>
            <a:gdLst>
              <a:gd name="connsiteX0" fmla="*/ 0 w 407323"/>
              <a:gd name="connsiteY0" fmla="*/ 0 h 428719"/>
              <a:gd name="connsiteX1" fmla="*/ 407323 w 407323"/>
              <a:gd name="connsiteY1" fmla="*/ 0 h 428719"/>
              <a:gd name="connsiteX2" fmla="*/ 407323 w 407323"/>
              <a:gd name="connsiteY2" fmla="*/ 428719 h 428719"/>
              <a:gd name="connsiteX3" fmla="*/ 0 w 407323"/>
              <a:gd name="connsiteY3" fmla="*/ 428719 h 428719"/>
              <a:gd name="connsiteX4" fmla="*/ 0 w 407323"/>
              <a:gd name="connsiteY4" fmla="*/ 0 h 428719"/>
              <a:gd name="connsiteX0" fmla="*/ 407323 w 498763"/>
              <a:gd name="connsiteY0" fmla="*/ 428719 h 520159"/>
              <a:gd name="connsiteX1" fmla="*/ 0 w 498763"/>
              <a:gd name="connsiteY1" fmla="*/ 428719 h 520159"/>
              <a:gd name="connsiteX2" fmla="*/ 0 w 498763"/>
              <a:gd name="connsiteY2" fmla="*/ 0 h 520159"/>
              <a:gd name="connsiteX3" fmla="*/ 407323 w 498763"/>
              <a:gd name="connsiteY3" fmla="*/ 0 h 520159"/>
              <a:gd name="connsiteX4" fmla="*/ 498763 w 498763"/>
              <a:gd name="connsiteY4" fmla="*/ 520159 h 520159"/>
              <a:gd name="connsiteX0" fmla="*/ 407323 w 407323"/>
              <a:gd name="connsiteY0" fmla="*/ 428719 h 428719"/>
              <a:gd name="connsiteX1" fmla="*/ 0 w 407323"/>
              <a:gd name="connsiteY1" fmla="*/ 428719 h 428719"/>
              <a:gd name="connsiteX2" fmla="*/ 0 w 407323"/>
              <a:gd name="connsiteY2" fmla="*/ 0 h 428719"/>
              <a:gd name="connsiteX3" fmla="*/ 407323 w 407323"/>
              <a:gd name="connsiteY3" fmla="*/ 0 h 428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323" h="428719">
                <a:moveTo>
                  <a:pt x="407323" y="428719"/>
                </a:moveTo>
                <a:lnTo>
                  <a:pt x="0" y="428719"/>
                </a:lnTo>
                <a:lnTo>
                  <a:pt x="0" y="0"/>
                </a:lnTo>
                <a:lnTo>
                  <a:pt x="407323" y="0"/>
                </a:lnTo>
              </a:path>
            </a:pathLst>
          </a:custGeom>
          <a:ln>
            <a:solidFill>
              <a:srgbClr val="1533D8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400" dirty="0" err="1" smtClean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150332" y="4830992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accent2"/>
              </a:buClr>
            </a:pPr>
            <a:r>
              <a:rPr lang="en-GB" b="1" dirty="0">
                <a:solidFill>
                  <a:srgbClr val="FF0000"/>
                </a:solidFill>
                <a:latin typeface="Roche Sans Light Light" panose="020B0304030201040101" pitchFamily="34" charset="0"/>
              </a:rPr>
              <a:t>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947559" y="3688033"/>
                <a:ext cx="5043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buClr>
                    <a:schemeClr val="accent2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 smtClean="0">
                  <a:latin typeface="Roche Sans Light Light" panose="020B0304030201040101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7559" y="3688033"/>
                <a:ext cx="504395" cy="369332"/>
              </a:xfrm>
              <a:prstGeom prst="rect">
                <a:avLst/>
              </a:prstGeom>
              <a:blipFill>
                <a:blip r:embed="rId3"/>
                <a:stretch>
                  <a:fillRect r="-25610" b="-98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3312516" y="5212865"/>
            <a:ext cx="19814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accent2"/>
              </a:buClr>
            </a:pPr>
            <a:r>
              <a:rPr lang="en-GB" sz="1400" dirty="0">
                <a:latin typeface="Roche Sans Light Light" panose="020B0304030201040101" pitchFamily="34" charset="0"/>
              </a:rPr>
              <a:t>Initiate DMT comparator</a:t>
            </a:r>
          </a:p>
          <a:p>
            <a:pPr algn="ctr">
              <a:buClr>
                <a:schemeClr val="accent2"/>
              </a:buClr>
            </a:pPr>
            <a:r>
              <a:rPr lang="en-GB" sz="1400" dirty="0">
                <a:latin typeface="Roche Sans Light Light" panose="020B0304030201040101" pitchFamily="34" charset="0"/>
              </a:rPr>
              <a:t>at study baseline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108508" y="5223786"/>
            <a:ext cx="23970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accent2"/>
              </a:buClr>
            </a:pPr>
            <a:r>
              <a:rPr lang="en-GB" sz="1400" dirty="0">
                <a:latin typeface="Roche Sans Light Light" panose="020B0304030201040101" pitchFamily="34" charset="0"/>
              </a:rPr>
              <a:t>Discontinue DMT comparator </a:t>
            </a:r>
          </a:p>
          <a:p>
            <a:pPr algn="ctr">
              <a:buClr>
                <a:schemeClr val="accent2"/>
              </a:buClr>
            </a:pPr>
            <a:r>
              <a:rPr lang="en-GB" sz="1400" dirty="0">
                <a:latin typeface="Roche Sans Light Light" panose="020B0304030201040101" pitchFamily="34" charset="0"/>
              </a:rPr>
              <a:t>during follow-up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194063" y="5229817"/>
            <a:ext cx="16392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accent2"/>
              </a:buClr>
            </a:pPr>
            <a:r>
              <a:rPr lang="en-GB" sz="1400" dirty="0">
                <a:latin typeface="Roche Sans Light Light" panose="020B0304030201040101" pitchFamily="34" charset="0"/>
              </a:rPr>
              <a:t>Initiate OCR</a:t>
            </a:r>
          </a:p>
          <a:p>
            <a:pPr algn="ctr">
              <a:buClr>
                <a:schemeClr val="accent2"/>
              </a:buClr>
            </a:pPr>
            <a:r>
              <a:rPr lang="en-GB" sz="1400" dirty="0">
                <a:latin typeface="Roche Sans Light Light" panose="020B0304030201040101" pitchFamily="34" charset="0"/>
              </a:rPr>
              <a:t>during follow-up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4668967" y="3950286"/>
            <a:ext cx="1273830" cy="79816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565755" y="3938422"/>
            <a:ext cx="1559409" cy="95221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39149" y="3762245"/>
            <a:ext cx="3833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>
                <a:schemeClr val="accent2"/>
              </a:buClr>
            </a:pPr>
            <a:r>
              <a:rPr lang="en-GB" b="1" dirty="0" smtClean="0">
                <a:latin typeface="Roche Sans Light Light" panose="020B0304030201040101" pitchFamily="34" charset="0"/>
              </a:rPr>
              <a:t>Data generating mechanism for the pseudo population after weighting</a:t>
            </a:r>
            <a:r>
              <a:rPr lang="en-GB" dirty="0" smtClean="0">
                <a:latin typeface="Roche Sans Light Light" panose="020B0304030201040101" pitchFamily="34" charset="0"/>
              </a:rPr>
              <a:t>: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373150" y="4080186"/>
            <a:ext cx="1289369" cy="79495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751267" y="4250569"/>
            <a:ext cx="142095" cy="186688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298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>
          <a:xfrm>
            <a:off x="736600" y="702680"/>
            <a:ext cx="9954000" cy="338559"/>
          </a:xfrm>
        </p:spPr>
        <p:txBody>
          <a:bodyPr/>
          <a:lstStyle/>
          <a:p>
            <a:r>
              <a:rPr lang="en-GB" dirty="0" smtClean="0"/>
              <a:t>FDA feedback on proposed MSCM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9"/>
          </p:nvPr>
        </p:nvSpPr>
        <p:spPr>
          <a:xfrm>
            <a:off x="736600" y="1241571"/>
            <a:ext cx="10977563" cy="5428973"/>
          </a:xfrm>
        </p:spPr>
        <p:txBody>
          <a:bodyPr/>
          <a:lstStyle/>
          <a:p>
            <a:r>
              <a:rPr lang="en-GB" b="1" dirty="0" smtClean="0"/>
              <a:t>FDA feedback: </a:t>
            </a:r>
            <a:r>
              <a:rPr lang="en-GB" dirty="0" smtClean="0"/>
              <a:t>You </a:t>
            </a:r>
            <a:r>
              <a:rPr lang="en-GB" dirty="0"/>
              <a:t>proposed to use the marginal structural models (MSMs) in the main analyses. </a:t>
            </a:r>
            <a:r>
              <a:rPr lang="en-GB" dirty="0" smtClean="0"/>
              <a:t>There are </a:t>
            </a:r>
            <a:r>
              <a:rPr lang="en-GB" b="1" dirty="0">
                <a:solidFill>
                  <a:srgbClr val="FF0000"/>
                </a:solidFill>
              </a:rPr>
              <a:t>practical issues that are of concern</a:t>
            </a:r>
            <a:r>
              <a:rPr lang="en-GB" dirty="0"/>
              <a:t>. For example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MSM </a:t>
            </a:r>
            <a:r>
              <a:rPr lang="en-GB" dirty="0"/>
              <a:t>has </a:t>
            </a:r>
            <a:r>
              <a:rPr lang="en-GB" b="1" dirty="0">
                <a:solidFill>
                  <a:srgbClr val="FF0000"/>
                </a:solidFill>
              </a:rPr>
              <a:t>more stringent model specification </a:t>
            </a:r>
            <a:r>
              <a:rPr lang="en-GB" dirty="0"/>
              <a:t>requirements for the </a:t>
            </a:r>
            <a:r>
              <a:rPr lang="en-GB" dirty="0" smtClean="0"/>
              <a:t>propensity score </a:t>
            </a:r>
            <a:r>
              <a:rPr lang="en-GB" dirty="0"/>
              <a:t>(PS) estimations over time. </a:t>
            </a:r>
            <a:r>
              <a:rPr lang="en-GB" dirty="0" smtClean="0"/>
              <a:t>If </a:t>
            </a:r>
            <a:r>
              <a:rPr lang="en-GB" dirty="0"/>
              <a:t>the PS model is </a:t>
            </a:r>
            <a:r>
              <a:rPr lang="en-GB" dirty="0" err="1"/>
              <a:t>misspecified</a:t>
            </a:r>
            <a:r>
              <a:rPr lang="en-GB" dirty="0"/>
              <a:t> at one of </a:t>
            </a:r>
            <a:r>
              <a:rPr lang="en-GB" dirty="0" smtClean="0"/>
              <a:t>the time </a:t>
            </a:r>
            <a:r>
              <a:rPr lang="en-GB" dirty="0"/>
              <a:t>points, then the effect estimate could be </a:t>
            </a:r>
            <a:r>
              <a:rPr lang="en-GB" dirty="0" smtClean="0"/>
              <a:t>biased.</a:t>
            </a:r>
          </a:p>
          <a:p>
            <a:pPr marL="0" indent="0">
              <a:buNone/>
            </a:pPr>
            <a:endParaRPr lang="en-GB" dirty="0" smtClean="0"/>
          </a:p>
          <a:p>
            <a:pPr marL="342900" indent="-342900">
              <a:buFont typeface="+mj-lt"/>
              <a:buAutoNum type="arabicPeriod" startAt="2"/>
            </a:pPr>
            <a:r>
              <a:rPr lang="en-GB" dirty="0" smtClean="0"/>
              <a:t>Pre-determined </a:t>
            </a:r>
            <a:r>
              <a:rPr lang="en-GB" dirty="0"/>
              <a:t>fixed time intervals are required for the MSMs. Variable </a:t>
            </a:r>
            <a:r>
              <a:rPr lang="en-GB" dirty="0" smtClean="0"/>
              <a:t>values that </a:t>
            </a:r>
            <a:r>
              <a:rPr lang="en-GB" dirty="0"/>
              <a:t>are not captured at the pre-determined time points may </a:t>
            </a:r>
            <a:r>
              <a:rPr lang="en-GB" dirty="0" smtClean="0"/>
              <a:t>require assumptions </a:t>
            </a:r>
            <a:r>
              <a:rPr lang="en-GB" dirty="0"/>
              <a:t>to carry values forward or backward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Use MSMs in the exploratory analyses only</a:t>
            </a:r>
            <a:r>
              <a:rPr lang="en-GB" dirty="0" smtClean="0"/>
              <a:t>. </a:t>
            </a:r>
            <a:r>
              <a:rPr lang="en-GB" b="1" dirty="0"/>
              <a:t>The impact of time-varying confounders can be further explored by </a:t>
            </a:r>
            <a:r>
              <a:rPr lang="en-GB" b="1" dirty="0" smtClean="0"/>
              <a:t>the MSMs </a:t>
            </a:r>
            <a:r>
              <a:rPr lang="en-GB" b="1" dirty="0"/>
              <a:t>in the exploratory </a:t>
            </a:r>
            <a:r>
              <a:rPr lang="en-GB" b="1" dirty="0" smtClean="0"/>
              <a:t>analyses. </a:t>
            </a:r>
            <a:r>
              <a:rPr lang="en-GB" dirty="0" smtClean="0"/>
              <a:t>In </a:t>
            </a:r>
            <a:r>
              <a:rPr lang="en-GB" dirty="0"/>
              <a:t>the main comparative analyses, use the IPTW to balance the baseline characteristics and fit a weighted time-dependent Cox regression model to study the association between exposures and outcomes, accounting for time-varying exposures and time-varying </a:t>
            </a:r>
            <a:r>
              <a:rPr lang="en-GB" dirty="0" smtClean="0"/>
              <a:t>covariates.</a:t>
            </a:r>
            <a:endParaRPr lang="en-GB" b="1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b="1" dirty="0" smtClean="0"/>
              <a:t>Response: </a:t>
            </a:r>
            <a:r>
              <a:rPr lang="en-GB" dirty="0" smtClean="0"/>
              <a:t>Agreed to </a:t>
            </a:r>
            <a:r>
              <a:rPr lang="en-GB" dirty="0"/>
              <a:t>e</a:t>
            </a:r>
            <a:r>
              <a:rPr lang="en-GB" dirty="0" smtClean="0"/>
              <a:t>stimate parameters of the MSCM by adjusting for time-varying confounder that </a:t>
            </a:r>
            <a:r>
              <a:rPr lang="en-GB" b="1" dirty="0" smtClean="0"/>
              <a:t>are not intermediates</a:t>
            </a:r>
            <a:r>
              <a:rPr lang="en-GB" dirty="0" smtClean="0"/>
              <a:t> in the model for the hazard.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27557D08-9667-754E-9FA9-FFD3988FC8C5}" type="slidenum">
              <a:rPr lang="en-CH" smtClean="0"/>
              <a:pPr/>
              <a:t>18</a:t>
            </a:fld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319476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 smtClean="0"/>
              <a:t>FDA feedback continued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9"/>
          </p:nvPr>
        </p:nvSpPr>
        <p:spPr>
          <a:xfrm>
            <a:off x="736600" y="1338349"/>
            <a:ext cx="10977563" cy="5067345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GB" b="1" dirty="0" smtClean="0"/>
              <a:t>FDA feedback: </a:t>
            </a:r>
            <a:r>
              <a:rPr lang="en-GB" dirty="0" smtClean="0"/>
              <a:t>We </a:t>
            </a:r>
            <a:r>
              <a:rPr lang="en-GB" dirty="0"/>
              <a:t>acknowledge that you plan to calculate the inverse probability weights using the baseline covariates in the main analysis.  Then, the weighted time-dependent Cox regression model will be used to account for time-varying exposures and time-varying confounders that are not intermediates. </a:t>
            </a:r>
            <a:r>
              <a:rPr lang="en-GB" dirty="0" smtClean="0">
                <a:solidFill>
                  <a:srgbClr val="FF0000"/>
                </a:solidFill>
              </a:rPr>
              <a:t>We </a:t>
            </a:r>
            <a:r>
              <a:rPr lang="en-GB" dirty="0">
                <a:solidFill>
                  <a:srgbClr val="FF0000"/>
                </a:solidFill>
              </a:rPr>
              <a:t>request that you also include </a:t>
            </a:r>
            <a:r>
              <a:rPr lang="en-GB" b="1" dirty="0">
                <a:solidFill>
                  <a:srgbClr val="FF0000"/>
                </a:solidFill>
              </a:rPr>
              <a:t>time-varying covariates</a:t>
            </a:r>
            <a:r>
              <a:rPr lang="en-GB" dirty="0">
                <a:solidFill>
                  <a:srgbClr val="FF0000"/>
                </a:solidFill>
              </a:rPr>
              <a:t> in the weighted time-dependent Cox regression model, since those covariates could be risk factors that may impact the outcomes over time</a:t>
            </a:r>
            <a:r>
              <a:rPr lang="en-GB" dirty="0" smtClean="0"/>
              <a:t>.</a:t>
            </a: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Response: </a:t>
            </a:r>
            <a:r>
              <a:rPr lang="en-GB" dirty="0" smtClean="0"/>
              <a:t>Agree to proposal.</a:t>
            </a:r>
          </a:p>
          <a:p>
            <a:pPr marL="342900" indent="-342900">
              <a:buFont typeface="+mj-lt"/>
              <a:buAutoNum type="arabicPeriod"/>
            </a:pPr>
            <a:endParaRPr lang="en-GB" b="1" dirty="0"/>
          </a:p>
          <a:p>
            <a:pPr marL="342900" indent="-342900">
              <a:buFont typeface="+mj-lt"/>
              <a:buAutoNum type="arabicPeriod" startAt="2"/>
            </a:pPr>
            <a:r>
              <a:rPr lang="en-GB" b="1" dirty="0"/>
              <a:t>FDA feedback: </a:t>
            </a:r>
            <a:r>
              <a:rPr lang="en-GB" dirty="0" smtClean="0"/>
              <a:t>Justify </a:t>
            </a:r>
            <a:r>
              <a:rPr lang="en-GB" dirty="0"/>
              <a:t>whether EDSS and BMI are </a:t>
            </a:r>
            <a:r>
              <a:rPr lang="en-GB" b="1" dirty="0">
                <a:solidFill>
                  <a:srgbClr val="FF0000"/>
                </a:solidFill>
              </a:rPr>
              <a:t>time-varying confounders </a:t>
            </a:r>
            <a:r>
              <a:rPr lang="en-GB" dirty="0"/>
              <a:t>or </a:t>
            </a:r>
            <a:r>
              <a:rPr lang="en-GB" b="1" dirty="0">
                <a:solidFill>
                  <a:srgbClr val="FF0000"/>
                </a:solidFill>
              </a:rPr>
              <a:t>time-varying covariates</a:t>
            </a:r>
            <a:r>
              <a:rPr lang="en-GB" dirty="0"/>
              <a:t>. </a:t>
            </a:r>
            <a:r>
              <a:rPr lang="en-GB" dirty="0" smtClean="0"/>
              <a:t>List </a:t>
            </a:r>
            <a:r>
              <a:rPr lang="en-GB" dirty="0"/>
              <a:t>any </a:t>
            </a:r>
            <a:r>
              <a:rPr lang="en-GB" dirty="0" smtClean="0"/>
              <a:t>other potential </a:t>
            </a:r>
            <a:r>
              <a:rPr lang="en-GB" dirty="0"/>
              <a:t>time-varying covariates or time-varying confounders.  </a:t>
            </a:r>
          </a:p>
          <a:p>
            <a:pPr marL="0" indent="0">
              <a:buNone/>
            </a:pPr>
            <a:r>
              <a:rPr lang="en-GB" b="1" dirty="0" smtClean="0"/>
              <a:t>Response: </a:t>
            </a:r>
            <a:r>
              <a:rPr lang="en-GB" dirty="0"/>
              <a:t>P</a:t>
            </a:r>
            <a:r>
              <a:rPr lang="en-GB" dirty="0" smtClean="0"/>
              <a:t>rovided a list of variables and classified them based on clinical understanding. In future, it might be more helpful to provide the assumed DAG.</a:t>
            </a:r>
          </a:p>
          <a:p>
            <a:pPr marL="0" indent="0">
              <a:buNone/>
            </a:pPr>
            <a:endParaRPr lang="en-GB" b="1" dirty="0"/>
          </a:p>
          <a:p>
            <a:pPr marL="342900" indent="-342900">
              <a:buFont typeface="+mj-lt"/>
              <a:buAutoNum type="arabicPeriod" startAt="3"/>
            </a:pPr>
            <a:r>
              <a:rPr lang="en-GB" b="1" dirty="0"/>
              <a:t>FDA feedback: </a:t>
            </a:r>
            <a:r>
              <a:rPr lang="en-GB" dirty="0" smtClean="0"/>
              <a:t>Plan </a:t>
            </a:r>
            <a:r>
              <a:rPr lang="en-GB" dirty="0"/>
              <a:t>to provide specifications and </a:t>
            </a:r>
            <a:r>
              <a:rPr lang="en-GB" b="1" dirty="0">
                <a:solidFill>
                  <a:srgbClr val="FF0000"/>
                </a:solidFill>
              </a:rPr>
              <a:t>diagnostics of the MSM model</a:t>
            </a:r>
            <a:r>
              <a:rPr lang="en-GB" dirty="0"/>
              <a:t>, such as time intervals of evaluations </a:t>
            </a:r>
            <a:r>
              <a:rPr lang="en-GB" dirty="0" smtClean="0"/>
              <a:t>and distributions </a:t>
            </a:r>
            <a:r>
              <a:rPr lang="en-GB" dirty="0"/>
              <a:t>of weights at all time </a:t>
            </a:r>
            <a:r>
              <a:rPr lang="en-GB" dirty="0" smtClean="0"/>
              <a:t>points. </a:t>
            </a:r>
          </a:p>
          <a:p>
            <a:pPr marL="0" indent="0">
              <a:buNone/>
            </a:pPr>
            <a:r>
              <a:rPr lang="en-GB" b="1" dirty="0"/>
              <a:t>Response: </a:t>
            </a:r>
            <a:r>
              <a:rPr lang="en-GB" dirty="0" smtClean="0"/>
              <a:t>Monthly</a:t>
            </a:r>
            <a:r>
              <a:rPr lang="en-GB" b="1" dirty="0" smtClean="0"/>
              <a:t> </a:t>
            </a:r>
            <a:r>
              <a:rPr lang="en-GB" dirty="0" smtClean="0"/>
              <a:t>visit gaps are possible, and assessment of outlying weights and whether the weights have unit mean will be provided.</a:t>
            </a:r>
            <a:r>
              <a:rPr lang="en-GB" dirty="0"/>
              <a:t>	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27557D08-9667-754E-9FA9-FFD3988FC8C5}" type="slidenum">
              <a:rPr lang="en-CH" smtClean="0"/>
              <a:pPr/>
              <a:t>19</a:t>
            </a:fld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151267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02BA9619-0985-4F28-92C6-25DDB9A4030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e-CH" dirty="0" smtClean="0"/>
              <a:t>Setting</a:t>
            </a:r>
            <a:endParaRPr lang="de-CH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E70F077-5D2A-4AF3-B97D-27CE2D3C8543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736600" y="1512916"/>
            <a:ext cx="10977563" cy="4892778"/>
          </a:xfrm>
        </p:spPr>
        <p:txBody>
          <a:bodyPr/>
          <a:lstStyle/>
          <a:p>
            <a:r>
              <a:rPr lang="de-CH" dirty="0" smtClean="0"/>
              <a:t>Ocrevus (OCR) is an approved treatment for adult patients with relapsing or primary progressive forms of multiple sclerosis (MS).</a:t>
            </a:r>
          </a:p>
          <a:p>
            <a:pPr marL="0" indent="0">
              <a:buNone/>
            </a:pPr>
            <a:endParaRPr lang="de-CH" dirty="0" smtClean="0"/>
          </a:p>
          <a:p>
            <a:r>
              <a:rPr lang="de-CH" dirty="0" smtClean="0"/>
              <a:t>As part of the license agreement with the FDA, Roche is required to conduct</a:t>
            </a:r>
            <a:r>
              <a:rPr lang="en-GB" dirty="0" smtClean="0"/>
              <a:t> </a:t>
            </a:r>
            <a:r>
              <a:rPr lang="en-GB" dirty="0"/>
              <a:t>a prospective longitudinal </a:t>
            </a:r>
            <a:r>
              <a:rPr lang="en-GB" b="1" dirty="0"/>
              <a:t>observational </a:t>
            </a:r>
            <a:r>
              <a:rPr lang="en-GB" b="1" dirty="0" smtClean="0"/>
              <a:t>study</a:t>
            </a:r>
            <a:r>
              <a:rPr lang="en-GB" dirty="0" smtClean="0"/>
              <a:t> in adult patients with MS exposed to OCR</a:t>
            </a:r>
            <a:r>
              <a:rPr lang="de-CH" dirty="0" smtClean="0"/>
              <a:t>.</a:t>
            </a:r>
          </a:p>
          <a:p>
            <a:endParaRPr lang="de-CH" dirty="0"/>
          </a:p>
          <a:p>
            <a:r>
              <a:rPr lang="de-CH" b="1" dirty="0" smtClean="0"/>
              <a:t>Objective</a:t>
            </a:r>
            <a:r>
              <a:rPr lang="de-CH" dirty="0" smtClean="0"/>
              <a:t>: To determine </a:t>
            </a:r>
            <a:r>
              <a:rPr lang="en-GB" dirty="0" smtClean="0"/>
              <a:t>the </a:t>
            </a:r>
            <a:r>
              <a:rPr lang="en-GB" dirty="0"/>
              <a:t>incidence and mortality rates of </a:t>
            </a:r>
            <a:r>
              <a:rPr lang="en-GB" dirty="0" smtClean="0"/>
              <a:t>breast cancer </a:t>
            </a:r>
            <a:r>
              <a:rPr lang="en-GB" dirty="0"/>
              <a:t>and all malignancies</a:t>
            </a:r>
            <a:r>
              <a:rPr lang="en-GB" dirty="0" smtClean="0"/>
              <a:t>.</a:t>
            </a:r>
            <a:endParaRPr lang="de-CH" dirty="0" smtClean="0"/>
          </a:p>
          <a:p>
            <a:pPr marL="0" indent="0">
              <a:buNone/>
            </a:pPr>
            <a:endParaRPr lang="de-CH" dirty="0" smtClean="0"/>
          </a:p>
          <a:p>
            <a:r>
              <a:rPr lang="de-CH" b="1" dirty="0" smtClean="0"/>
              <a:t>Minimum follow-up</a:t>
            </a:r>
            <a:r>
              <a:rPr lang="de-CH" dirty="0" smtClean="0"/>
              <a:t>: </a:t>
            </a:r>
            <a:r>
              <a:rPr lang="en-GB" dirty="0" smtClean="0"/>
              <a:t>All </a:t>
            </a:r>
            <a:r>
              <a:rPr lang="en-GB" dirty="0"/>
              <a:t>patients enrolled in the study should be </a:t>
            </a:r>
            <a:r>
              <a:rPr lang="en-GB" dirty="0" smtClean="0"/>
              <a:t>followed for </a:t>
            </a:r>
            <a:r>
              <a:rPr lang="en-GB" dirty="0"/>
              <a:t>a minimum of </a:t>
            </a:r>
            <a:r>
              <a:rPr lang="en-GB" b="1" dirty="0"/>
              <a:t>5 years </a:t>
            </a:r>
            <a:r>
              <a:rPr lang="en-GB" dirty="0"/>
              <a:t>or until death following their first exposure </a:t>
            </a:r>
            <a:r>
              <a:rPr lang="en-GB" dirty="0" smtClean="0"/>
              <a:t>to OCR</a:t>
            </a:r>
            <a:r>
              <a:rPr lang="de-CH" dirty="0" smtClean="0"/>
              <a:t>.</a:t>
            </a:r>
          </a:p>
          <a:p>
            <a:endParaRPr lang="de-CH" dirty="0" smtClean="0"/>
          </a:p>
          <a:p>
            <a:r>
              <a:rPr lang="en-GB" b="1" dirty="0" smtClean="0"/>
              <a:t>Comparators</a:t>
            </a:r>
            <a:r>
              <a:rPr lang="en-GB" dirty="0" smtClean="0"/>
              <a:t>: The </a:t>
            </a:r>
            <a:r>
              <a:rPr lang="en-GB" dirty="0"/>
              <a:t>protocol must specify two appropriate populations to which the </a:t>
            </a:r>
            <a:r>
              <a:rPr lang="en-GB" dirty="0" smtClean="0"/>
              <a:t>observed incidence </a:t>
            </a:r>
            <a:r>
              <a:rPr lang="en-GB" dirty="0"/>
              <a:t>and mortality rates will be compared.</a:t>
            </a:r>
            <a:endParaRPr lang="de-CH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DA46A03-F0C1-471A-893C-C52AABB77016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27557D08-9667-754E-9FA9-FFD3988FC8C5}" type="slidenum">
              <a:rPr lang="en-CH" smtClean="0"/>
              <a:pPr/>
              <a:t>2</a:t>
            </a:fld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42884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9"/>
          </p:nvPr>
        </p:nvSpPr>
        <p:spPr>
          <a:xfrm>
            <a:off x="736600" y="1360449"/>
            <a:ext cx="10977563" cy="5156207"/>
          </a:xfrm>
        </p:spPr>
        <p:txBody>
          <a:bodyPr/>
          <a:lstStyle/>
          <a:p>
            <a:r>
              <a:rPr lang="en-GB" dirty="0" smtClean="0"/>
              <a:t>Randomized controlled trials are often underpowered to detect treatment effects on important long-term safety events, e.g. malignancies.</a:t>
            </a:r>
          </a:p>
          <a:p>
            <a:endParaRPr lang="en-GB" dirty="0" smtClean="0"/>
          </a:p>
          <a:p>
            <a:r>
              <a:rPr lang="en-GB" dirty="0" smtClean="0"/>
              <a:t>Therefore, long-term post approval safety studies are sometimes mandated, and these are often observational due to feasibility constraints.</a:t>
            </a:r>
          </a:p>
          <a:p>
            <a:endParaRPr lang="en-GB" dirty="0"/>
          </a:p>
          <a:p>
            <a:r>
              <a:rPr lang="en-GB" dirty="0" smtClean="0"/>
              <a:t>Additionally, inclusion of an internal comparator and comparative safety analysis may be an integral part of fulfilling post marketing requirements from health authorities.</a:t>
            </a:r>
          </a:p>
          <a:p>
            <a:endParaRPr lang="en-GB" dirty="0"/>
          </a:p>
          <a:p>
            <a:r>
              <a:rPr lang="en-GB" dirty="0"/>
              <a:t>C</a:t>
            </a:r>
            <a:r>
              <a:rPr lang="en-GB" dirty="0" smtClean="0"/>
              <a:t>ausal inference methodology for observational data, e.g. to estimate time-varying exposure effects in the presence of time-dependent confounding, appears to be necessary (requested by the health authority), if not essential (to align estimators to </a:t>
            </a:r>
            <a:r>
              <a:rPr lang="en-GB" dirty="0" err="1" smtClean="0"/>
              <a:t>estimands</a:t>
            </a:r>
            <a:r>
              <a:rPr lang="en-GB" dirty="0" smtClean="0"/>
              <a:t>, clarify assumptions, and to highlight limitations).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27557D08-9667-754E-9FA9-FFD3988FC8C5}" type="slidenum">
              <a:rPr lang="en-CH" smtClean="0"/>
              <a:pPr/>
              <a:t>20</a:t>
            </a:fld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135712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9"/>
          </p:nvPr>
        </p:nvSpPr>
        <p:spPr>
          <a:xfrm>
            <a:off x="736600" y="1627464"/>
            <a:ext cx="10977563" cy="4778230"/>
          </a:xfrm>
        </p:spPr>
        <p:txBody>
          <a:bodyPr/>
          <a:lstStyle/>
          <a:p>
            <a:r>
              <a:rPr lang="en-GB" dirty="0"/>
              <a:t>Daniel RM, </a:t>
            </a:r>
            <a:r>
              <a:rPr lang="en-GB" dirty="0" err="1"/>
              <a:t>Cousens</a:t>
            </a:r>
            <a:r>
              <a:rPr lang="en-GB" dirty="0"/>
              <a:t> SN, De </a:t>
            </a:r>
            <a:r>
              <a:rPr lang="en-GB" dirty="0" err="1"/>
              <a:t>Stavola</a:t>
            </a:r>
            <a:r>
              <a:rPr lang="en-GB" dirty="0"/>
              <a:t> BL, </a:t>
            </a:r>
            <a:r>
              <a:rPr lang="en-GB" dirty="0" err="1"/>
              <a:t>Kenward</a:t>
            </a:r>
            <a:r>
              <a:rPr lang="en-GB" dirty="0"/>
              <a:t> MG, Sterne JA. Methods for dealing with time-dependent confounding. Stat Med. 2013 Apr 30;32(9):1584-618. </a:t>
            </a:r>
            <a:r>
              <a:rPr lang="en-GB" dirty="0" err="1"/>
              <a:t>doi</a:t>
            </a:r>
            <a:r>
              <a:rPr lang="en-GB" dirty="0"/>
              <a:t>: 10.1002/sim.5686. </a:t>
            </a:r>
            <a:r>
              <a:rPr lang="en-GB" dirty="0" err="1"/>
              <a:t>Epub</a:t>
            </a:r>
            <a:r>
              <a:rPr lang="en-GB" dirty="0"/>
              <a:t> 2012 Dec 3. PMID: 23208861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err="1"/>
              <a:t>Hernán</a:t>
            </a:r>
            <a:r>
              <a:rPr lang="en-GB" dirty="0"/>
              <a:t> MA, Robins JM (2020). Causal Inference: What If. Boca Raton: Chapman &amp; Hall/CRC.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27557D08-9667-754E-9FA9-FFD3988FC8C5}" type="slidenum">
              <a:rPr lang="en-CH" smtClean="0"/>
              <a:pPr/>
              <a:t>21</a:t>
            </a:fld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74743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881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 smtClean="0"/>
              <a:t>FDA requests during review of protocol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9"/>
          </p:nvPr>
        </p:nvSpPr>
        <p:spPr>
          <a:xfrm>
            <a:off x="736600" y="1363287"/>
            <a:ext cx="10977563" cy="5042407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Include </a:t>
            </a:r>
            <a:r>
              <a:rPr lang="en-GB" dirty="0"/>
              <a:t>an </a:t>
            </a:r>
            <a:r>
              <a:rPr lang="en-GB" b="1" dirty="0"/>
              <a:t>internal comparator </a:t>
            </a:r>
            <a:r>
              <a:rPr lang="en-GB" dirty="0"/>
              <a:t>consisting of patients with MS who receive medical care from the </a:t>
            </a:r>
            <a:r>
              <a:rPr lang="en-GB" b="1" dirty="0"/>
              <a:t>same clinical sites</a:t>
            </a:r>
            <a:r>
              <a:rPr lang="en-GB" dirty="0"/>
              <a:t> as the </a:t>
            </a:r>
            <a:r>
              <a:rPr lang="en-GB" dirty="0" smtClean="0"/>
              <a:t>OCR-exposed patients.</a:t>
            </a:r>
          </a:p>
          <a:p>
            <a:pPr marL="0" indent="0">
              <a:buNone/>
            </a:pPr>
            <a:endParaRPr lang="en-GB" dirty="0" smtClean="0"/>
          </a:p>
          <a:p>
            <a:pPr fontAlgn="base"/>
            <a:r>
              <a:rPr lang="en-GB" dirty="0"/>
              <a:t>Collection of all potential </a:t>
            </a:r>
            <a:r>
              <a:rPr lang="en-GB" b="1" dirty="0"/>
              <a:t>confounding </a:t>
            </a:r>
            <a:r>
              <a:rPr lang="en-GB" b="1" dirty="0" smtClean="0"/>
              <a:t>factors</a:t>
            </a:r>
            <a:r>
              <a:rPr lang="en-GB" dirty="0" smtClean="0"/>
              <a:t>.</a:t>
            </a:r>
          </a:p>
          <a:p>
            <a:pPr marL="0" indent="0" fontAlgn="base">
              <a:buNone/>
            </a:pPr>
            <a:endParaRPr lang="en-GB" b="1" dirty="0"/>
          </a:p>
          <a:p>
            <a:pPr fontAlgn="base"/>
            <a:r>
              <a:rPr lang="en-GB" dirty="0"/>
              <a:t>Use of appropriate </a:t>
            </a:r>
            <a:r>
              <a:rPr lang="en-GB" b="1" dirty="0"/>
              <a:t>causal inference </a:t>
            </a:r>
            <a:r>
              <a:rPr lang="en-GB" b="1" dirty="0" smtClean="0"/>
              <a:t>models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/>
              <a:t>Please</a:t>
            </a:r>
            <a:r>
              <a:rPr lang="en-GB" b="1" dirty="0"/>
              <a:t> submit a detailed </a:t>
            </a:r>
            <a:r>
              <a:rPr lang="en-GB" b="1" dirty="0" smtClean="0"/>
              <a:t>statistical </a:t>
            </a:r>
            <a:r>
              <a:rPr lang="en-GB" b="1" dirty="0"/>
              <a:t>analysis plan (SAP) </a:t>
            </a:r>
            <a:r>
              <a:rPr lang="en-GB" dirty="0"/>
              <a:t>for </a:t>
            </a:r>
            <a:r>
              <a:rPr lang="en-GB" dirty="0" smtClean="0"/>
              <a:t>review. Include </a:t>
            </a:r>
            <a:r>
              <a:rPr lang="en-GB" dirty="0"/>
              <a:t>the following information in the SAP: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Plans </a:t>
            </a:r>
            <a:r>
              <a:rPr lang="en-GB" dirty="0"/>
              <a:t>for how to </a:t>
            </a:r>
            <a:r>
              <a:rPr lang="en-GB" dirty="0" smtClean="0"/>
              <a:t>analyse </a:t>
            </a:r>
            <a:r>
              <a:rPr lang="en-GB" dirty="0"/>
              <a:t>study participants who </a:t>
            </a:r>
            <a:r>
              <a:rPr lang="en-GB" b="1" dirty="0"/>
              <a:t>switch MS drugs</a:t>
            </a:r>
            <a:r>
              <a:rPr lang="en-GB" dirty="0"/>
              <a:t> during the study period</a:t>
            </a:r>
            <a:r>
              <a:rPr lang="en-GB" dirty="0" smtClean="0"/>
              <a:t>;</a:t>
            </a:r>
            <a:endParaRPr lang="en-GB" dirty="0"/>
          </a:p>
          <a:p>
            <a:pPr marL="342900" indent="-342900">
              <a:buFont typeface="+mj-lt"/>
              <a:buAutoNum type="arabicPeriod" startAt="2"/>
            </a:pPr>
            <a:r>
              <a:rPr lang="en-GB" dirty="0"/>
              <a:t>P</a:t>
            </a:r>
            <a:r>
              <a:rPr lang="en-GB" dirty="0" smtClean="0"/>
              <a:t>lans </a:t>
            </a:r>
            <a:r>
              <a:rPr lang="en-GB" dirty="0"/>
              <a:t>for descriptive and comparative analyses, including </a:t>
            </a:r>
            <a:r>
              <a:rPr lang="en-GB" b="1" dirty="0"/>
              <a:t>how to control baseline and time-dependent </a:t>
            </a:r>
            <a:r>
              <a:rPr lang="en-GB" b="1" dirty="0" smtClean="0"/>
              <a:t>confounders</a:t>
            </a:r>
            <a:r>
              <a:rPr lang="en-GB" b="1" dirty="0"/>
              <a:t>.</a:t>
            </a:r>
            <a:endParaRPr lang="en-GB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27557D08-9667-754E-9FA9-FFD3988FC8C5}" type="slidenum">
              <a:rPr lang="en-CH" smtClean="0"/>
              <a:pPr/>
              <a:t>3</a:t>
            </a:fld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176390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 err="1" smtClean="0"/>
              <a:t>Estimand</a:t>
            </a:r>
            <a:r>
              <a:rPr lang="en-GB" dirty="0" smtClean="0"/>
              <a:t> for comparative safety analysis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9"/>
              </p:nvPr>
            </p:nvSpPr>
            <p:spPr>
              <a:xfrm>
                <a:off x="746125" y="1363105"/>
                <a:ext cx="10977563" cy="4975905"/>
              </a:xfrm>
            </p:spPr>
            <p:txBody>
              <a:bodyPr/>
              <a:lstStyle/>
              <a:p>
                <a:r>
                  <a:rPr lang="en-GB" b="1" dirty="0" smtClean="0"/>
                  <a:t>Population: </a:t>
                </a:r>
                <a:r>
                  <a:rPr lang="en-GB" dirty="0"/>
                  <a:t>OCR-exposed </a:t>
                </a:r>
                <a:r>
                  <a:rPr lang="en-GB" dirty="0" smtClean="0"/>
                  <a:t>patients</a:t>
                </a:r>
                <a:endParaRPr lang="en-GB" b="1" dirty="0" smtClean="0"/>
              </a:p>
              <a:p>
                <a:r>
                  <a:rPr lang="en-GB" b="1" dirty="0" smtClean="0"/>
                  <a:t>Outcome variables:</a:t>
                </a:r>
                <a:r>
                  <a:rPr lang="en-GB" dirty="0" smtClean="0"/>
                  <a:t> </a:t>
                </a:r>
                <a:r>
                  <a:rPr lang="en-GB" dirty="0"/>
                  <a:t>Time to onset of malignancies, death, serious infections, </a:t>
                </a:r>
                <a:r>
                  <a:rPr lang="en-GB" dirty="0" smtClean="0"/>
                  <a:t>etc.</a:t>
                </a:r>
              </a:p>
              <a:p>
                <a:r>
                  <a:rPr lang="en-GB" b="1" dirty="0" smtClean="0"/>
                  <a:t>Exposures: 1</a:t>
                </a:r>
                <a:r>
                  <a:rPr lang="en-GB" dirty="0" smtClean="0"/>
                  <a:t>.</a:t>
                </a:r>
                <a:r>
                  <a:rPr lang="en-GB" b="1" dirty="0" smtClean="0"/>
                  <a:t> </a:t>
                </a:r>
                <a:r>
                  <a:rPr lang="en-GB" dirty="0" smtClean="0"/>
                  <a:t>Ever</a:t>
                </a:r>
                <a:r>
                  <a:rPr lang="en-GB" b="1" dirty="0" smtClean="0"/>
                  <a:t> </a:t>
                </a:r>
                <a:r>
                  <a:rPr lang="en-GB" dirty="0" smtClean="0"/>
                  <a:t>exposed to OCR vs disease modifying therapy (DMT) comparator (comprises of 6 other DMTs)  </a:t>
                </a:r>
              </a:p>
              <a:p>
                <a:pPr marL="0" indent="0">
                  <a:buNone/>
                </a:pPr>
                <a:r>
                  <a:rPr lang="en-GB" dirty="0"/>
                  <a:t> </a:t>
                </a:r>
                <a:r>
                  <a:rPr lang="en-GB" dirty="0" smtClean="0"/>
                  <a:t>                            </a:t>
                </a:r>
                <a:r>
                  <a:rPr lang="en-GB" b="1" dirty="0" smtClean="0"/>
                  <a:t>2</a:t>
                </a:r>
                <a:r>
                  <a:rPr lang="en-GB" dirty="0" smtClean="0"/>
                  <a:t>. Currently</a:t>
                </a:r>
                <a:r>
                  <a:rPr lang="en-GB" b="1" dirty="0" smtClean="0"/>
                  <a:t> </a:t>
                </a:r>
                <a:r>
                  <a:rPr lang="en-GB" dirty="0"/>
                  <a:t>exposed</a:t>
                </a:r>
                <a:r>
                  <a:rPr lang="en-GB" dirty="0" smtClean="0"/>
                  <a:t> to OCR vs DMT comparator</a:t>
                </a:r>
              </a:p>
              <a:p>
                <a:r>
                  <a:rPr lang="en-GB" b="1" dirty="0" smtClean="0"/>
                  <a:t>Population-level summary: </a:t>
                </a:r>
                <a:r>
                  <a:rPr lang="en-GB" dirty="0" smtClean="0"/>
                  <a:t>hazard ratio </a:t>
                </a:r>
                <a:endParaRPr lang="en-GB" dirty="0"/>
              </a:p>
              <a:p>
                <a:r>
                  <a:rPr lang="en-GB" b="1" dirty="0" err="1"/>
                  <a:t>Intercurrent</a:t>
                </a:r>
                <a:r>
                  <a:rPr lang="en-GB" b="1" dirty="0"/>
                  <a:t> </a:t>
                </a:r>
                <a:r>
                  <a:rPr lang="en-GB" b="1" dirty="0" smtClean="0"/>
                  <a:t>event (IE)</a:t>
                </a:r>
                <a:r>
                  <a:rPr lang="en-GB" dirty="0" smtClean="0"/>
                  <a:t>: Initiation of alternative DMTs to the one received at baseline </a:t>
                </a:r>
              </a:p>
              <a:p>
                <a:r>
                  <a:rPr lang="en-GB" b="1" dirty="0" smtClean="0"/>
                  <a:t>IE handling strategy</a:t>
                </a:r>
                <a:r>
                  <a:rPr lang="en-GB" dirty="0" smtClean="0"/>
                  <a:t>: hypothetical strategy where </a:t>
                </a:r>
                <a:r>
                  <a:rPr lang="en-GB" b="1" dirty="0" smtClean="0"/>
                  <a:t>switching would not occur</a:t>
                </a:r>
                <a:endParaRPr lang="en-GB" dirty="0" smtClean="0"/>
              </a:p>
              <a:p>
                <a:endParaRPr lang="en-GB" b="1" dirty="0"/>
              </a:p>
              <a:p>
                <a:pPr marL="0" indent="0">
                  <a:buNone/>
                </a:pPr>
                <a:r>
                  <a:rPr lang="en-GB" b="1" dirty="0" smtClean="0"/>
                  <a:t>Causal representation of </a:t>
                </a:r>
                <a:r>
                  <a:rPr lang="en-GB" b="1" dirty="0" err="1" smtClean="0"/>
                  <a:t>estimand</a:t>
                </a:r>
                <a:r>
                  <a:rPr lang="en-GB" b="1" dirty="0" smtClean="0"/>
                  <a:t> (under proportional hazards assumption)</a:t>
                </a:r>
              </a:p>
              <a:p>
                <a:pPr marL="0" indent="0">
                  <a:buNone/>
                </a:pPr>
                <a:r>
                  <a:rPr lang="en-GB" dirty="0" smtClean="0"/>
                  <a:t>For all time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GB" dirty="0" smtClean="0"/>
                  <a:t>, the </a:t>
                </a:r>
                <a:r>
                  <a:rPr lang="en-GB" dirty="0" err="1" smtClean="0"/>
                  <a:t>estimand</a:t>
                </a:r>
                <a:r>
                  <a:rPr lang="en-GB" dirty="0" smtClean="0"/>
                  <a:t> can be represented as</a:t>
                </a:r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⁡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𝑝𝑟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GB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𝑂𝐶𝑅</m:t>
                                  </m:r>
                                  <m:d>
                                    <m:dPr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=1,</m:t>
                                  </m:r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𝐷𝑀𝑇</m:t>
                                  </m:r>
                                  <m:d>
                                    <m:dPr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=0</m:t>
                                  </m:r>
                                </m:sup>
                              </m:s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𝑂𝐶𝑅</m:t>
                              </m:r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d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=1)</m:t>
                              </m:r>
                            </m:e>
                          </m:d>
                        </m:num>
                        <m:den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log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⁡</m:t>
                          </m:r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𝑝𝑟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𝑂𝐶𝑅</m:t>
                                  </m:r>
                                  <m:d>
                                    <m:d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𝐷𝑀𝑇</m:t>
                                  </m:r>
                                  <m:d>
                                    <m:d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𝑂𝐶𝑅</m:t>
                              </m:r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d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=1)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9"/>
              </p:nvPr>
            </p:nvSpPr>
            <p:spPr>
              <a:xfrm>
                <a:off x="746125" y="1363105"/>
                <a:ext cx="10977563" cy="4975905"/>
              </a:xfrm>
              <a:blipFill>
                <a:blip r:embed="rId2"/>
                <a:stretch>
                  <a:fillRect l="-1277" t="-1593" r="-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27557D08-9667-754E-9FA9-FFD3988FC8C5}" type="slidenum">
              <a:rPr lang="en-CH" smtClean="0"/>
              <a:pPr/>
              <a:t>4</a:t>
            </a:fld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63680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 smtClean="0"/>
              <a:t>Estimating treatment effects for the target population: Dealing with baseline confounding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9"/>
              </p:nvPr>
            </p:nvSpPr>
            <p:spPr>
              <a:xfrm>
                <a:off x="377504" y="1652174"/>
                <a:ext cx="11610364" cy="4289367"/>
              </a:xfrm>
            </p:spPr>
            <p:txBody>
              <a:bodyPr/>
              <a:lstStyle/>
              <a:p>
                <a:r>
                  <a:rPr lang="en-GB" b="1" dirty="0" smtClean="0"/>
                  <a:t>Strategy</a:t>
                </a:r>
                <a:r>
                  <a:rPr lang="en-GB" dirty="0" smtClean="0"/>
                  <a:t>:</a:t>
                </a:r>
              </a:p>
              <a:p>
                <a:pPr marL="0" indent="0">
                  <a:buNone/>
                </a:pPr>
                <a:r>
                  <a:rPr lang="en-GB" dirty="0" smtClean="0"/>
                  <a:t>	Use patients exposed to OCR at baseline to estimate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𝑝𝑟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𝑂𝐶𝑅</m:t>
                            </m:r>
                            <m:d>
                              <m:d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=1,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𝐷𝑀𝑇</m:t>
                            </m:r>
                            <m:d>
                              <m:d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=0</m:t>
                            </m:r>
                          </m:sup>
                        </m:sSup>
                        <m:r>
                          <a:rPr lang="en-GB" i="1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𝑂𝐶𝑅</m:t>
                        </m:r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  <m:r>
                          <a:rPr lang="en-GB" i="1">
                            <a:latin typeface="Cambria Math" panose="02040503050406030204" pitchFamily="18" charset="0"/>
                          </a:rPr>
                          <m:t>=1</m:t>
                        </m:r>
                      </m:e>
                    </m:d>
                  </m:oMath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dirty="0" smtClean="0"/>
                  <a:t>	Use </a:t>
                </a:r>
                <a:r>
                  <a:rPr lang="en-GB" dirty="0"/>
                  <a:t>patients exposed to </a:t>
                </a:r>
                <a:r>
                  <a:rPr lang="en-GB" dirty="0" smtClean="0"/>
                  <a:t>DMT comparator </a:t>
                </a:r>
                <a:r>
                  <a:rPr lang="en-GB" dirty="0"/>
                  <a:t>at baseline to estimate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𝑝𝑟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𝑂𝐶𝑅</m:t>
                            </m:r>
                            <m:d>
                              <m:d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𝐷𝑀𝑇</m:t>
                            </m:r>
                            <m:d>
                              <m:d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en-GB" i="1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𝑂𝐶𝑅</m:t>
                        </m:r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  <m:r>
                          <a:rPr lang="en-GB" i="1">
                            <a:latin typeface="Cambria Math" panose="02040503050406030204" pitchFamily="18" charset="0"/>
                          </a:rPr>
                          <m:t>=1</m:t>
                        </m:r>
                      </m:e>
                    </m:d>
                  </m:oMath>
                </a14:m>
                <a:endParaRPr lang="en-GB" dirty="0"/>
              </a:p>
              <a:p>
                <a:endParaRPr lang="en-GB" dirty="0" smtClean="0"/>
              </a:p>
              <a:p>
                <a:endParaRPr lang="en-GB" dirty="0"/>
              </a:p>
              <a:p>
                <a:r>
                  <a:rPr lang="en-GB" dirty="0" smtClean="0"/>
                  <a:t>Patients exposed to </a:t>
                </a:r>
                <a:r>
                  <a:rPr lang="en-GB" dirty="0"/>
                  <a:t>DMT comparator at baseline </a:t>
                </a:r>
                <a:r>
                  <a:rPr lang="en-GB" dirty="0" smtClean="0"/>
                  <a:t>will not be “</a:t>
                </a:r>
                <a:r>
                  <a:rPr lang="en-GB" b="1" dirty="0" smtClean="0"/>
                  <a:t>exchangeable</a:t>
                </a:r>
                <a:r>
                  <a:rPr lang="en-GB" dirty="0" smtClean="0"/>
                  <a:t>” with those exposed to OCR at baseline.</a:t>
                </a:r>
              </a:p>
              <a:p>
                <a:endParaRPr lang="en-GB" dirty="0"/>
              </a:p>
              <a:p>
                <a:r>
                  <a:rPr lang="en-GB" dirty="0"/>
                  <a:t>P</a:t>
                </a:r>
                <a:r>
                  <a:rPr lang="en-GB" dirty="0" smtClean="0"/>
                  <a:t>ropensity </a:t>
                </a:r>
                <a:r>
                  <a:rPr lang="en-GB" dirty="0"/>
                  <a:t>scores </a:t>
                </a:r>
                <a:r>
                  <a:rPr lang="en-GB" dirty="0" smtClean="0"/>
                  <a:t>(PS) can </a:t>
                </a:r>
                <a:r>
                  <a:rPr lang="en-GB" dirty="0"/>
                  <a:t>be used to account for different likelihoods of being prescribed </a:t>
                </a:r>
                <a:r>
                  <a:rPr lang="en-GB" dirty="0" smtClean="0"/>
                  <a:t>OCR </a:t>
                </a:r>
                <a:r>
                  <a:rPr lang="en-GB" dirty="0"/>
                  <a:t>versus other MS </a:t>
                </a:r>
                <a:r>
                  <a:rPr lang="en-GB" dirty="0" smtClean="0"/>
                  <a:t>drugs.</a:t>
                </a:r>
              </a:p>
              <a:p>
                <a:endParaRPr lang="en-GB" dirty="0"/>
              </a:p>
              <a:p>
                <a:r>
                  <a:rPr lang="en-GB" dirty="0" smtClean="0"/>
                  <a:t>We proposed to use inverse probability of treatment weighting (IPTW) by reweighting patients exposed to DMT comparator at baseline by the odds of receiving OCR at baseline, i.e. PS/(1-PS), where PS=</a:t>
                </a:r>
                <a:r>
                  <a:rPr lang="en-GB" dirty="0" err="1" smtClean="0"/>
                  <a:t>pr</a:t>
                </a:r>
                <a:r>
                  <a:rPr lang="en-GB" dirty="0" smtClean="0"/>
                  <a:t>(OCR | baseline confounders).</a:t>
                </a:r>
                <a:endParaRPr lang="en-GB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9"/>
              </p:nvPr>
            </p:nvSpPr>
            <p:spPr>
              <a:xfrm>
                <a:off x="377504" y="1652174"/>
                <a:ext cx="11610364" cy="4289367"/>
              </a:xfrm>
              <a:blipFill>
                <a:blip r:embed="rId2"/>
                <a:stretch>
                  <a:fillRect l="-1155" t="-1847" r="-1050" b="-2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27557D08-9667-754E-9FA9-FFD3988FC8C5}" type="slidenum">
              <a:rPr lang="en-CH" smtClean="0"/>
              <a:pPr/>
              <a:t>5</a:t>
            </a:fld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162457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833265" y="3189725"/>
            <a:ext cx="8503682" cy="685989"/>
          </a:xfrm>
        </p:spPr>
        <p:txBody>
          <a:bodyPr/>
          <a:lstStyle/>
          <a:p>
            <a:r>
              <a:rPr lang="en-GB" dirty="0" smtClean="0"/>
              <a:t>Approaches to handle treatment switching (in the absence of time-dependent confounding)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1688763" y="6516688"/>
            <a:ext cx="503237" cy="153987"/>
          </a:xfrm>
        </p:spPr>
        <p:txBody>
          <a:bodyPr/>
          <a:lstStyle/>
          <a:p>
            <a:fld id="{27557D08-9667-754E-9FA9-FFD3988FC8C5}" type="slidenum">
              <a:rPr lang="en-CH" smtClean="0"/>
              <a:pPr/>
              <a:t>6</a:t>
            </a:fld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329378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>
          <a:xfrm>
            <a:off x="736950" y="778181"/>
            <a:ext cx="10747577" cy="338559"/>
          </a:xfrm>
        </p:spPr>
        <p:txBody>
          <a:bodyPr/>
          <a:lstStyle/>
          <a:p>
            <a:r>
              <a:rPr lang="en-GB" dirty="0"/>
              <a:t>A</a:t>
            </a:r>
            <a:r>
              <a:rPr lang="en-GB" dirty="0" smtClean="0"/>
              <a:t>pproach 1: Censor outcomes at time of IE (Censoring method)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9"/>
          </p:nvPr>
        </p:nvSpPr>
        <p:spPr>
          <a:xfrm>
            <a:off x="736950" y="1521954"/>
            <a:ext cx="10977563" cy="4286775"/>
          </a:xfrm>
        </p:spPr>
        <p:txBody>
          <a:bodyPr/>
          <a:lstStyle/>
          <a:p>
            <a:r>
              <a:rPr lang="en-GB" dirty="0" smtClean="0"/>
              <a:t>A typical approach to deal with initiation of alternative treatments </a:t>
            </a:r>
            <a:r>
              <a:rPr lang="en-GB" dirty="0"/>
              <a:t>for comparative effectiveness </a:t>
            </a:r>
            <a:r>
              <a:rPr lang="en-GB" dirty="0" smtClean="0"/>
              <a:t>of randomized studies is to censor patients at the time of the IE.</a:t>
            </a:r>
          </a:p>
          <a:p>
            <a:r>
              <a:rPr lang="en-GB" dirty="0" smtClean="0"/>
              <a:t>Exposure effects are then estimated by contrasting outcomes across exposure groups.</a:t>
            </a:r>
          </a:p>
          <a:p>
            <a:endParaRPr lang="en-GB" dirty="0"/>
          </a:p>
          <a:p>
            <a:endParaRPr lang="en-GB" dirty="0" smtClean="0">
              <a:solidFill>
                <a:srgbClr val="00B050"/>
              </a:solidFill>
            </a:endParaRP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b="1" dirty="0" smtClean="0">
                <a:solidFill>
                  <a:srgbClr val="00B050"/>
                </a:solidFill>
              </a:rPr>
              <a:t>Advantage</a:t>
            </a:r>
            <a:r>
              <a:rPr lang="en-GB" dirty="0" smtClean="0"/>
              <a:t>:</a:t>
            </a:r>
            <a:r>
              <a:rPr lang="en-GB" b="1" dirty="0" smtClean="0">
                <a:solidFill>
                  <a:srgbClr val="00B050"/>
                </a:solidFill>
              </a:rPr>
              <a:t> </a:t>
            </a:r>
            <a:r>
              <a:rPr lang="en-GB" dirty="0" smtClean="0"/>
              <a:t>The censoring method should provide unbiased exposure effect estimates when time-dependent confounders are absent.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b="1" dirty="0" smtClean="0">
                <a:solidFill>
                  <a:srgbClr val="FF0000"/>
                </a:solidFill>
              </a:rPr>
              <a:t>Concern</a:t>
            </a:r>
            <a:r>
              <a:rPr lang="en-GB" dirty="0" smtClean="0"/>
              <a:t>:  Can lead to a large loss of data and highly imprecise inferences.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27557D08-9667-754E-9FA9-FFD3988FC8C5}" type="slidenum">
              <a:rPr lang="en-CH" smtClean="0"/>
              <a:pPr/>
              <a:t>7</a:t>
            </a:fld>
            <a:endParaRPr lang="en-CH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305147" y="4037354"/>
            <a:ext cx="3510133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ectangle 17"/>
          <p:cNvSpPr/>
          <p:nvPr/>
        </p:nvSpPr>
        <p:spPr>
          <a:xfrm>
            <a:off x="1305148" y="3822994"/>
            <a:ext cx="112223" cy="428719"/>
          </a:xfrm>
          <a:custGeom>
            <a:avLst/>
            <a:gdLst>
              <a:gd name="connsiteX0" fmla="*/ 0 w 407323"/>
              <a:gd name="connsiteY0" fmla="*/ 0 h 428719"/>
              <a:gd name="connsiteX1" fmla="*/ 407323 w 407323"/>
              <a:gd name="connsiteY1" fmla="*/ 0 h 428719"/>
              <a:gd name="connsiteX2" fmla="*/ 407323 w 407323"/>
              <a:gd name="connsiteY2" fmla="*/ 428719 h 428719"/>
              <a:gd name="connsiteX3" fmla="*/ 0 w 407323"/>
              <a:gd name="connsiteY3" fmla="*/ 428719 h 428719"/>
              <a:gd name="connsiteX4" fmla="*/ 0 w 407323"/>
              <a:gd name="connsiteY4" fmla="*/ 0 h 428719"/>
              <a:gd name="connsiteX0" fmla="*/ 407323 w 498763"/>
              <a:gd name="connsiteY0" fmla="*/ 428719 h 520159"/>
              <a:gd name="connsiteX1" fmla="*/ 0 w 498763"/>
              <a:gd name="connsiteY1" fmla="*/ 428719 h 520159"/>
              <a:gd name="connsiteX2" fmla="*/ 0 w 498763"/>
              <a:gd name="connsiteY2" fmla="*/ 0 h 520159"/>
              <a:gd name="connsiteX3" fmla="*/ 407323 w 498763"/>
              <a:gd name="connsiteY3" fmla="*/ 0 h 520159"/>
              <a:gd name="connsiteX4" fmla="*/ 498763 w 498763"/>
              <a:gd name="connsiteY4" fmla="*/ 520159 h 520159"/>
              <a:gd name="connsiteX0" fmla="*/ 407323 w 407323"/>
              <a:gd name="connsiteY0" fmla="*/ 428719 h 428719"/>
              <a:gd name="connsiteX1" fmla="*/ 0 w 407323"/>
              <a:gd name="connsiteY1" fmla="*/ 428719 h 428719"/>
              <a:gd name="connsiteX2" fmla="*/ 0 w 407323"/>
              <a:gd name="connsiteY2" fmla="*/ 0 h 428719"/>
              <a:gd name="connsiteX3" fmla="*/ 407323 w 407323"/>
              <a:gd name="connsiteY3" fmla="*/ 0 h 428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323" h="428719">
                <a:moveTo>
                  <a:pt x="407323" y="428719"/>
                </a:moveTo>
                <a:lnTo>
                  <a:pt x="0" y="428719"/>
                </a:lnTo>
                <a:lnTo>
                  <a:pt x="0" y="0"/>
                </a:lnTo>
                <a:lnTo>
                  <a:pt x="407323" y="0"/>
                </a:lnTo>
              </a:path>
            </a:pathLst>
          </a:cu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400" dirty="0" err="1" smtClean="0">
              <a:solidFill>
                <a:schemeClr val="tx1"/>
              </a:solidFill>
            </a:endParaRPr>
          </a:p>
        </p:txBody>
      </p:sp>
      <p:sp>
        <p:nvSpPr>
          <p:cNvPr id="8" name="Rectangle 17"/>
          <p:cNvSpPr/>
          <p:nvPr/>
        </p:nvSpPr>
        <p:spPr>
          <a:xfrm flipH="1">
            <a:off x="3309930" y="3810336"/>
            <a:ext cx="101758" cy="436032"/>
          </a:xfrm>
          <a:custGeom>
            <a:avLst/>
            <a:gdLst>
              <a:gd name="connsiteX0" fmla="*/ 0 w 407323"/>
              <a:gd name="connsiteY0" fmla="*/ 0 h 428719"/>
              <a:gd name="connsiteX1" fmla="*/ 407323 w 407323"/>
              <a:gd name="connsiteY1" fmla="*/ 0 h 428719"/>
              <a:gd name="connsiteX2" fmla="*/ 407323 w 407323"/>
              <a:gd name="connsiteY2" fmla="*/ 428719 h 428719"/>
              <a:gd name="connsiteX3" fmla="*/ 0 w 407323"/>
              <a:gd name="connsiteY3" fmla="*/ 428719 h 428719"/>
              <a:gd name="connsiteX4" fmla="*/ 0 w 407323"/>
              <a:gd name="connsiteY4" fmla="*/ 0 h 428719"/>
              <a:gd name="connsiteX0" fmla="*/ 407323 w 498763"/>
              <a:gd name="connsiteY0" fmla="*/ 428719 h 520159"/>
              <a:gd name="connsiteX1" fmla="*/ 0 w 498763"/>
              <a:gd name="connsiteY1" fmla="*/ 428719 h 520159"/>
              <a:gd name="connsiteX2" fmla="*/ 0 w 498763"/>
              <a:gd name="connsiteY2" fmla="*/ 0 h 520159"/>
              <a:gd name="connsiteX3" fmla="*/ 407323 w 498763"/>
              <a:gd name="connsiteY3" fmla="*/ 0 h 520159"/>
              <a:gd name="connsiteX4" fmla="*/ 498763 w 498763"/>
              <a:gd name="connsiteY4" fmla="*/ 520159 h 520159"/>
              <a:gd name="connsiteX0" fmla="*/ 407323 w 407323"/>
              <a:gd name="connsiteY0" fmla="*/ 428719 h 428719"/>
              <a:gd name="connsiteX1" fmla="*/ 0 w 407323"/>
              <a:gd name="connsiteY1" fmla="*/ 428719 h 428719"/>
              <a:gd name="connsiteX2" fmla="*/ 0 w 407323"/>
              <a:gd name="connsiteY2" fmla="*/ 0 h 428719"/>
              <a:gd name="connsiteX3" fmla="*/ 407323 w 407323"/>
              <a:gd name="connsiteY3" fmla="*/ 0 h 428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323" h="428719">
                <a:moveTo>
                  <a:pt x="407323" y="428719"/>
                </a:moveTo>
                <a:lnTo>
                  <a:pt x="0" y="428719"/>
                </a:lnTo>
                <a:lnTo>
                  <a:pt x="0" y="0"/>
                </a:lnTo>
                <a:lnTo>
                  <a:pt x="407323" y="0"/>
                </a:lnTo>
              </a:path>
            </a:pathLst>
          </a:cu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400" dirty="0" err="1" smtClean="0">
              <a:solidFill>
                <a:schemeClr val="tx1"/>
              </a:solidFill>
            </a:endParaRPr>
          </a:p>
        </p:txBody>
      </p:sp>
      <p:sp>
        <p:nvSpPr>
          <p:cNvPr id="9" name="Rectangle 17"/>
          <p:cNvSpPr/>
          <p:nvPr/>
        </p:nvSpPr>
        <p:spPr>
          <a:xfrm>
            <a:off x="4829111" y="3819337"/>
            <a:ext cx="112223" cy="428719"/>
          </a:xfrm>
          <a:custGeom>
            <a:avLst/>
            <a:gdLst>
              <a:gd name="connsiteX0" fmla="*/ 0 w 407323"/>
              <a:gd name="connsiteY0" fmla="*/ 0 h 428719"/>
              <a:gd name="connsiteX1" fmla="*/ 407323 w 407323"/>
              <a:gd name="connsiteY1" fmla="*/ 0 h 428719"/>
              <a:gd name="connsiteX2" fmla="*/ 407323 w 407323"/>
              <a:gd name="connsiteY2" fmla="*/ 428719 h 428719"/>
              <a:gd name="connsiteX3" fmla="*/ 0 w 407323"/>
              <a:gd name="connsiteY3" fmla="*/ 428719 h 428719"/>
              <a:gd name="connsiteX4" fmla="*/ 0 w 407323"/>
              <a:gd name="connsiteY4" fmla="*/ 0 h 428719"/>
              <a:gd name="connsiteX0" fmla="*/ 407323 w 498763"/>
              <a:gd name="connsiteY0" fmla="*/ 428719 h 520159"/>
              <a:gd name="connsiteX1" fmla="*/ 0 w 498763"/>
              <a:gd name="connsiteY1" fmla="*/ 428719 h 520159"/>
              <a:gd name="connsiteX2" fmla="*/ 0 w 498763"/>
              <a:gd name="connsiteY2" fmla="*/ 0 h 520159"/>
              <a:gd name="connsiteX3" fmla="*/ 407323 w 498763"/>
              <a:gd name="connsiteY3" fmla="*/ 0 h 520159"/>
              <a:gd name="connsiteX4" fmla="*/ 498763 w 498763"/>
              <a:gd name="connsiteY4" fmla="*/ 520159 h 520159"/>
              <a:gd name="connsiteX0" fmla="*/ 407323 w 407323"/>
              <a:gd name="connsiteY0" fmla="*/ 428719 h 428719"/>
              <a:gd name="connsiteX1" fmla="*/ 0 w 407323"/>
              <a:gd name="connsiteY1" fmla="*/ 428719 h 428719"/>
              <a:gd name="connsiteX2" fmla="*/ 0 w 407323"/>
              <a:gd name="connsiteY2" fmla="*/ 0 h 428719"/>
              <a:gd name="connsiteX3" fmla="*/ 407323 w 407323"/>
              <a:gd name="connsiteY3" fmla="*/ 0 h 428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323" h="428719">
                <a:moveTo>
                  <a:pt x="407323" y="428719"/>
                </a:moveTo>
                <a:lnTo>
                  <a:pt x="0" y="428719"/>
                </a:lnTo>
                <a:lnTo>
                  <a:pt x="0" y="0"/>
                </a:lnTo>
                <a:lnTo>
                  <a:pt x="407323" y="0"/>
                </a:lnTo>
              </a:path>
            </a:pathLst>
          </a:cu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 err="1"/>
          </a:p>
        </p:txBody>
      </p:sp>
      <p:sp>
        <p:nvSpPr>
          <p:cNvPr id="10" name="Rectangle 9"/>
          <p:cNvSpPr/>
          <p:nvPr/>
        </p:nvSpPr>
        <p:spPr>
          <a:xfrm>
            <a:off x="5969777" y="3876881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accent2"/>
              </a:buClr>
            </a:pPr>
            <a:r>
              <a:rPr lang="en-GB" b="1" dirty="0">
                <a:solidFill>
                  <a:srgbClr val="FF0000"/>
                </a:solidFill>
                <a:latin typeface="Roche Sans Light Light" panose="020B0304030201040101" pitchFamily="34" charset="0"/>
              </a:rPr>
              <a:t>X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1778" y="4459297"/>
            <a:ext cx="221118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accent2"/>
              </a:buClr>
            </a:pPr>
            <a:r>
              <a:rPr lang="en-GB" sz="1400" dirty="0" smtClean="0">
                <a:latin typeface="Roche Sans Light Light" panose="020B0304030201040101" pitchFamily="34" charset="0"/>
              </a:rPr>
              <a:t>Initiate OCR at </a:t>
            </a:r>
            <a:r>
              <a:rPr lang="en-GB" sz="1400" dirty="0">
                <a:latin typeface="Roche Sans Light Light" panose="020B0304030201040101" pitchFamily="34" charset="0"/>
              </a:rPr>
              <a:t>baseline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36264" y="4491603"/>
            <a:ext cx="22068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accent2"/>
              </a:buClr>
            </a:pPr>
            <a:r>
              <a:rPr lang="en-GB" sz="1400" dirty="0">
                <a:latin typeface="Roche Sans Light Light" panose="020B0304030201040101" pitchFamily="34" charset="0"/>
              </a:rPr>
              <a:t>Discontinue </a:t>
            </a:r>
            <a:r>
              <a:rPr lang="en-GB" sz="1400" dirty="0" smtClean="0">
                <a:latin typeface="Roche Sans Light Light" panose="020B0304030201040101" pitchFamily="34" charset="0"/>
              </a:rPr>
              <a:t>OCR</a:t>
            </a:r>
            <a:endParaRPr lang="en-GB" sz="1400" dirty="0">
              <a:latin typeface="Roche Sans Light Light" panose="020B0304030201040101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44937" y="4512493"/>
            <a:ext cx="21422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accent2"/>
              </a:buClr>
            </a:pPr>
            <a:r>
              <a:rPr lang="en-GB" sz="1400" dirty="0" smtClean="0">
                <a:latin typeface="Roche Sans Light Light" panose="020B0304030201040101" pitchFamily="34" charset="0"/>
              </a:rPr>
              <a:t>Initiate </a:t>
            </a:r>
            <a:r>
              <a:rPr lang="en-GB" sz="1400" dirty="0">
                <a:latin typeface="Roche Sans Light Light" panose="020B0304030201040101" pitchFamily="34" charset="0"/>
              </a:rPr>
              <a:t>DMT </a:t>
            </a:r>
            <a:r>
              <a:rPr lang="en-GB" sz="1400" dirty="0" smtClean="0">
                <a:latin typeface="Roche Sans Light Light" panose="020B0304030201040101" pitchFamily="34" charset="0"/>
              </a:rPr>
              <a:t>comparator</a:t>
            </a:r>
            <a:endParaRPr lang="en-GB" sz="1400" dirty="0">
              <a:latin typeface="Roche Sans Light Light" panose="020B0304030201040101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879871" y="4037354"/>
            <a:ext cx="1220197" cy="0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059707" y="3144621"/>
            <a:ext cx="19492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>
                <a:schemeClr val="accent2"/>
              </a:buClr>
            </a:pPr>
            <a:r>
              <a:rPr lang="en-GB" sz="1400" dirty="0" smtClean="0">
                <a:latin typeface="Roche Sans Light Light" panose="020B0304030201040101" pitchFamily="34" charset="0"/>
              </a:rPr>
              <a:t>Only use data prior to IE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305148" y="3634379"/>
            <a:ext cx="3510133" cy="0"/>
          </a:xfrm>
          <a:prstGeom prst="straightConnector1">
            <a:avLst/>
          </a:prstGeom>
          <a:ln>
            <a:solidFill>
              <a:srgbClr val="1533D8"/>
            </a:solidFill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941334" y="3618107"/>
            <a:ext cx="1194514" cy="0"/>
          </a:xfrm>
          <a:prstGeom prst="straightConnector1">
            <a:avLst/>
          </a:prstGeom>
          <a:ln>
            <a:solidFill>
              <a:srgbClr val="00B050"/>
            </a:solidFill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680773" y="3092477"/>
            <a:ext cx="1747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>
                <a:schemeClr val="accent2"/>
              </a:buClr>
            </a:pPr>
            <a:r>
              <a:rPr lang="en-GB" sz="1400" dirty="0" smtClean="0">
                <a:latin typeface="Roche Sans Light Light" panose="020B0304030201040101" pitchFamily="34" charset="0"/>
              </a:rPr>
              <a:t>Discard data post IE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6671659" y="4037353"/>
            <a:ext cx="3510133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0185179" y="4037354"/>
            <a:ext cx="1220197" cy="0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1306087" y="3876881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accent2"/>
              </a:buClr>
            </a:pPr>
            <a:r>
              <a:rPr lang="en-GB" b="1" dirty="0">
                <a:solidFill>
                  <a:srgbClr val="FF0000"/>
                </a:solidFill>
                <a:latin typeface="Roche Sans Light Light" panose="020B0304030201040101" pitchFamily="34" charset="0"/>
              </a:rPr>
              <a:t>X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6675046" y="3618107"/>
            <a:ext cx="3510133" cy="0"/>
          </a:xfrm>
          <a:prstGeom prst="straightConnector1">
            <a:avLst/>
          </a:prstGeom>
          <a:ln>
            <a:solidFill>
              <a:srgbClr val="00B050"/>
            </a:solidFill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10336360" y="3618107"/>
            <a:ext cx="1194514" cy="0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Rectangle 17"/>
          <p:cNvSpPr/>
          <p:nvPr/>
        </p:nvSpPr>
        <p:spPr>
          <a:xfrm>
            <a:off x="10224137" y="3822993"/>
            <a:ext cx="112223" cy="428719"/>
          </a:xfrm>
          <a:custGeom>
            <a:avLst/>
            <a:gdLst>
              <a:gd name="connsiteX0" fmla="*/ 0 w 407323"/>
              <a:gd name="connsiteY0" fmla="*/ 0 h 428719"/>
              <a:gd name="connsiteX1" fmla="*/ 407323 w 407323"/>
              <a:gd name="connsiteY1" fmla="*/ 0 h 428719"/>
              <a:gd name="connsiteX2" fmla="*/ 407323 w 407323"/>
              <a:gd name="connsiteY2" fmla="*/ 428719 h 428719"/>
              <a:gd name="connsiteX3" fmla="*/ 0 w 407323"/>
              <a:gd name="connsiteY3" fmla="*/ 428719 h 428719"/>
              <a:gd name="connsiteX4" fmla="*/ 0 w 407323"/>
              <a:gd name="connsiteY4" fmla="*/ 0 h 428719"/>
              <a:gd name="connsiteX0" fmla="*/ 407323 w 498763"/>
              <a:gd name="connsiteY0" fmla="*/ 428719 h 520159"/>
              <a:gd name="connsiteX1" fmla="*/ 0 w 498763"/>
              <a:gd name="connsiteY1" fmla="*/ 428719 h 520159"/>
              <a:gd name="connsiteX2" fmla="*/ 0 w 498763"/>
              <a:gd name="connsiteY2" fmla="*/ 0 h 520159"/>
              <a:gd name="connsiteX3" fmla="*/ 407323 w 498763"/>
              <a:gd name="connsiteY3" fmla="*/ 0 h 520159"/>
              <a:gd name="connsiteX4" fmla="*/ 498763 w 498763"/>
              <a:gd name="connsiteY4" fmla="*/ 520159 h 520159"/>
              <a:gd name="connsiteX0" fmla="*/ 407323 w 407323"/>
              <a:gd name="connsiteY0" fmla="*/ 428719 h 428719"/>
              <a:gd name="connsiteX1" fmla="*/ 0 w 407323"/>
              <a:gd name="connsiteY1" fmla="*/ 428719 h 428719"/>
              <a:gd name="connsiteX2" fmla="*/ 0 w 407323"/>
              <a:gd name="connsiteY2" fmla="*/ 0 h 428719"/>
              <a:gd name="connsiteX3" fmla="*/ 407323 w 407323"/>
              <a:gd name="connsiteY3" fmla="*/ 0 h 428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323" h="428719">
                <a:moveTo>
                  <a:pt x="407323" y="428719"/>
                </a:moveTo>
                <a:lnTo>
                  <a:pt x="0" y="428719"/>
                </a:lnTo>
                <a:lnTo>
                  <a:pt x="0" y="0"/>
                </a:lnTo>
                <a:lnTo>
                  <a:pt x="407323" y="0"/>
                </a:lnTo>
              </a:path>
            </a:pathLst>
          </a:cu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 err="1"/>
          </a:p>
        </p:txBody>
      </p:sp>
      <p:sp>
        <p:nvSpPr>
          <p:cNvPr id="22" name="Rectangle 21"/>
          <p:cNvSpPr/>
          <p:nvPr/>
        </p:nvSpPr>
        <p:spPr>
          <a:xfrm>
            <a:off x="7199060" y="3136401"/>
            <a:ext cx="19591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accent2"/>
              </a:buClr>
            </a:pPr>
            <a:r>
              <a:rPr lang="en-GB" sz="1400" dirty="0">
                <a:latin typeface="Roche Sans Light Light" panose="020B0304030201040101" pitchFamily="34" charset="0"/>
              </a:rPr>
              <a:t>Only use data prior to IE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045466" y="3118102"/>
            <a:ext cx="16690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accent2"/>
              </a:buClr>
            </a:pPr>
            <a:r>
              <a:rPr lang="en-GB" sz="1400" dirty="0">
                <a:latin typeface="Roche Sans Light Light" panose="020B0304030201040101" pitchFamily="34" charset="0"/>
              </a:rPr>
              <a:t>Discard data post IE</a:t>
            </a:r>
          </a:p>
        </p:txBody>
      </p:sp>
      <p:sp>
        <p:nvSpPr>
          <p:cNvPr id="34" name="Rectangle 17"/>
          <p:cNvSpPr/>
          <p:nvPr/>
        </p:nvSpPr>
        <p:spPr>
          <a:xfrm>
            <a:off x="6671659" y="3810336"/>
            <a:ext cx="112223" cy="428719"/>
          </a:xfrm>
          <a:custGeom>
            <a:avLst/>
            <a:gdLst>
              <a:gd name="connsiteX0" fmla="*/ 0 w 407323"/>
              <a:gd name="connsiteY0" fmla="*/ 0 h 428719"/>
              <a:gd name="connsiteX1" fmla="*/ 407323 w 407323"/>
              <a:gd name="connsiteY1" fmla="*/ 0 h 428719"/>
              <a:gd name="connsiteX2" fmla="*/ 407323 w 407323"/>
              <a:gd name="connsiteY2" fmla="*/ 428719 h 428719"/>
              <a:gd name="connsiteX3" fmla="*/ 0 w 407323"/>
              <a:gd name="connsiteY3" fmla="*/ 428719 h 428719"/>
              <a:gd name="connsiteX4" fmla="*/ 0 w 407323"/>
              <a:gd name="connsiteY4" fmla="*/ 0 h 428719"/>
              <a:gd name="connsiteX0" fmla="*/ 407323 w 498763"/>
              <a:gd name="connsiteY0" fmla="*/ 428719 h 520159"/>
              <a:gd name="connsiteX1" fmla="*/ 0 w 498763"/>
              <a:gd name="connsiteY1" fmla="*/ 428719 h 520159"/>
              <a:gd name="connsiteX2" fmla="*/ 0 w 498763"/>
              <a:gd name="connsiteY2" fmla="*/ 0 h 520159"/>
              <a:gd name="connsiteX3" fmla="*/ 407323 w 498763"/>
              <a:gd name="connsiteY3" fmla="*/ 0 h 520159"/>
              <a:gd name="connsiteX4" fmla="*/ 498763 w 498763"/>
              <a:gd name="connsiteY4" fmla="*/ 520159 h 520159"/>
              <a:gd name="connsiteX0" fmla="*/ 407323 w 407323"/>
              <a:gd name="connsiteY0" fmla="*/ 428719 h 428719"/>
              <a:gd name="connsiteX1" fmla="*/ 0 w 407323"/>
              <a:gd name="connsiteY1" fmla="*/ 428719 h 428719"/>
              <a:gd name="connsiteX2" fmla="*/ 0 w 407323"/>
              <a:gd name="connsiteY2" fmla="*/ 0 h 428719"/>
              <a:gd name="connsiteX3" fmla="*/ 407323 w 407323"/>
              <a:gd name="connsiteY3" fmla="*/ 0 h 428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323" h="428719">
                <a:moveTo>
                  <a:pt x="407323" y="428719"/>
                </a:moveTo>
                <a:lnTo>
                  <a:pt x="0" y="428719"/>
                </a:lnTo>
                <a:lnTo>
                  <a:pt x="0" y="0"/>
                </a:lnTo>
                <a:lnTo>
                  <a:pt x="407323" y="0"/>
                </a:lnTo>
              </a:path>
            </a:pathLst>
          </a:cu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400" dirty="0" err="1" smtClean="0">
              <a:solidFill>
                <a:schemeClr val="tx1"/>
              </a:solidFill>
            </a:endParaRPr>
          </a:p>
        </p:txBody>
      </p:sp>
      <p:sp>
        <p:nvSpPr>
          <p:cNvPr id="35" name="Rectangle 17"/>
          <p:cNvSpPr/>
          <p:nvPr/>
        </p:nvSpPr>
        <p:spPr>
          <a:xfrm flipH="1">
            <a:off x="8885756" y="3815681"/>
            <a:ext cx="101758" cy="436032"/>
          </a:xfrm>
          <a:custGeom>
            <a:avLst/>
            <a:gdLst>
              <a:gd name="connsiteX0" fmla="*/ 0 w 407323"/>
              <a:gd name="connsiteY0" fmla="*/ 0 h 428719"/>
              <a:gd name="connsiteX1" fmla="*/ 407323 w 407323"/>
              <a:gd name="connsiteY1" fmla="*/ 0 h 428719"/>
              <a:gd name="connsiteX2" fmla="*/ 407323 w 407323"/>
              <a:gd name="connsiteY2" fmla="*/ 428719 h 428719"/>
              <a:gd name="connsiteX3" fmla="*/ 0 w 407323"/>
              <a:gd name="connsiteY3" fmla="*/ 428719 h 428719"/>
              <a:gd name="connsiteX4" fmla="*/ 0 w 407323"/>
              <a:gd name="connsiteY4" fmla="*/ 0 h 428719"/>
              <a:gd name="connsiteX0" fmla="*/ 407323 w 498763"/>
              <a:gd name="connsiteY0" fmla="*/ 428719 h 520159"/>
              <a:gd name="connsiteX1" fmla="*/ 0 w 498763"/>
              <a:gd name="connsiteY1" fmla="*/ 428719 h 520159"/>
              <a:gd name="connsiteX2" fmla="*/ 0 w 498763"/>
              <a:gd name="connsiteY2" fmla="*/ 0 h 520159"/>
              <a:gd name="connsiteX3" fmla="*/ 407323 w 498763"/>
              <a:gd name="connsiteY3" fmla="*/ 0 h 520159"/>
              <a:gd name="connsiteX4" fmla="*/ 498763 w 498763"/>
              <a:gd name="connsiteY4" fmla="*/ 520159 h 520159"/>
              <a:gd name="connsiteX0" fmla="*/ 407323 w 407323"/>
              <a:gd name="connsiteY0" fmla="*/ 428719 h 428719"/>
              <a:gd name="connsiteX1" fmla="*/ 0 w 407323"/>
              <a:gd name="connsiteY1" fmla="*/ 428719 h 428719"/>
              <a:gd name="connsiteX2" fmla="*/ 0 w 407323"/>
              <a:gd name="connsiteY2" fmla="*/ 0 h 428719"/>
              <a:gd name="connsiteX3" fmla="*/ 407323 w 407323"/>
              <a:gd name="connsiteY3" fmla="*/ 0 h 428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323" h="428719">
                <a:moveTo>
                  <a:pt x="407323" y="428719"/>
                </a:moveTo>
                <a:lnTo>
                  <a:pt x="0" y="428719"/>
                </a:lnTo>
                <a:lnTo>
                  <a:pt x="0" y="0"/>
                </a:lnTo>
                <a:lnTo>
                  <a:pt x="407323" y="0"/>
                </a:lnTo>
              </a:path>
            </a:pathLst>
          </a:cu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400" dirty="0" err="1" smtClean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139237" y="4341071"/>
            <a:ext cx="20394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accent2"/>
              </a:buClr>
            </a:pPr>
            <a:r>
              <a:rPr lang="en-GB" sz="1400" dirty="0">
                <a:latin typeface="Roche Sans Light Light" panose="020B0304030201040101" pitchFamily="34" charset="0"/>
              </a:rPr>
              <a:t>Initiate </a:t>
            </a:r>
            <a:r>
              <a:rPr lang="en-GB" sz="1400" dirty="0" smtClean="0">
                <a:latin typeface="Roche Sans Light Light" panose="020B0304030201040101" pitchFamily="34" charset="0"/>
              </a:rPr>
              <a:t>DMT comparator </a:t>
            </a:r>
          </a:p>
          <a:p>
            <a:pPr algn="ctr">
              <a:buClr>
                <a:schemeClr val="accent2"/>
              </a:buClr>
            </a:pPr>
            <a:r>
              <a:rPr lang="en-GB" sz="1400" dirty="0" smtClean="0">
                <a:latin typeface="Roche Sans Light Light" panose="020B0304030201040101" pitchFamily="34" charset="0"/>
              </a:rPr>
              <a:t>at </a:t>
            </a:r>
            <a:r>
              <a:rPr lang="en-GB" sz="1400" dirty="0">
                <a:latin typeface="Roche Sans Light Light" panose="020B0304030201040101" pitchFamily="34" charset="0"/>
              </a:rPr>
              <a:t>baseline</a:t>
            </a:r>
          </a:p>
        </p:txBody>
      </p:sp>
      <p:sp>
        <p:nvSpPr>
          <p:cNvPr id="36" name="Rectangle 35"/>
          <p:cNvSpPr/>
          <p:nvPr/>
        </p:nvSpPr>
        <p:spPr>
          <a:xfrm>
            <a:off x="8106440" y="4365171"/>
            <a:ext cx="17389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accent2"/>
              </a:buClr>
            </a:pPr>
            <a:r>
              <a:rPr lang="en-GB" sz="1400" dirty="0">
                <a:latin typeface="Roche Sans Light Light" panose="020B0304030201040101" pitchFamily="34" charset="0"/>
              </a:rPr>
              <a:t>Discontinue </a:t>
            </a:r>
            <a:r>
              <a:rPr lang="en-GB" sz="1400" dirty="0" smtClean="0">
                <a:latin typeface="Roche Sans Light Light" panose="020B0304030201040101" pitchFamily="34" charset="0"/>
              </a:rPr>
              <a:t>DMT comparator </a:t>
            </a:r>
          </a:p>
        </p:txBody>
      </p:sp>
      <p:sp>
        <p:nvSpPr>
          <p:cNvPr id="37" name="Rectangle 36"/>
          <p:cNvSpPr/>
          <p:nvPr/>
        </p:nvSpPr>
        <p:spPr>
          <a:xfrm>
            <a:off x="9928190" y="4441572"/>
            <a:ext cx="10647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chemeClr val="accent2"/>
              </a:buClr>
            </a:pPr>
            <a:r>
              <a:rPr lang="en-GB" sz="1400" dirty="0">
                <a:latin typeface="Roche Sans Light Light" panose="020B0304030201040101" pitchFamily="34" charset="0"/>
              </a:rPr>
              <a:t>Initiate </a:t>
            </a:r>
            <a:r>
              <a:rPr lang="en-GB" sz="1400" dirty="0" smtClean="0">
                <a:latin typeface="Roche Sans Light Light" panose="020B0304030201040101" pitchFamily="34" charset="0"/>
              </a:rPr>
              <a:t>OCR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596626" y="2709073"/>
            <a:ext cx="2669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DMT comparator </a:t>
            </a:r>
            <a:r>
              <a:rPr lang="en-GB" b="1" dirty="0">
                <a:solidFill>
                  <a:srgbClr val="00B050"/>
                </a:solidFill>
              </a:rPr>
              <a:t>cohort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6950" y="2652672"/>
            <a:ext cx="192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</a:rPr>
              <a:t>OCR cohort</a:t>
            </a:r>
          </a:p>
        </p:txBody>
      </p:sp>
    </p:spTree>
    <p:extLst>
      <p:ext uri="{BB962C8B-B14F-4D97-AF65-F5344CB8AC3E}">
        <p14:creationId xmlns:p14="http://schemas.microsoft.com/office/powerpoint/2010/main" val="122562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>
          <a:xfrm>
            <a:off x="736950" y="778181"/>
            <a:ext cx="10084847" cy="338559"/>
          </a:xfrm>
        </p:spPr>
        <p:txBody>
          <a:bodyPr/>
          <a:lstStyle/>
          <a:p>
            <a:r>
              <a:rPr lang="en-GB" dirty="0" smtClean="0"/>
              <a:t>Approach 2: </a:t>
            </a:r>
            <a:r>
              <a:rPr lang="en-GB" dirty="0" err="1" smtClean="0"/>
              <a:t>Rebaseline</a:t>
            </a:r>
            <a:r>
              <a:rPr lang="en-GB" dirty="0" smtClean="0"/>
              <a:t> at time of IE (</a:t>
            </a:r>
            <a:r>
              <a:rPr lang="en-GB" dirty="0" err="1" smtClean="0"/>
              <a:t>Rebaselining</a:t>
            </a:r>
            <a:r>
              <a:rPr lang="en-GB" dirty="0" smtClean="0"/>
              <a:t> method)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9"/>
          </p:nvPr>
        </p:nvSpPr>
        <p:spPr>
          <a:xfrm>
            <a:off x="582578" y="1477176"/>
            <a:ext cx="10977563" cy="4950967"/>
          </a:xfrm>
          <a:ln>
            <a:noFill/>
          </a:ln>
        </p:spPr>
        <p:txBody>
          <a:bodyPr/>
          <a:lstStyle/>
          <a:p>
            <a:r>
              <a:rPr lang="en-GB" dirty="0" smtClean="0"/>
              <a:t>Define two non-mutually exclusive exposure groups based on whether patients are exposed to OCR/DMT comparator at baseline or on study.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Under this approach, patient B will contribute safety outcomes and/or follow-up time to both exposure groups. </a:t>
            </a:r>
          </a:p>
          <a:p>
            <a:r>
              <a:rPr lang="en-GB" b="1" dirty="0" smtClean="0">
                <a:solidFill>
                  <a:srgbClr val="00B050"/>
                </a:solidFill>
              </a:rPr>
              <a:t>Main appeal</a:t>
            </a:r>
            <a:r>
              <a:rPr lang="en-GB" dirty="0" smtClean="0"/>
              <a:t>: All data are used.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27557D08-9667-754E-9FA9-FFD3988FC8C5}" type="slidenum">
              <a:rPr lang="en-CH" smtClean="0"/>
              <a:pPr/>
              <a:t>8</a:t>
            </a:fld>
            <a:endParaRPr lang="en-CH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851657" y="3273240"/>
            <a:ext cx="3809921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ectangle 17"/>
          <p:cNvSpPr/>
          <p:nvPr/>
        </p:nvSpPr>
        <p:spPr>
          <a:xfrm>
            <a:off x="1865579" y="3044273"/>
            <a:ext cx="112223" cy="428719"/>
          </a:xfrm>
          <a:custGeom>
            <a:avLst/>
            <a:gdLst>
              <a:gd name="connsiteX0" fmla="*/ 0 w 407323"/>
              <a:gd name="connsiteY0" fmla="*/ 0 h 428719"/>
              <a:gd name="connsiteX1" fmla="*/ 407323 w 407323"/>
              <a:gd name="connsiteY1" fmla="*/ 0 h 428719"/>
              <a:gd name="connsiteX2" fmla="*/ 407323 w 407323"/>
              <a:gd name="connsiteY2" fmla="*/ 428719 h 428719"/>
              <a:gd name="connsiteX3" fmla="*/ 0 w 407323"/>
              <a:gd name="connsiteY3" fmla="*/ 428719 h 428719"/>
              <a:gd name="connsiteX4" fmla="*/ 0 w 407323"/>
              <a:gd name="connsiteY4" fmla="*/ 0 h 428719"/>
              <a:gd name="connsiteX0" fmla="*/ 407323 w 498763"/>
              <a:gd name="connsiteY0" fmla="*/ 428719 h 520159"/>
              <a:gd name="connsiteX1" fmla="*/ 0 w 498763"/>
              <a:gd name="connsiteY1" fmla="*/ 428719 h 520159"/>
              <a:gd name="connsiteX2" fmla="*/ 0 w 498763"/>
              <a:gd name="connsiteY2" fmla="*/ 0 h 520159"/>
              <a:gd name="connsiteX3" fmla="*/ 407323 w 498763"/>
              <a:gd name="connsiteY3" fmla="*/ 0 h 520159"/>
              <a:gd name="connsiteX4" fmla="*/ 498763 w 498763"/>
              <a:gd name="connsiteY4" fmla="*/ 520159 h 520159"/>
              <a:gd name="connsiteX0" fmla="*/ 407323 w 407323"/>
              <a:gd name="connsiteY0" fmla="*/ 428719 h 428719"/>
              <a:gd name="connsiteX1" fmla="*/ 0 w 407323"/>
              <a:gd name="connsiteY1" fmla="*/ 428719 h 428719"/>
              <a:gd name="connsiteX2" fmla="*/ 0 w 407323"/>
              <a:gd name="connsiteY2" fmla="*/ 0 h 428719"/>
              <a:gd name="connsiteX3" fmla="*/ 407323 w 407323"/>
              <a:gd name="connsiteY3" fmla="*/ 0 h 428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323" h="428719">
                <a:moveTo>
                  <a:pt x="407323" y="428719"/>
                </a:moveTo>
                <a:lnTo>
                  <a:pt x="0" y="428719"/>
                </a:lnTo>
                <a:lnTo>
                  <a:pt x="0" y="0"/>
                </a:lnTo>
                <a:lnTo>
                  <a:pt x="407323" y="0"/>
                </a:lnTo>
              </a:path>
            </a:pathLst>
          </a:cu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400" dirty="0" err="1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7155" y="3518673"/>
            <a:ext cx="1521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2"/>
              </a:buClr>
            </a:pPr>
            <a:r>
              <a:rPr lang="en-GB" sz="1400" dirty="0" smtClean="0">
                <a:latin typeface="Roche Sans Light Light" panose="020B0304030201040101" pitchFamily="34" charset="0"/>
              </a:rPr>
              <a:t>Initiate </a:t>
            </a:r>
            <a:r>
              <a:rPr lang="en-GB" sz="1400" dirty="0">
                <a:latin typeface="Roche Sans Light Light" panose="020B0304030201040101" pitchFamily="34" charset="0"/>
              </a:rPr>
              <a:t>OCR</a:t>
            </a:r>
          </a:p>
          <a:p>
            <a:pPr algn="ctr">
              <a:buClr>
                <a:schemeClr val="accent2"/>
              </a:buClr>
            </a:pPr>
            <a:r>
              <a:rPr lang="en-GB" sz="1400" dirty="0">
                <a:latin typeface="Roche Sans Light Light" panose="020B0304030201040101" pitchFamily="34" charset="0"/>
              </a:rPr>
              <a:t>at study baseline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907769" y="2901417"/>
            <a:ext cx="1850105" cy="0"/>
          </a:xfrm>
          <a:prstGeom prst="straightConnector1">
            <a:avLst/>
          </a:prstGeom>
          <a:ln>
            <a:solidFill>
              <a:srgbClr val="0B41CE"/>
            </a:solidFill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350815" y="2597986"/>
            <a:ext cx="8894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>
                <a:schemeClr val="accent2"/>
              </a:buClr>
            </a:pPr>
            <a:r>
              <a:rPr lang="en-GB" sz="1400" dirty="0" smtClean="0">
                <a:latin typeface="Roche Sans Light Light" panose="020B0304030201040101" pitchFamily="34" charset="0"/>
              </a:rPr>
              <a:t>Time zero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816157" y="4610794"/>
            <a:ext cx="2995546" cy="0"/>
          </a:xfrm>
          <a:prstGeom prst="line">
            <a:avLst/>
          </a:prstGeom>
          <a:ln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Rectangle 17"/>
          <p:cNvSpPr/>
          <p:nvPr/>
        </p:nvSpPr>
        <p:spPr>
          <a:xfrm>
            <a:off x="1823772" y="4396434"/>
            <a:ext cx="112223" cy="428719"/>
          </a:xfrm>
          <a:custGeom>
            <a:avLst/>
            <a:gdLst>
              <a:gd name="connsiteX0" fmla="*/ 0 w 407323"/>
              <a:gd name="connsiteY0" fmla="*/ 0 h 428719"/>
              <a:gd name="connsiteX1" fmla="*/ 407323 w 407323"/>
              <a:gd name="connsiteY1" fmla="*/ 0 h 428719"/>
              <a:gd name="connsiteX2" fmla="*/ 407323 w 407323"/>
              <a:gd name="connsiteY2" fmla="*/ 428719 h 428719"/>
              <a:gd name="connsiteX3" fmla="*/ 0 w 407323"/>
              <a:gd name="connsiteY3" fmla="*/ 428719 h 428719"/>
              <a:gd name="connsiteX4" fmla="*/ 0 w 407323"/>
              <a:gd name="connsiteY4" fmla="*/ 0 h 428719"/>
              <a:gd name="connsiteX0" fmla="*/ 407323 w 498763"/>
              <a:gd name="connsiteY0" fmla="*/ 428719 h 520159"/>
              <a:gd name="connsiteX1" fmla="*/ 0 w 498763"/>
              <a:gd name="connsiteY1" fmla="*/ 428719 h 520159"/>
              <a:gd name="connsiteX2" fmla="*/ 0 w 498763"/>
              <a:gd name="connsiteY2" fmla="*/ 0 h 520159"/>
              <a:gd name="connsiteX3" fmla="*/ 407323 w 498763"/>
              <a:gd name="connsiteY3" fmla="*/ 0 h 520159"/>
              <a:gd name="connsiteX4" fmla="*/ 498763 w 498763"/>
              <a:gd name="connsiteY4" fmla="*/ 520159 h 520159"/>
              <a:gd name="connsiteX0" fmla="*/ 407323 w 407323"/>
              <a:gd name="connsiteY0" fmla="*/ 428719 h 428719"/>
              <a:gd name="connsiteX1" fmla="*/ 0 w 407323"/>
              <a:gd name="connsiteY1" fmla="*/ 428719 h 428719"/>
              <a:gd name="connsiteX2" fmla="*/ 0 w 407323"/>
              <a:gd name="connsiteY2" fmla="*/ 0 h 428719"/>
              <a:gd name="connsiteX3" fmla="*/ 407323 w 407323"/>
              <a:gd name="connsiteY3" fmla="*/ 0 h 428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323" h="428719">
                <a:moveTo>
                  <a:pt x="407323" y="428719"/>
                </a:moveTo>
                <a:lnTo>
                  <a:pt x="0" y="428719"/>
                </a:lnTo>
                <a:lnTo>
                  <a:pt x="0" y="0"/>
                </a:lnTo>
                <a:lnTo>
                  <a:pt x="407323" y="0"/>
                </a:lnTo>
              </a:path>
            </a:pathLst>
          </a:cu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400" dirty="0" err="1" smtClean="0">
              <a:solidFill>
                <a:schemeClr val="tx1"/>
              </a:solidFill>
            </a:endParaRPr>
          </a:p>
        </p:txBody>
      </p:sp>
      <p:sp>
        <p:nvSpPr>
          <p:cNvPr id="14" name="Rectangle 17"/>
          <p:cNvSpPr/>
          <p:nvPr/>
        </p:nvSpPr>
        <p:spPr>
          <a:xfrm flipH="1">
            <a:off x="3614554" y="4396434"/>
            <a:ext cx="101758" cy="436032"/>
          </a:xfrm>
          <a:custGeom>
            <a:avLst/>
            <a:gdLst>
              <a:gd name="connsiteX0" fmla="*/ 0 w 407323"/>
              <a:gd name="connsiteY0" fmla="*/ 0 h 428719"/>
              <a:gd name="connsiteX1" fmla="*/ 407323 w 407323"/>
              <a:gd name="connsiteY1" fmla="*/ 0 h 428719"/>
              <a:gd name="connsiteX2" fmla="*/ 407323 w 407323"/>
              <a:gd name="connsiteY2" fmla="*/ 428719 h 428719"/>
              <a:gd name="connsiteX3" fmla="*/ 0 w 407323"/>
              <a:gd name="connsiteY3" fmla="*/ 428719 h 428719"/>
              <a:gd name="connsiteX4" fmla="*/ 0 w 407323"/>
              <a:gd name="connsiteY4" fmla="*/ 0 h 428719"/>
              <a:gd name="connsiteX0" fmla="*/ 407323 w 498763"/>
              <a:gd name="connsiteY0" fmla="*/ 428719 h 520159"/>
              <a:gd name="connsiteX1" fmla="*/ 0 w 498763"/>
              <a:gd name="connsiteY1" fmla="*/ 428719 h 520159"/>
              <a:gd name="connsiteX2" fmla="*/ 0 w 498763"/>
              <a:gd name="connsiteY2" fmla="*/ 0 h 520159"/>
              <a:gd name="connsiteX3" fmla="*/ 407323 w 498763"/>
              <a:gd name="connsiteY3" fmla="*/ 0 h 520159"/>
              <a:gd name="connsiteX4" fmla="*/ 498763 w 498763"/>
              <a:gd name="connsiteY4" fmla="*/ 520159 h 520159"/>
              <a:gd name="connsiteX0" fmla="*/ 407323 w 407323"/>
              <a:gd name="connsiteY0" fmla="*/ 428719 h 428719"/>
              <a:gd name="connsiteX1" fmla="*/ 0 w 407323"/>
              <a:gd name="connsiteY1" fmla="*/ 428719 h 428719"/>
              <a:gd name="connsiteX2" fmla="*/ 0 w 407323"/>
              <a:gd name="connsiteY2" fmla="*/ 0 h 428719"/>
              <a:gd name="connsiteX3" fmla="*/ 407323 w 407323"/>
              <a:gd name="connsiteY3" fmla="*/ 0 h 428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323" h="428719">
                <a:moveTo>
                  <a:pt x="407323" y="428719"/>
                </a:moveTo>
                <a:lnTo>
                  <a:pt x="0" y="428719"/>
                </a:lnTo>
                <a:lnTo>
                  <a:pt x="0" y="0"/>
                </a:lnTo>
                <a:lnTo>
                  <a:pt x="407323" y="0"/>
                </a:lnTo>
              </a:path>
            </a:pathLst>
          </a:cu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400" dirty="0" err="1" smtClean="0">
              <a:solidFill>
                <a:schemeClr val="tx1"/>
              </a:solidFill>
            </a:endParaRPr>
          </a:p>
        </p:txBody>
      </p:sp>
      <p:sp>
        <p:nvSpPr>
          <p:cNvPr id="15" name="Rectangle 17"/>
          <p:cNvSpPr/>
          <p:nvPr/>
        </p:nvSpPr>
        <p:spPr>
          <a:xfrm>
            <a:off x="4811703" y="4417807"/>
            <a:ext cx="112223" cy="428719"/>
          </a:xfrm>
          <a:custGeom>
            <a:avLst/>
            <a:gdLst>
              <a:gd name="connsiteX0" fmla="*/ 0 w 407323"/>
              <a:gd name="connsiteY0" fmla="*/ 0 h 428719"/>
              <a:gd name="connsiteX1" fmla="*/ 407323 w 407323"/>
              <a:gd name="connsiteY1" fmla="*/ 0 h 428719"/>
              <a:gd name="connsiteX2" fmla="*/ 407323 w 407323"/>
              <a:gd name="connsiteY2" fmla="*/ 428719 h 428719"/>
              <a:gd name="connsiteX3" fmla="*/ 0 w 407323"/>
              <a:gd name="connsiteY3" fmla="*/ 428719 h 428719"/>
              <a:gd name="connsiteX4" fmla="*/ 0 w 407323"/>
              <a:gd name="connsiteY4" fmla="*/ 0 h 428719"/>
              <a:gd name="connsiteX0" fmla="*/ 407323 w 498763"/>
              <a:gd name="connsiteY0" fmla="*/ 428719 h 520159"/>
              <a:gd name="connsiteX1" fmla="*/ 0 w 498763"/>
              <a:gd name="connsiteY1" fmla="*/ 428719 h 520159"/>
              <a:gd name="connsiteX2" fmla="*/ 0 w 498763"/>
              <a:gd name="connsiteY2" fmla="*/ 0 h 520159"/>
              <a:gd name="connsiteX3" fmla="*/ 407323 w 498763"/>
              <a:gd name="connsiteY3" fmla="*/ 0 h 520159"/>
              <a:gd name="connsiteX4" fmla="*/ 498763 w 498763"/>
              <a:gd name="connsiteY4" fmla="*/ 520159 h 520159"/>
              <a:gd name="connsiteX0" fmla="*/ 407323 w 407323"/>
              <a:gd name="connsiteY0" fmla="*/ 428719 h 428719"/>
              <a:gd name="connsiteX1" fmla="*/ 0 w 407323"/>
              <a:gd name="connsiteY1" fmla="*/ 428719 h 428719"/>
              <a:gd name="connsiteX2" fmla="*/ 0 w 407323"/>
              <a:gd name="connsiteY2" fmla="*/ 0 h 428719"/>
              <a:gd name="connsiteX3" fmla="*/ 407323 w 407323"/>
              <a:gd name="connsiteY3" fmla="*/ 0 h 428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323" h="428719">
                <a:moveTo>
                  <a:pt x="407323" y="428719"/>
                </a:moveTo>
                <a:lnTo>
                  <a:pt x="0" y="428719"/>
                </a:lnTo>
                <a:lnTo>
                  <a:pt x="0" y="0"/>
                </a:lnTo>
                <a:lnTo>
                  <a:pt x="407323" y="0"/>
                </a:lnTo>
              </a:path>
            </a:pathLst>
          </a:custGeom>
          <a:ln>
            <a:solidFill>
              <a:srgbClr val="0B41CD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 err="1"/>
          </a:p>
        </p:txBody>
      </p:sp>
      <p:sp>
        <p:nvSpPr>
          <p:cNvPr id="16" name="Rectangle 15"/>
          <p:cNvSpPr/>
          <p:nvPr/>
        </p:nvSpPr>
        <p:spPr>
          <a:xfrm>
            <a:off x="842804" y="4948782"/>
            <a:ext cx="20468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accent2"/>
              </a:buClr>
            </a:pPr>
            <a:r>
              <a:rPr lang="en-GB" sz="1400" dirty="0" smtClean="0">
                <a:latin typeface="Roche Sans Light Light" panose="020B0304030201040101" pitchFamily="34" charset="0"/>
              </a:rPr>
              <a:t>Initiate DMT comparator</a:t>
            </a:r>
            <a:endParaRPr lang="en-GB" sz="1400" dirty="0">
              <a:latin typeface="Roche Sans Light Light" panose="020B0304030201040101" pitchFamily="34" charset="0"/>
            </a:endParaRPr>
          </a:p>
          <a:p>
            <a:pPr algn="ctr">
              <a:buClr>
                <a:schemeClr val="accent2"/>
              </a:buClr>
            </a:pPr>
            <a:r>
              <a:rPr lang="en-GB" sz="1400" dirty="0">
                <a:latin typeface="Roche Sans Light Light" panose="020B0304030201040101" pitchFamily="34" charset="0"/>
              </a:rPr>
              <a:t>at study baseline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120051" y="4941315"/>
            <a:ext cx="16077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accent2"/>
              </a:buClr>
            </a:pPr>
            <a:r>
              <a:rPr lang="en-GB" sz="1400" dirty="0" smtClean="0">
                <a:latin typeface="Roche Sans Light Light" panose="020B0304030201040101" pitchFamily="34" charset="0"/>
              </a:rPr>
              <a:t>Initiate OCR</a:t>
            </a:r>
            <a:endParaRPr lang="en-GB" sz="1400" dirty="0">
              <a:latin typeface="Roche Sans Light Light" panose="020B0304030201040101" pitchFamily="34" charset="0"/>
            </a:endParaRPr>
          </a:p>
          <a:p>
            <a:pPr algn="ctr">
              <a:buClr>
                <a:schemeClr val="accent2"/>
              </a:buClr>
            </a:pPr>
            <a:r>
              <a:rPr lang="en-GB" sz="1400" dirty="0">
                <a:latin typeface="Roche Sans Light Light" panose="020B0304030201040101" pitchFamily="34" charset="0"/>
              </a:rPr>
              <a:t>o</a:t>
            </a:r>
            <a:r>
              <a:rPr lang="en-GB" sz="1400" dirty="0" smtClean="0">
                <a:latin typeface="Roche Sans Light Light" panose="020B0304030201040101" pitchFamily="34" charset="0"/>
              </a:rPr>
              <a:t>n study</a:t>
            </a:r>
            <a:endParaRPr lang="en-GB" sz="1400" dirty="0">
              <a:latin typeface="Roche Sans Light Light" panose="020B0304030201040101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5632" y="2971208"/>
            <a:ext cx="9060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>
                <a:schemeClr val="accent2"/>
              </a:buClr>
            </a:pPr>
            <a:r>
              <a:rPr lang="en-GB" sz="1400" dirty="0" smtClean="0">
                <a:latin typeface="Roche Sans Light Light" panose="020B0304030201040101" pitchFamily="34" charset="0"/>
              </a:rPr>
              <a:t>Patient 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5632" y="4538749"/>
            <a:ext cx="9060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>
                <a:schemeClr val="accent2"/>
              </a:buClr>
            </a:pPr>
            <a:r>
              <a:rPr lang="en-GB" sz="1400" dirty="0" smtClean="0">
                <a:latin typeface="Roche Sans Light Light" panose="020B0304030201040101" pitchFamily="34" charset="0"/>
              </a:rPr>
              <a:t>Patient B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630403" y="4948782"/>
            <a:ext cx="19582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accent2"/>
              </a:buClr>
            </a:pPr>
            <a:r>
              <a:rPr lang="en-GB" sz="1400" dirty="0" smtClean="0">
                <a:latin typeface="Roche Sans Light Light" panose="020B0304030201040101" pitchFamily="34" charset="0"/>
              </a:rPr>
              <a:t>Discontinue DMT comparator</a:t>
            </a:r>
            <a:endParaRPr lang="en-GB" sz="1400" dirty="0">
              <a:latin typeface="Roche Sans Light Light" panose="020B0304030201040101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4811703" y="4610794"/>
            <a:ext cx="91609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811703" y="4298158"/>
            <a:ext cx="990581" cy="8313"/>
          </a:xfrm>
          <a:prstGeom prst="straightConnector1">
            <a:avLst/>
          </a:prstGeom>
          <a:ln>
            <a:solidFill>
              <a:srgbClr val="1533D8"/>
            </a:solidFill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4404980" y="3952660"/>
            <a:ext cx="8980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accent2"/>
              </a:buClr>
            </a:pPr>
            <a:r>
              <a:rPr lang="en-GB" sz="1400" dirty="0">
                <a:latin typeface="Roche Sans Light Light" panose="020B0304030201040101" pitchFamily="34" charset="0"/>
              </a:rPr>
              <a:t>Time zero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566733" y="4470447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accent2"/>
              </a:buClr>
            </a:pPr>
            <a:r>
              <a:rPr lang="en-GB" b="1" dirty="0">
                <a:solidFill>
                  <a:srgbClr val="FF0000"/>
                </a:solidFill>
                <a:latin typeface="Roche Sans Light Light" panose="020B0304030201040101" pitchFamily="34" charset="0"/>
              </a:rPr>
              <a:t>X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514296" y="3103660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accent2"/>
              </a:buClr>
            </a:pPr>
            <a:r>
              <a:rPr lang="en-GB" b="1" dirty="0">
                <a:solidFill>
                  <a:srgbClr val="FF0000"/>
                </a:solidFill>
                <a:latin typeface="Roche Sans Light Light" panose="020B0304030201040101" pitchFamily="34" charset="0"/>
              </a:rPr>
              <a:t>X</a:t>
            </a:r>
          </a:p>
        </p:txBody>
      </p:sp>
      <p:sp>
        <p:nvSpPr>
          <p:cNvPr id="3" name="Rectangle 2"/>
          <p:cNvSpPr/>
          <p:nvPr/>
        </p:nvSpPr>
        <p:spPr>
          <a:xfrm>
            <a:off x="528289" y="2255598"/>
            <a:ext cx="22445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</a:rPr>
              <a:t>OCR </a:t>
            </a:r>
            <a:r>
              <a:rPr lang="en-GB" b="1" dirty="0" smtClean="0">
                <a:solidFill>
                  <a:schemeClr val="accent2"/>
                </a:solidFill>
              </a:rPr>
              <a:t>exposed group</a:t>
            </a:r>
            <a:endParaRPr lang="en-GB" b="1" dirty="0">
              <a:solidFill>
                <a:schemeClr val="accent2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532168" y="3258632"/>
            <a:ext cx="3809921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0230307" y="3103660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Roche Sans Light Light" panose="020B0304030201040101" pitchFamily="34" charset="0"/>
              </a:rPr>
              <a:t>X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6532168" y="2901417"/>
            <a:ext cx="1850105" cy="0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Rectangle 17"/>
          <p:cNvSpPr/>
          <p:nvPr/>
        </p:nvSpPr>
        <p:spPr>
          <a:xfrm>
            <a:off x="6525479" y="3064625"/>
            <a:ext cx="112223" cy="428719"/>
          </a:xfrm>
          <a:custGeom>
            <a:avLst/>
            <a:gdLst>
              <a:gd name="connsiteX0" fmla="*/ 0 w 407323"/>
              <a:gd name="connsiteY0" fmla="*/ 0 h 428719"/>
              <a:gd name="connsiteX1" fmla="*/ 407323 w 407323"/>
              <a:gd name="connsiteY1" fmla="*/ 0 h 428719"/>
              <a:gd name="connsiteX2" fmla="*/ 407323 w 407323"/>
              <a:gd name="connsiteY2" fmla="*/ 428719 h 428719"/>
              <a:gd name="connsiteX3" fmla="*/ 0 w 407323"/>
              <a:gd name="connsiteY3" fmla="*/ 428719 h 428719"/>
              <a:gd name="connsiteX4" fmla="*/ 0 w 407323"/>
              <a:gd name="connsiteY4" fmla="*/ 0 h 428719"/>
              <a:gd name="connsiteX0" fmla="*/ 407323 w 498763"/>
              <a:gd name="connsiteY0" fmla="*/ 428719 h 520159"/>
              <a:gd name="connsiteX1" fmla="*/ 0 w 498763"/>
              <a:gd name="connsiteY1" fmla="*/ 428719 h 520159"/>
              <a:gd name="connsiteX2" fmla="*/ 0 w 498763"/>
              <a:gd name="connsiteY2" fmla="*/ 0 h 520159"/>
              <a:gd name="connsiteX3" fmla="*/ 407323 w 498763"/>
              <a:gd name="connsiteY3" fmla="*/ 0 h 520159"/>
              <a:gd name="connsiteX4" fmla="*/ 498763 w 498763"/>
              <a:gd name="connsiteY4" fmla="*/ 520159 h 520159"/>
              <a:gd name="connsiteX0" fmla="*/ 407323 w 407323"/>
              <a:gd name="connsiteY0" fmla="*/ 428719 h 428719"/>
              <a:gd name="connsiteX1" fmla="*/ 0 w 407323"/>
              <a:gd name="connsiteY1" fmla="*/ 428719 h 428719"/>
              <a:gd name="connsiteX2" fmla="*/ 0 w 407323"/>
              <a:gd name="connsiteY2" fmla="*/ 0 h 428719"/>
              <a:gd name="connsiteX3" fmla="*/ 407323 w 407323"/>
              <a:gd name="connsiteY3" fmla="*/ 0 h 428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323" h="428719">
                <a:moveTo>
                  <a:pt x="407323" y="428719"/>
                </a:moveTo>
                <a:lnTo>
                  <a:pt x="0" y="428719"/>
                </a:lnTo>
                <a:lnTo>
                  <a:pt x="0" y="0"/>
                </a:lnTo>
                <a:lnTo>
                  <a:pt x="407323" y="0"/>
                </a:lnTo>
              </a:path>
            </a:pathLst>
          </a:cu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400" dirty="0" err="1" smtClean="0">
              <a:solidFill>
                <a:srgbClr val="00B05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194095" y="2567208"/>
            <a:ext cx="8980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accent2"/>
              </a:buClr>
            </a:pPr>
            <a:r>
              <a:rPr lang="en-GB" sz="1400" dirty="0">
                <a:latin typeface="Roche Sans Light Light" panose="020B0304030201040101" pitchFamily="34" charset="0"/>
              </a:rPr>
              <a:t>Time zero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514296" y="3517834"/>
            <a:ext cx="22728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accent2"/>
              </a:buClr>
            </a:pPr>
            <a:r>
              <a:rPr lang="en-GB" sz="1400" dirty="0">
                <a:latin typeface="Roche Sans Light Light" panose="020B0304030201040101" pitchFamily="34" charset="0"/>
              </a:rPr>
              <a:t>Initiate </a:t>
            </a:r>
            <a:r>
              <a:rPr lang="en-GB" sz="1400" dirty="0" smtClean="0">
                <a:latin typeface="Roche Sans Light Light" panose="020B0304030201040101" pitchFamily="34" charset="0"/>
              </a:rPr>
              <a:t>DMT comparator</a:t>
            </a:r>
            <a:endParaRPr lang="en-GB" sz="1400" dirty="0">
              <a:latin typeface="Roche Sans Light Light" panose="020B0304030201040101" pitchFamily="34" charset="0"/>
            </a:endParaRPr>
          </a:p>
          <a:p>
            <a:pPr algn="ctr">
              <a:buClr>
                <a:schemeClr val="accent2"/>
              </a:buClr>
            </a:pPr>
            <a:r>
              <a:rPr lang="en-GB" sz="1400" dirty="0">
                <a:latin typeface="Roche Sans Light Light" panose="020B0304030201040101" pitchFamily="34" charset="0"/>
              </a:rPr>
              <a:t>at study baseline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6550617" y="4632166"/>
            <a:ext cx="2995546" cy="0"/>
          </a:xfrm>
          <a:prstGeom prst="line">
            <a:avLst/>
          </a:prstGeom>
          <a:ln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9546163" y="4628193"/>
            <a:ext cx="91609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0355459" y="4459525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accent2"/>
              </a:buClr>
            </a:pPr>
            <a:r>
              <a:rPr lang="en-GB" b="1" dirty="0">
                <a:solidFill>
                  <a:srgbClr val="FF0000"/>
                </a:solidFill>
                <a:latin typeface="Roche Sans Light Light" panose="020B0304030201040101" pitchFamily="34" charset="0"/>
              </a:rPr>
              <a:t>X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9600094" y="4302314"/>
            <a:ext cx="990581" cy="8313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Rectangle 17"/>
          <p:cNvSpPr/>
          <p:nvPr/>
        </p:nvSpPr>
        <p:spPr>
          <a:xfrm>
            <a:off x="9543983" y="4411060"/>
            <a:ext cx="112223" cy="428719"/>
          </a:xfrm>
          <a:custGeom>
            <a:avLst/>
            <a:gdLst>
              <a:gd name="connsiteX0" fmla="*/ 0 w 407323"/>
              <a:gd name="connsiteY0" fmla="*/ 0 h 428719"/>
              <a:gd name="connsiteX1" fmla="*/ 407323 w 407323"/>
              <a:gd name="connsiteY1" fmla="*/ 0 h 428719"/>
              <a:gd name="connsiteX2" fmla="*/ 407323 w 407323"/>
              <a:gd name="connsiteY2" fmla="*/ 428719 h 428719"/>
              <a:gd name="connsiteX3" fmla="*/ 0 w 407323"/>
              <a:gd name="connsiteY3" fmla="*/ 428719 h 428719"/>
              <a:gd name="connsiteX4" fmla="*/ 0 w 407323"/>
              <a:gd name="connsiteY4" fmla="*/ 0 h 428719"/>
              <a:gd name="connsiteX0" fmla="*/ 407323 w 498763"/>
              <a:gd name="connsiteY0" fmla="*/ 428719 h 520159"/>
              <a:gd name="connsiteX1" fmla="*/ 0 w 498763"/>
              <a:gd name="connsiteY1" fmla="*/ 428719 h 520159"/>
              <a:gd name="connsiteX2" fmla="*/ 0 w 498763"/>
              <a:gd name="connsiteY2" fmla="*/ 0 h 520159"/>
              <a:gd name="connsiteX3" fmla="*/ 407323 w 498763"/>
              <a:gd name="connsiteY3" fmla="*/ 0 h 520159"/>
              <a:gd name="connsiteX4" fmla="*/ 498763 w 498763"/>
              <a:gd name="connsiteY4" fmla="*/ 520159 h 520159"/>
              <a:gd name="connsiteX0" fmla="*/ 407323 w 407323"/>
              <a:gd name="connsiteY0" fmla="*/ 428719 h 428719"/>
              <a:gd name="connsiteX1" fmla="*/ 0 w 407323"/>
              <a:gd name="connsiteY1" fmla="*/ 428719 h 428719"/>
              <a:gd name="connsiteX2" fmla="*/ 0 w 407323"/>
              <a:gd name="connsiteY2" fmla="*/ 0 h 428719"/>
              <a:gd name="connsiteX3" fmla="*/ 407323 w 407323"/>
              <a:gd name="connsiteY3" fmla="*/ 0 h 428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323" h="428719">
                <a:moveTo>
                  <a:pt x="407323" y="428719"/>
                </a:moveTo>
                <a:lnTo>
                  <a:pt x="0" y="428719"/>
                </a:lnTo>
                <a:lnTo>
                  <a:pt x="0" y="0"/>
                </a:lnTo>
                <a:lnTo>
                  <a:pt x="407323" y="0"/>
                </a:lnTo>
              </a:path>
            </a:pathLst>
          </a:cu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 err="1"/>
          </a:p>
        </p:txBody>
      </p:sp>
      <p:sp>
        <p:nvSpPr>
          <p:cNvPr id="37" name="Rectangle 36"/>
          <p:cNvSpPr/>
          <p:nvPr/>
        </p:nvSpPr>
        <p:spPr>
          <a:xfrm>
            <a:off x="9239719" y="3957394"/>
            <a:ext cx="8980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accent2"/>
              </a:buClr>
            </a:pPr>
            <a:r>
              <a:rPr lang="en-GB" sz="1400" dirty="0">
                <a:latin typeface="Roche Sans Light Light" panose="020B0304030201040101" pitchFamily="34" charset="0"/>
              </a:rPr>
              <a:t>Time zero</a:t>
            </a:r>
          </a:p>
        </p:txBody>
      </p:sp>
      <p:sp>
        <p:nvSpPr>
          <p:cNvPr id="38" name="Rectangle 17"/>
          <p:cNvSpPr/>
          <p:nvPr/>
        </p:nvSpPr>
        <p:spPr>
          <a:xfrm>
            <a:off x="6550617" y="4417807"/>
            <a:ext cx="112223" cy="428719"/>
          </a:xfrm>
          <a:custGeom>
            <a:avLst/>
            <a:gdLst>
              <a:gd name="connsiteX0" fmla="*/ 0 w 407323"/>
              <a:gd name="connsiteY0" fmla="*/ 0 h 428719"/>
              <a:gd name="connsiteX1" fmla="*/ 407323 w 407323"/>
              <a:gd name="connsiteY1" fmla="*/ 0 h 428719"/>
              <a:gd name="connsiteX2" fmla="*/ 407323 w 407323"/>
              <a:gd name="connsiteY2" fmla="*/ 428719 h 428719"/>
              <a:gd name="connsiteX3" fmla="*/ 0 w 407323"/>
              <a:gd name="connsiteY3" fmla="*/ 428719 h 428719"/>
              <a:gd name="connsiteX4" fmla="*/ 0 w 407323"/>
              <a:gd name="connsiteY4" fmla="*/ 0 h 428719"/>
              <a:gd name="connsiteX0" fmla="*/ 407323 w 498763"/>
              <a:gd name="connsiteY0" fmla="*/ 428719 h 520159"/>
              <a:gd name="connsiteX1" fmla="*/ 0 w 498763"/>
              <a:gd name="connsiteY1" fmla="*/ 428719 h 520159"/>
              <a:gd name="connsiteX2" fmla="*/ 0 w 498763"/>
              <a:gd name="connsiteY2" fmla="*/ 0 h 520159"/>
              <a:gd name="connsiteX3" fmla="*/ 407323 w 498763"/>
              <a:gd name="connsiteY3" fmla="*/ 0 h 520159"/>
              <a:gd name="connsiteX4" fmla="*/ 498763 w 498763"/>
              <a:gd name="connsiteY4" fmla="*/ 520159 h 520159"/>
              <a:gd name="connsiteX0" fmla="*/ 407323 w 407323"/>
              <a:gd name="connsiteY0" fmla="*/ 428719 h 428719"/>
              <a:gd name="connsiteX1" fmla="*/ 0 w 407323"/>
              <a:gd name="connsiteY1" fmla="*/ 428719 h 428719"/>
              <a:gd name="connsiteX2" fmla="*/ 0 w 407323"/>
              <a:gd name="connsiteY2" fmla="*/ 0 h 428719"/>
              <a:gd name="connsiteX3" fmla="*/ 407323 w 407323"/>
              <a:gd name="connsiteY3" fmla="*/ 0 h 428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323" h="428719">
                <a:moveTo>
                  <a:pt x="407323" y="428719"/>
                </a:moveTo>
                <a:lnTo>
                  <a:pt x="0" y="428719"/>
                </a:lnTo>
                <a:lnTo>
                  <a:pt x="0" y="0"/>
                </a:lnTo>
                <a:lnTo>
                  <a:pt x="407323" y="0"/>
                </a:lnTo>
              </a:path>
            </a:pathLst>
          </a:custGeom>
          <a:ln>
            <a:solidFill>
              <a:srgbClr val="0C41CD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400" dirty="0" err="1" smtClean="0">
              <a:solidFill>
                <a:schemeClr val="tx1"/>
              </a:solidFill>
            </a:endParaRPr>
          </a:p>
        </p:txBody>
      </p:sp>
      <p:sp>
        <p:nvSpPr>
          <p:cNvPr id="39" name="Rectangle 17"/>
          <p:cNvSpPr/>
          <p:nvPr/>
        </p:nvSpPr>
        <p:spPr>
          <a:xfrm flipH="1">
            <a:off x="8126959" y="4437097"/>
            <a:ext cx="101758" cy="436032"/>
          </a:xfrm>
          <a:custGeom>
            <a:avLst/>
            <a:gdLst>
              <a:gd name="connsiteX0" fmla="*/ 0 w 407323"/>
              <a:gd name="connsiteY0" fmla="*/ 0 h 428719"/>
              <a:gd name="connsiteX1" fmla="*/ 407323 w 407323"/>
              <a:gd name="connsiteY1" fmla="*/ 0 h 428719"/>
              <a:gd name="connsiteX2" fmla="*/ 407323 w 407323"/>
              <a:gd name="connsiteY2" fmla="*/ 428719 h 428719"/>
              <a:gd name="connsiteX3" fmla="*/ 0 w 407323"/>
              <a:gd name="connsiteY3" fmla="*/ 428719 h 428719"/>
              <a:gd name="connsiteX4" fmla="*/ 0 w 407323"/>
              <a:gd name="connsiteY4" fmla="*/ 0 h 428719"/>
              <a:gd name="connsiteX0" fmla="*/ 407323 w 498763"/>
              <a:gd name="connsiteY0" fmla="*/ 428719 h 520159"/>
              <a:gd name="connsiteX1" fmla="*/ 0 w 498763"/>
              <a:gd name="connsiteY1" fmla="*/ 428719 h 520159"/>
              <a:gd name="connsiteX2" fmla="*/ 0 w 498763"/>
              <a:gd name="connsiteY2" fmla="*/ 0 h 520159"/>
              <a:gd name="connsiteX3" fmla="*/ 407323 w 498763"/>
              <a:gd name="connsiteY3" fmla="*/ 0 h 520159"/>
              <a:gd name="connsiteX4" fmla="*/ 498763 w 498763"/>
              <a:gd name="connsiteY4" fmla="*/ 520159 h 520159"/>
              <a:gd name="connsiteX0" fmla="*/ 407323 w 407323"/>
              <a:gd name="connsiteY0" fmla="*/ 428719 h 428719"/>
              <a:gd name="connsiteX1" fmla="*/ 0 w 407323"/>
              <a:gd name="connsiteY1" fmla="*/ 428719 h 428719"/>
              <a:gd name="connsiteX2" fmla="*/ 0 w 407323"/>
              <a:gd name="connsiteY2" fmla="*/ 0 h 428719"/>
              <a:gd name="connsiteX3" fmla="*/ 407323 w 407323"/>
              <a:gd name="connsiteY3" fmla="*/ 0 h 428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323" h="428719">
                <a:moveTo>
                  <a:pt x="407323" y="428719"/>
                </a:moveTo>
                <a:lnTo>
                  <a:pt x="0" y="428719"/>
                </a:lnTo>
                <a:lnTo>
                  <a:pt x="0" y="0"/>
                </a:lnTo>
                <a:lnTo>
                  <a:pt x="407323" y="0"/>
                </a:lnTo>
              </a:path>
            </a:pathLst>
          </a:custGeom>
          <a:ln>
            <a:solidFill>
              <a:srgbClr val="0B41CD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400" dirty="0" err="1" smtClean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533590" y="4943550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Clr>
                <a:schemeClr val="accent2"/>
              </a:buClr>
            </a:pPr>
            <a:r>
              <a:rPr lang="en-GB" sz="1400" dirty="0">
                <a:latin typeface="Roche Sans Light Light" panose="020B0304030201040101" pitchFamily="34" charset="0"/>
              </a:rPr>
              <a:t>Initiate OCR</a:t>
            </a:r>
          </a:p>
          <a:p>
            <a:pPr algn="ctr">
              <a:buClr>
                <a:schemeClr val="accent2"/>
              </a:buClr>
            </a:pPr>
            <a:r>
              <a:rPr lang="en-GB" sz="1400" dirty="0" smtClean="0">
                <a:latin typeface="Roche Sans Light Light" panose="020B0304030201040101" pitchFamily="34" charset="0"/>
              </a:rPr>
              <a:t>at study baseline</a:t>
            </a:r>
            <a:endParaRPr lang="en-GB" sz="1400" dirty="0">
              <a:latin typeface="Roche Sans Light Light" panose="020B0304030201040101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443790" y="4998439"/>
            <a:ext cx="14237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 smtClean="0">
                <a:latin typeface="Roche Sans Light Light" panose="020B0304030201040101" pitchFamily="34" charset="0"/>
              </a:rPr>
              <a:t>Discontinue </a:t>
            </a:r>
            <a:r>
              <a:rPr lang="en-GB" sz="1400" dirty="0">
                <a:latin typeface="Roche Sans Light Light" panose="020B0304030201040101" pitchFamily="34" charset="0"/>
              </a:rPr>
              <a:t>OCR</a:t>
            </a:r>
            <a:endParaRPr lang="en-GB" sz="1400" dirty="0"/>
          </a:p>
        </p:txBody>
      </p:sp>
      <p:sp>
        <p:nvSpPr>
          <p:cNvPr id="42" name="Rectangle 41"/>
          <p:cNvSpPr/>
          <p:nvPr/>
        </p:nvSpPr>
        <p:spPr>
          <a:xfrm>
            <a:off x="8772933" y="4998439"/>
            <a:ext cx="19672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chemeClr val="accent2"/>
              </a:buClr>
            </a:pPr>
            <a:r>
              <a:rPr lang="en-GB" sz="1400" dirty="0">
                <a:latin typeface="Roche Sans Light Light" panose="020B0304030201040101" pitchFamily="34" charset="0"/>
              </a:rPr>
              <a:t>Initiate DMT comparator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846438" y="2287457"/>
            <a:ext cx="35141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DMT comparator </a:t>
            </a:r>
            <a:r>
              <a:rPr lang="en-GB" b="1" dirty="0" smtClean="0">
                <a:solidFill>
                  <a:srgbClr val="00B050"/>
                </a:solidFill>
              </a:rPr>
              <a:t>exposed group</a:t>
            </a:r>
            <a:endParaRPr lang="en-GB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88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 smtClean="0"/>
              <a:t>Limitations of the </a:t>
            </a:r>
            <a:r>
              <a:rPr lang="en-GB" dirty="0" err="1" smtClean="0"/>
              <a:t>rebaselining</a:t>
            </a:r>
            <a:r>
              <a:rPr lang="en-GB" dirty="0" smtClean="0"/>
              <a:t> method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9"/>
          </p:nvPr>
        </p:nvSpPr>
        <p:spPr>
          <a:xfrm>
            <a:off x="468397" y="1300919"/>
            <a:ext cx="11108410" cy="4950967"/>
          </a:xfrm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  <a:latin typeface="Roche Sans Light Light" panose="020B0304030201040101" pitchFamily="34" charset="0"/>
              </a:rPr>
              <a:t>Limitation 1</a:t>
            </a:r>
            <a:r>
              <a:rPr lang="en-GB" dirty="0">
                <a:latin typeface="Roche Sans Light Light" panose="020B0304030201040101" pitchFamily="34" charset="0"/>
              </a:rPr>
              <a:t>: Double counting of safety events and follow-up time can lead to overly precise inference.</a:t>
            </a:r>
          </a:p>
          <a:p>
            <a:pPr marL="0" indent="0">
              <a:buNone/>
            </a:pPr>
            <a:endParaRPr lang="en-GB" dirty="0">
              <a:latin typeface="Roche Sans Light Light" panose="020B0304030201040101" pitchFamily="34" charset="0"/>
            </a:endParaRPr>
          </a:p>
          <a:p>
            <a:r>
              <a:rPr lang="en-GB" b="1" dirty="0">
                <a:solidFill>
                  <a:srgbClr val="FF0000"/>
                </a:solidFill>
              </a:rPr>
              <a:t>Limitation 2</a:t>
            </a:r>
            <a:r>
              <a:rPr lang="en-GB" dirty="0"/>
              <a:t>: The </a:t>
            </a:r>
            <a:r>
              <a:rPr lang="en-GB" dirty="0" err="1" smtClean="0"/>
              <a:t>rebaselining</a:t>
            </a:r>
            <a:r>
              <a:rPr lang="en-GB" dirty="0" smtClean="0"/>
              <a:t> </a:t>
            </a:r>
            <a:r>
              <a:rPr lang="en-GB" dirty="0"/>
              <a:t>approach can lead to attenuated exposure effect estimates and decreased power</a:t>
            </a:r>
            <a:r>
              <a:rPr lang="en-GB" dirty="0" smtClean="0"/>
              <a:t>.</a:t>
            </a:r>
          </a:p>
          <a:p>
            <a:r>
              <a:rPr lang="en-GB" dirty="0" smtClean="0"/>
              <a:t>Recall that </a:t>
            </a:r>
            <a:r>
              <a:rPr lang="en-GB" dirty="0"/>
              <a:t>u</a:t>
            </a:r>
            <a:r>
              <a:rPr lang="en-GB" dirty="0" smtClean="0"/>
              <a:t>nder the </a:t>
            </a:r>
            <a:r>
              <a:rPr lang="en-GB" dirty="0" err="1" smtClean="0"/>
              <a:t>rebaselining</a:t>
            </a:r>
            <a:r>
              <a:rPr lang="en-GB" dirty="0" smtClean="0"/>
              <a:t> approach, patients that join a new exposure cohort during their follow-up will have been exposed to a study drug. Hence, previous exposure to study drug may now be a </a:t>
            </a:r>
            <a:r>
              <a:rPr lang="en-GB" b="1" dirty="0" smtClean="0"/>
              <a:t>confounder</a:t>
            </a:r>
            <a:r>
              <a:rPr lang="en-GB" dirty="0" smtClean="0"/>
              <a:t>.</a:t>
            </a:r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27557D08-9667-754E-9FA9-FFD3988FC8C5}" type="slidenum">
              <a:rPr lang="en-CH" smtClean="0"/>
              <a:pPr/>
              <a:t>9</a:t>
            </a:fld>
            <a:endParaRPr lang="en-CH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625700" y="3582784"/>
            <a:ext cx="1652116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ectangle 17"/>
          <p:cNvSpPr/>
          <p:nvPr/>
        </p:nvSpPr>
        <p:spPr>
          <a:xfrm>
            <a:off x="4643013" y="3368424"/>
            <a:ext cx="112223" cy="428719"/>
          </a:xfrm>
          <a:custGeom>
            <a:avLst/>
            <a:gdLst>
              <a:gd name="connsiteX0" fmla="*/ 0 w 407323"/>
              <a:gd name="connsiteY0" fmla="*/ 0 h 428719"/>
              <a:gd name="connsiteX1" fmla="*/ 407323 w 407323"/>
              <a:gd name="connsiteY1" fmla="*/ 0 h 428719"/>
              <a:gd name="connsiteX2" fmla="*/ 407323 w 407323"/>
              <a:gd name="connsiteY2" fmla="*/ 428719 h 428719"/>
              <a:gd name="connsiteX3" fmla="*/ 0 w 407323"/>
              <a:gd name="connsiteY3" fmla="*/ 428719 h 428719"/>
              <a:gd name="connsiteX4" fmla="*/ 0 w 407323"/>
              <a:gd name="connsiteY4" fmla="*/ 0 h 428719"/>
              <a:gd name="connsiteX0" fmla="*/ 407323 w 498763"/>
              <a:gd name="connsiteY0" fmla="*/ 428719 h 520159"/>
              <a:gd name="connsiteX1" fmla="*/ 0 w 498763"/>
              <a:gd name="connsiteY1" fmla="*/ 428719 h 520159"/>
              <a:gd name="connsiteX2" fmla="*/ 0 w 498763"/>
              <a:gd name="connsiteY2" fmla="*/ 0 h 520159"/>
              <a:gd name="connsiteX3" fmla="*/ 407323 w 498763"/>
              <a:gd name="connsiteY3" fmla="*/ 0 h 520159"/>
              <a:gd name="connsiteX4" fmla="*/ 498763 w 498763"/>
              <a:gd name="connsiteY4" fmla="*/ 520159 h 520159"/>
              <a:gd name="connsiteX0" fmla="*/ 407323 w 407323"/>
              <a:gd name="connsiteY0" fmla="*/ 428719 h 428719"/>
              <a:gd name="connsiteX1" fmla="*/ 0 w 407323"/>
              <a:gd name="connsiteY1" fmla="*/ 428719 h 428719"/>
              <a:gd name="connsiteX2" fmla="*/ 0 w 407323"/>
              <a:gd name="connsiteY2" fmla="*/ 0 h 428719"/>
              <a:gd name="connsiteX3" fmla="*/ 407323 w 407323"/>
              <a:gd name="connsiteY3" fmla="*/ 0 h 428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323" h="428719">
                <a:moveTo>
                  <a:pt x="407323" y="428719"/>
                </a:moveTo>
                <a:lnTo>
                  <a:pt x="0" y="428719"/>
                </a:lnTo>
                <a:lnTo>
                  <a:pt x="0" y="0"/>
                </a:lnTo>
                <a:lnTo>
                  <a:pt x="407323" y="0"/>
                </a:lnTo>
              </a:path>
            </a:pathLst>
          </a:cu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400" dirty="0" err="1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64372" y="4772219"/>
            <a:ext cx="24140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2"/>
              </a:buClr>
            </a:pPr>
            <a:r>
              <a:rPr lang="en-GB" sz="1400" dirty="0" smtClean="0">
                <a:latin typeface="Roche Sans Light Light" panose="020B0304030201040101" pitchFamily="34" charset="0"/>
              </a:rPr>
              <a:t>Initiate OCR at baseline</a:t>
            </a:r>
            <a:endParaRPr lang="en-GB" sz="1400" dirty="0">
              <a:latin typeface="Roche Sans Light Light" panose="020B0304030201040101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8397" y="5269563"/>
            <a:ext cx="113190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latin typeface="Roche Sans Light Light" panose="020B0304030201040101" pitchFamily="34" charset="0"/>
              </a:rPr>
              <a:t>Consequently, patients </a:t>
            </a:r>
            <a:r>
              <a:rPr lang="en-GB" b="1" dirty="0" smtClean="0">
                <a:latin typeface="Roche Sans Light Light" panose="020B0304030201040101" pitchFamily="34" charset="0"/>
              </a:rPr>
              <a:t>may not be exchangeable </a:t>
            </a:r>
            <a:r>
              <a:rPr lang="en-GB" dirty="0" smtClean="0">
                <a:latin typeface="Roche Sans Light Light" panose="020B0304030201040101" pitchFamily="34" charset="0"/>
              </a:rPr>
              <a:t>across the exposure groups from the </a:t>
            </a:r>
            <a:r>
              <a:rPr lang="en-GB" dirty="0" err="1" smtClean="0">
                <a:latin typeface="Roche Sans Light Light" panose="020B0304030201040101" pitchFamily="34" charset="0"/>
              </a:rPr>
              <a:t>rebaselining</a:t>
            </a:r>
            <a:r>
              <a:rPr lang="en-GB" dirty="0" smtClean="0">
                <a:latin typeface="Roche Sans Light Light" panose="020B0304030201040101" pitchFamily="34" charset="0"/>
              </a:rPr>
              <a:t> method.</a:t>
            </a:r>
          </a:p>
          <a:p>
            <a:pPr>
              <a:buClr>
                <a:schemeClr val="accent2"/>
              </a:buClr>
            </a:pPr>
            <a:endParaRPr lang="en-GB" dirty="0" smtClean="0">
              <a:latin typeface="Roche Sans Light Light" panose="020B0304030201040101" pitchFamily="34" charset="0"/>
            </a:endParaRP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GB" dirty="0" smtClean="0"/>
              <a:t>Second, patients across exposure groups are being compared at </a:t>
            </a:r>
            <a:r>
              <a:rPr lang="en-GB" b="1" dirty="0" smtClean="0"/>
              <a:t>different times </a:t>
            </a:r>
            <a:r>
              <a:rPr lang="en-GB" dirty="0" smtClean="0"/>
              <a:t>during the study. This is inconsistent with the definition of the </a:t>
            </a:r>
            <a:r>
              <a:rPr lang="en-GB" dirty="0" err="1" smtClean="0"/>
              <a:t>estimand</a:t>
            </a:r>
            <a:r>
              <a:rPr lang="en-GB" dirty="0" smtClean="0"/>
              <a:t>.</a:t>
            </a:r>
            <a:endParaRPr lang="en-GB" dirty="0" smtClean="0">
              <a:latin typeface="Roche Sans Light Light" panose="020B0304030201040101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2299191" y="3579108"/>
            <a:ext cx="2326509" cy="3676"/>
          </a:xfrm>
          <a:prstGeom prst="line">
            <a:avLst/>
          </a:prstGeom>
          <a:ln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699124" y="3257777"/>
            <a:ext cx="1652116" cy="0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354623" y="3810832"/>
            <a:ext cx="22237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accent2"/>
              </a:buClr>
            </a:pPr>
            <a:r>
              <a:rPr lang="en-GB" sz="1400" dirty="0">
                <a:latin typeface="Roche Sans Light Light" panose="020B0304030201040101" pitchFamily="34" charset="0"/>
              </a:rPr>
              <a:t>Initiate </a:t>
            </a:r>
            <a:r>
              <a:rPr lang="en-GB" sz="1400" dirty="0" smtClean="0">
                <a:latin typeface="Roche Sans Light Light" panose="020B0304030201040101" pitchFamily="34" charset="0"/>
              </a:rPr>
              <a:t>OCR</a:t>
            </a:r>
            <a:r>
              <a:rPr lang="en-GB" sz="1400" dirty="0">
                <a:latin typeface="Roche Sans Light Light" panose="020B0304030201040101" pitchFamily="34" charset="0"/>
              </a:rPr>
              <a:t> </a:t>
            </a:r>
            <a:r>
              <a:rPr lang="en-GB" sz="1400" dirty="0" smtClean="0">
                <a:latin typeface="Roche Sans Light Light" panose="020B0304030201040101" pitchFamily="34" charset="0"/>
              </a:rPr>
              <a:t>at baseline</a:t>
            </a:r>
            <a:endParaRPr lang="en-GB" sz="1400" dirty="0">
              <a:latin typeface="Roche Sans Light Light" panose="020B0304030201040101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317355" y="4552337"/>
            <a:ext cx="1811718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Rectangle 17"/>
          <p:cNvSpPr/>
          <p:nvPr/>
        </p:nvSpPr>
        <p:spPr>
          <a:xfrm>
            <a:off x="2299191" y="4343500"/>
            <a:ext cx="112223" cy="428719"/>
          </a:xfrm>
          <a:custGeom>
            <a:avLst/>
            <a:gdLst>
              <a:gd name="connsiteX0" fmla="*/ 0 w 407323"/>
              <a:gd name="connsiteY0" fmla="*/ 0 h 428719"/>
              <a:gd name="connsiteX1" fmla="*/ 407323 w 407323"/>
              <a:gd name="connsiteY1" fmla="*/ 0 h 428719"/>
              <a:gd name="connsiteX2" fmla="*/ 407323 w 407323"/>
              <a:gd name="connsiteY2" fmla="*/ 428719 h 428719"/>
              <a:gd name="connsiteX3" fmla="*/ 0 w 407323"/>
              <a:gd name="connsiteY3" fmla="*/ 428719 h 428719"/>
              <a:gd name="connsiteX4" fmla="*/ 0 w 407323"/>
              <a:gd name="connsiteY4" fmla="*/ 0 h 428719"/>
              <a:gd name="connsiteX0" fmla="*/ 407323 w 498763"/>
              <a:gd name="connsiteY0" fmla="*/ 428719 h 520159"/>
              <a:gd name="connsiteX1" fmla="*/ 0 w 498763"/>
              <a:gd name="connsiteY1" fmla="*/ 428719 h 520159"/>
              <a:gd name="connsiteX2" fmla="*/ 0 w 498763"/>
              <a:gd name="connsiteY2" fmla="*/ 0 h 520159"/>
              <a:gd name="connsiteX3" fmla="*/ 407323 w 498763"/>
              <a:gd name="connsiteY3" fmla="*/ 0 h 520159"/>
              <a:gd name="connsiteX4" fmla="*/ 498763 w 498763"/>
              <a:gd name="connsiteY4" fmla="*/ 520159 h 520159"/>
              <a:gd name="connsiteX0" fmla="*/ 407323 w 407323"/>
              <a:gd name="connsiteY0" fmla="*/ 428719 h 428719"/>
              <a:gd name="connsiteX1" fmla="*/ 0 w 407323"/>
              <a:gd name="connsiteY1" fmla="*/ 428719 h 428719"/>
              <a:gd name="connsiteX2" fmla="*/ 0 w 407323"/>
              <a:gd name="connsiteY2" fmla="*/ 0 h 428719"/>
              <a:gd name="connsiteX3" fmla="*/ 407323 w 407323"/>
              <a:gd name="connsiteY3" fmla="*/ 0 h 428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323" h="428719">
                <a:moveTo>
                  <a:pt x="407323" y="428719"/>
                </a:moveTo>
                <a:lnTo>
                  <a:pt x="0" y="428719"/>
                </a:lnTo>
                <a:lnTo>
                  <a:pt x="0" y="0"/>
                </a:lnTo>
                <a:lnTo>
                  <a:pt x="407323" y="0"/>
                </a:lnTo>
              </a:path>
            </a:pathLst>
          </a:cu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400" dirty="0" err="1" smtClean="0">
              <a:solidFill>
                <a:schemeClr val="accent2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466514" y="4343500"/>
            <a:ext cx="1811719" cy="0"/>
          </a:xfrm>
          <a:prstGeom prst="straightConnector1">
            <a:avLst/>
          </a:prstGeom>
          <a:ln>
            <a:solidFill>
              <a:srgbClr val="0B41CE"/>
            </a:solidFill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Rectangle 17"/>
          <p:cNvSpPr/>
          <p:nvPr/>
        </p:nvSpPr>
        <p:spPr>
          <a:xfrm>
            <a:off x="2297965" y="3387674"/>
            <a:ext cx="112223" cy="428719"/>
          </a:xfrm>
          <a:custGeom>
            <a:avLst/>
            <a:gdLst>
              <a:gd name="connsiteX0" fmla="*/ 0 w 407323"/>
              <a:gd name="connsiteY0" fmla="*/ 0 h 428719"/>
              <a:gd name="connsiteX1" fmla="*/ 407323 w 407323"/>
              <a:gd name="connsiteY1" fmla="*/ 0 h 428719"/>
              <a:gd name="connsiteX2" fmla="*/ 407323 w 407323"/>
              <a:gd name="connsiteY2" fmla="*/ 428719 h 428719"/>
              <a:gd name="connsiteX3" fmla="*/ 0 w 407323"/>
              <a:gd name="connsiteY3" fmla="*/ 428719 h 428719"/>
              <a:gd name="connsiteX4" fmla="*/ 0 w 407323"/>
              <a:gd name="connsiteY4" fmla="*/ 0 h 428719"/>
              <a:gd name="connsiteX0" fmla="*/ 407323 w 498763"/>
              <a:gd name="connsiteY0" fmla="*/ 428719 h 520159"/>
              <a:gd name="connsiteX1" fmla="*/ 0 w 498763"/>
              <a:gd name="connsiteY1" fmla="*/ 428719 h 520159"/>
              <a:gd name="connsiteX2" fmla="*/ 0 w 498763"/>
              <a:gd name="connsiteY2" fmla="*/ 0 h 520159"/>
              <a:gd name="connsiteX3" fmla="*/ 407323 w 498763"/>
              <a:gd name="connsiteY3" fmla="*/ 0 h 520159"/>
              <a:gd name="connsiteX4" fmla="*/ 498763 w 498763"/>
              <a:gd name="connsiteY4" fmla="*/ 520159 h 520159"/>
              <a:gd name="connsiteX0" fmla="*/ 407323 w 407323"/>
              <a:gd name="connsiteY0" fmla="*/ 428719 h 428719"/>
              <a:gd name="connsiteX1" fmla="*/ 0 w 407323"/>
              <a:gd name="connsiteY1" fmla="*/ 428719 h 428719"/>
              <a:gd name="connsiteX2" fmla="*/ 0 w 407323"/>
              <a:gd name="connsiteY2" fmla="*/ 0 h 428719"/>
              <a:gd name="connsiteX3" fmla="*/ 407323 w 407323"/>
              <a:gd name="connsiteY3" fmla="*/ 0 h 428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323" h="428719">
                <a:moveTo>
                  <a:pt x="407323" y="428719"/>
                </a:moveTo>
                <a:lnTo>
                  <a:pt x="0" y="428719"/>
                </a:lnTo>
                <a:lnTo>
                  <a:pt x="0" y="0"/>
                </a:lnTo>
                <a:lnTo>
                  <a:pt x="407323" y="0"/>
                </a:lnTo>
              </a:path>
            </a:pathLst>
          </a:custGeom>
          <a:ln>
            <a:solidFill>
              <a:srgbClr val="1533D8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400" dirty="0" err="1" smtClean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76335" y="3816393"/>
            <a:ext cx="20372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accent2"/>
              </a:buClr>
            </a:pPr>
            <a:r>
              <a:rPr lang="en-GB" sz="1400" dirty="0" smtClean="0">
                <a:latin typeface="Roche Sans Light Light" panose="020B0304030201040101" pitchFamily="34" charset="0"/>
              </a:rPr>
              <a:t>Initiate DMT comparator</a:t>
            </a:r>
            <a:endParaRPr lang="en-GB" sz="1400" dirty="0">
              <a:latin typeface="Roche Sans Light Light" panose="020B0304030201040101" pitchFamily="34" charset="0"/>
            </a:endParaRPr>
          </a:p>
          <a:p>
            <a:pPr algn="ctr">
              <a:buClr>
                <a:schemeClr val="accent2"/>
              </a:buClr>
            </a:pPr>
            <a:r>
              <a:rPr lang="en-GB" sz="1400" dirty="0">
                <a:latin typeface="Roche Sans Light Light" panose="020B0304030201040101" pitchFamily="34" charset="0"/>
              </a:rPr>
              <a:t>during follow-up</a:t>
            </a:r>
          </a:p>
        </p:txBody>
      </p:sp>
    </p:spTree>
    <p:extLst>
      <p:ext uri="{BB962C8B-B14F-4D97-AF65-F5344CB8AC3E}">
        <p14:creationId xmlns:p14="http://schemas.microsoft.com/office/powerpoint/2010/main" val="222453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RPPTCOMPATIBLERD03" val="RXP"/>
  <p:tag name="VARPPTTYPE" val="RXP"/>
  <p:tag name="VARPPTSLIDEFORMAT" val="RXP"/>
  <p:tag name="VARPPTCOMPATIBLE4" val="RXP"/>
  <p:tag name="VARPPTLANG" val="RXPEnglish"/>
  <p:tag name="VARSAVEMESSAGETIMESTAMP" val="RXP01.10.2021"/>
</p:tagLst>
</file>

<file path=ppt/theme/theme1.xml><?xml version="1.0" encoding="utf-8"?>
<a:theme xmlns:a="http://schemas.openxmlformats.org/drawingml/2006/main" name="RP21 Master">
  <a:themeElements>
    <a:clrScheme name="RocheCIBlue">
      <a:dk1>
        <a:sysClr val="windowText" lastClr="000000"/>
      </a:dk1>
      <a:lt1>
        <a:sysClr val="window" lastClr="FFFFFF"/>
      </a:lt1>
      <a:dk2>
        <a:srgbClr val="544F4F"/>
      </a:dk2>
      <a:lt2>
        <a:srgbClr val="FAC9B5"/>
      </a:lt2>
      <a:accent1>
        <a:srgbClr val="022366"/>
      </a:accent1>
      <a:accent2>
        <a:srgbClr val="0B41CD"/>
      </a:accent2>
      <a:accent3>
        <a:srgbClr val="1482FA"/>
      </a:accent3>
      <a:accent4>
        <a:srgbClr val="BDE3FF"/>
      </a:accent4>
      <a:accent5>
        <a:srgbClr val="FAC9B5"/>
      </a:accent5>
      <a:accent6>
        <a:srgbClr val="FFE8DE"/>
      </a:accent6>
      <a:hlink>
        <a:srgbClr val="1482FA"/>
      </a:hlink>
      <a:folHlink>
        <a:srgbClr val="1482FA"/>
      </a:folHlink>
    </a:clrScheme>
    <a:fontScheme name="RocheFont">
      <a:majorFont>
        <a:latin typeface="Roche Sans Medium Medium"/>
        <a:ea typeface=""/>
        <a:cs typeface=""/>
      </a:majorFont>
      <a:minorFont>
        <a:latin typeface="Roche Sans Light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AC9B5"/>
        </a:solidFill>
        <a:ln>
          <a:noFill/>
        </a:ln>
      </a:spPr>
      <a:bodyPr rtlCol="0" anchor="ctr"/>
      <a:lstStyle>
        <a:defPPr algn="ctr">
          <a:defRPr sz="14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 cap="flat" cmpd="sng" algn="ctr">
          <a:solidFill>
            <a:schemeClr val="dk1"/>
          </a:solidFill>
          <a:prstDash val="dash"/>
          <a:round/>
          <a:headEnd type="none" w="med" len="med"/>
          <a:tailEnd type="none" w="med" len="med"/>
        </a:ln>
      </a:spPr>
      <a:bodyPr/>
      <a:lstStyle/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285750" indent="-285750" algn="l">
          <a:buClr>
            <a:schemeClr val="accent2"/>
          </a:buClr>
          <a:buFont typeface="Wingdings" panose="05000000000000000000" pitchFamily="2" charset="2"/>
          <a:buChar char="§"/>
          <a:defRPr sz="1400" dirty="0" err="1" smtClean="0">
            <a:latin typeface="Roche Sans Light Light" panose="020B0304030201040101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oche presentationsCI58.potx" id="{FF80111D-3897-4274-AB42-E7900462223F}" vid="{976C8A09-4440-449B-BCAA-3D4D0CBF5E1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75E9266EDB6945AAE4FDCF515F0563" ma:contentTypeVersion="" ma:contentTypeDescription="Create a new document." ma:contentTypeScope="" ma:versionID="ef714b6cfbced670911a113e47681403">
  <xsd:schema xmlns:xsd="http://www.w3.org/2001/XMLSchema" xmlns:xs="http://www.w3.org/2001/XMLSchema" xmlns:p="http://schemas.microsoft.com/office/2006/metadata/properties" xmlns:ns2="789a5397-e311-4074-bb86-a3d262859971" xmlns:ns3="33cc2fe6-d691-4e39-a8a4-3bb83de63507" targetNamespace="http://schemas.microsoft.com/office/2006/metadata/properties" ma:root="true" ma:fieldsID="342a57ee65fddedfd6494c092c0240b9" ns2:_="" ns3:_="">
    <xsd:import namespace="789a5397-e311-4074-bb86-a3d262859971"/>
    <xsd:import namespace="33cc2fe6-d691-4e39-a8a4-3bb83de635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9a5397-e311-4074-bb86-a3d2628599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06aaa40-c663-4506-a8f2-94edda6b6d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cc2fe6-d691-4e39-a8a4-3bb83de6350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42faf04-aa28-4cb8-8f85-9aac7f3384e3}" ma:internalName="TaxCatchAll" ma:showField="CatchAllData" ma:web="33cc2fe6-d691-4e39-a8a4-3bb83de6350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117B03-9533-460E-8F16-62337F66D631}"/>
</file>

<file path=customXml/itemProps2.xml><?xml version="1.0" encoding="utf-8"?>
<ds:datastoreItem xmlns:ds="http://schemas.openxmlformats.org/officeDocument/2006/customXml" ds:itemID="{839C5148-39CE-4977-B61D-CD5374CEE3F5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158836</TotalTime>
  <Words>2777</Words>
  <Application>Microsoft Office PowerPoint</Application>
  <PresentationFormat>Widescreen</PresentationFormat>
  <Paragraphs>337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Arial</vt:lpstr>
      <vt:lpstr>Cambria Math</vt:lpstr>
      <vt:lpstr>Roche Sans</vt:lpstr>
      <vt:lpstr>Roche Sans Condensed Light</vt:lpstr>
      <vt:lpstr>Roche Sans Light Light</vt:lpstr>
      <vt:lpstr>Roche Sans Medium</vt:lpstr>
      <vt:lpstr>Roche Sans Medium Medium</vt:lpstr>
      <vt:lpstr>Roche Serif Light Light</vt:lpstr>
      <vt:lpstr>Symbol</vt:lpstr>
      <vt:lpstr>Wingdings</vt:lpstr>
      <vt:lpstr>RP21 Master</vt:lpstr>
      <vt:lpstr>Comparative safety analysis of time-varying exposures in post marketing observational studies </vt:lpstr>
      <vt:lpstr>PowerPoint Presentation</vt:lpstr>
      <vt:lpstr>PowerPoint Presentation</vt:lpstr>
      <vt:lpstr>PowerPoint Presentation</vt:lpstr>
      <vt:lpstr>PowerPoint Presentation</vt:lpstr>
      <vt:lpstr>Approaches to handle treatment switching (in the absence of time-dependent confounding)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Approaches to handle time-dependent confounding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F. Hoffmann-La Roche, 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safety analysis of non-interventional studies with time-varying exposures   A case study on assessing the safety profile of ocrelizumab for a post approval safety study</dc:title>
  <dc:creator>Yiu, Sean {MDBU~WELWYN}</dc:creator>
  <cp:lastModifiedBy>Yiu, Sean {TBUL~WELWYN}</cp:lastModifiedBy>
  <cp:revision>245</cp:revision>
  <dcterms:created xsi:type="dcterms:W3CDTF">2023-05-26T08:01:11Z</dcterms:created>
  <dcterms:modified xsi:type="dcterms:W3CDTF">2023-12-29T10:16:19Z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I21_Version">
    <vt:lpwstr>RP_CI21</vt:lpwstr>
  </property>
  <property fmtid="{D5CDD505-2E9C-101B-9397-08002B2CF9AE}" pid="3" name="CI21_Conf">
    <vt:lpwstr>for internal use only</vt:lpwstr>
  </property>
  <property fmtid="{D5CDD505-2E9C-101B-9397-08002B2CF9AE}" pid="4" name="CI21_Lang">
    <vt:lpwstr>English</vt:lpwstr>
  </property>
  <property fmtid="{D5CDD505-2E9C-101B-9397-08002B2CF9AE}" pid="5" name="CI21_Theme">
    <vt:lpwstr>Blue</vt:lpwstr>
  </property>
  <property fmtid="{D5CDD505-2E9C-101B-9397-08002B2CF9AE}" pid="6" name="CI21_Date">
    <vt:lpwstr>26 May 2023</vt:lpwstr>
  </property>
  <property fmtid="{D5CDD505-2E9C-101B-9397-08002B2CF9AE}" pid="7" name="CI21_Embed">
    <vt:bool>false</vt:bool>
  </property>
</Properties>
</file>