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4175" r:id="rId6"/>
    <p:sldId id="4176" r:id="rId7"/>
    <p:sldId id="4162" r:id="rId8"/>
    <p:sldId id="4163" r:id="rId9"/>
    <p:sldId id="4177" r:id="rId10"/>
    <p:sldId id="4140" r:id="rId11"/>
    <p:sldId id="4139" r:id="rId12"/>
    <p:sldId id="4134" r:id="rId13"/>
    <p:sldId id="4135" r:id="rId14"/>
    <p:sldId id="4171" r:id="rId15"/>
    <p:sldId id="4122" r:id="rId16"/>
    <p:sldId id="4136" r:id="rId17"/>
    <p:sldId id="4173" r:id="rId18"/>
    <p:sldId id="288" r:id="rId19"/>
    <p:sldId id="4174" r:id="rId20"/>
    <p:sldId id="4152" r:id="rId21"/>
    <p:sldId id="4153" r:id="rId22"/>
    <p:sldId id="266" r:id="rId23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MINOT Sandrine IRIS" initials="GSI" lastIdx="64" clrIdx="0">
    <p:extLst>
      <p:ext uri="{19B8F6BF-5375-455C-9EA6-DF929625EA0E}">
        <p15:presenceInfo xmlns:p15="http://schemas.microsoft.com/office/powerpoint/2012/main" userId="S::sandrine.guilleminot@servier.com::72146431-f03a-4f00-9dbf-3ded78c87414" providerId="AD"/>
      </p:ext>
    </p:extLst>
  </p:cmAuthor>
  <p:cmAuthor id="2" name="Alessandra SERRA" initials="AS" lastIdx="17" clrIdx="1">
    <p:extLst>
      <p:ext uri="{19B8F6BF-5375-455C-9EA6-DF929625EA0E}">
        <p15:presenceInfo xmlns:p15="http://schemas.microsoft.com/office/powerpoint/2012/main" userId="S::alessandra.serra.ext@saryga.com::2dbd06c1-3083-4bd0-a063-8bc63c0ca6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EF"/>
    <a:srgbClr val="295E7E"/>
    <a:srgbClr val="97D101"/>
    <a:srgbClr val="FFFF00"/>
    <a:srgbClr val="91C461"/>
    <a:srgbClr val="47BFD9"/>
    <a:srgbClr val="F3F7FD"/>
    <a:srgbClr val="F8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0DF0B-B9D8-47F6-9260-570D53B238FC}" v="2" dt="2023-11-14T10:29:29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6357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318" y="12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2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SERRA" userId="2dbd06c1-3083-4bd0-a063-8bc63c0ca63c" providerId="ADAL" clId="{E6D0DF0B-B9D8-47F6-9260-570D53B238FC}"/>
    <pc:docChg chg="modSld">
      <pc:chgData name="Alessandra SERRA" userId="2dbd06c1-3083-4bd0-a063-8bc63c0ca63c" providerId="ADAL" clId="{E6D0DF0B-B9D8-47F6-9260-570D53B238FC}" dt="2023-11-14T10:29:29.328" v="1" actId="20577"/>
      <pc:docMkLst>
        <pc:docMk/>
      </pc:docMkLst>
      <pc:sldChg chg="modSp">
        <pc:chgData name="Alessandra SERRA" userId="2dbd06c1-3083-4bd0-a063-8bc63c0ca63c" providerId="ADAL" clId="{E6D0DF0B-B9D8-47F6-9260-570D53B238FC}" dt="2023-11-14T10:29:29.328" v="1" actId="20577"/>
        <pc:sldMkLst>
          <pc:docMk/>
          <pc:sldMk cId="3078693625" sldId="4140"/>
        </pc:sldMkLst>
        <pc:spChg chg="mod">
          <ac:chgData name="Alessandra SERRA" userId="2dbd06c1-3083-4bd0-a063-8bc63c0ca63c" providerId="ADAL" clId="{E6D0DF0B-B9D8-47F6-9260-570D53B238FC}" dt="2023-11-14T10:29:29.328" v="1" actId="20577"/>
          <ac:spMkLst>
            <pc:docMk/>
            <pc:sldMk cId="3078693625" sldId="4140"/>
            <ac:spMk id="9" creationId="{175438AD-1576-1695-E509-C5CD544960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5B041DB-E022-044F-9794-39679503F4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1503B-5F21-7248-A2F0-63A542CA82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DEFEB-28F1-144E-955A-A9296097F27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E1D043-2327-DC43-9E1C-C68A612671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A6B9BA-D032-A140-97DC-1D91444DB0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3176-4646-2A44-895E-EAD917A094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0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682C-0DB3-4F42-86A9-EDDCA90DD76E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3745-A3C2-1C4F-93C2-2EC8E6EB19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4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4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69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81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58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457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15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96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91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13745-A3C2-1C4F-93C2-2EC8E6EB199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20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90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69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13745-A3C2-1C4F-93C2-2EC8E6EB199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33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52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54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31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13745-A3C2-1C4F-93C2-2EC8E6EB1995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02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3B9F1B-7F6A-DB49-8DA0-664B2686EF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84DD8-EFD8-C44D-B9A2-96E5FF58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5075" y="6184899"/>
            <a:ext cx="2743200" cy="21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ADDB57C-F52B-5B43-B01A-103D54AD81BC}" type="datetime1">
              <a:rPr lang="fr-FR" smtClean="0"/>
              <a:t>14/11/2023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446AD0-E912-4E41-A4A2-DDF427842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656416"/>
            <a:ext cx="2955119" cy="987399"/>
          </a:xfrm>
          <a:prstGeom prst="rect">
            <a:avLst/>
          </a:prstGeom>
        </p:spPr>
      </p:pic>
      <p:sp>
        <p:nvSpPr>
          <p:cNvPr id="12" name="Forme libre 11">
            <a:extLst>
              <a:ext uri="{FF2B5EF4-FFF2-40B4-BE49-F238E27FC236}">
                <a16:creationId xmlns:a16="http://schemas.microsoft.com/office/drawing/2014/main" id="{EAD40F06-6FAD-B64D-BF71-4E09BBE558FA}"/>
              </a:ext>
            </a:extLst>
          </p:cNvPr>
          <p:cNvSpPr/>
          <p:nvPr userDrawn="1"/>
        </p:nvSpPr>
        <p:spPr>
          <a:xfrm>
            <a:off x="1225550" y="2"/>
            <a:ext cx="5494236" cy="5461251"/>
          </a:xfrm>
          <a:custGeom>
            <a:avLst/>
            <a:gdLst>
              <a:gd name="connsiteX0" fmla="*/ 3533858 w 5494236"/>
              <a:gd name="connsiteY0" fmla="*/ 0 h 5461251"/>
              <a:gd name="connsiteX1" fmla="*/ 5492795 w 5494236"/>
              <a:gd name="connsiteY1" fmla="*/ 0 h 5461251"/>
              <a:gd name="connsiteX2" fmla="*/ 5494236 w 5494236"/>
              <a:gd name="connsiteY2" fmla="*/ 56984 h 5461251"/>
              <a:gd name="connsiteX3" fmla="*/ 89969 w 5494236"/>
              <a:gd name="connsiteY3" fmla="*/ 5461251 h 5461251"/>
              <a:gd name="connsiteX4" fmla="*/ 0 w 5494236"/>
              <a:gd name="connsiteY4" fmla="*/ 5458976 h 5461251"/>
              <a:gd name="connsiteX5" fmla="*/ 0 w 5494236"/>
              <a:gd name="connsiteY5" fmla="*/ 3500039 h 5461251"/>
              <a:gd name="connsiteX6" fmla="*/ 89970 w 5494236"/>
              <a:gd name="connsiteY6" fmla="*/ 3502314 h 5461251"/>
              <a:gd name="connsiteX7" fmla="*/ 3535299 w 5494236"/>
              <a:gd name="connsiteY7" fmla="*/ 56985 h 546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236" h="5461251">
                <a:moveTo>
                  <a:pt x="3533858" y="0"/>
                </a:moveTo>
                <a:lnTo>
                  <a:pt x="5492795" y="0"/>
                </a:lnTo>
                <a:lnTo>
                  <a:pt x="5494236" y="56984"/>
                </a:lnTo>
                <a:cubicBezTo>
                  <a:pt x="5494236" y="3041678"/>
                  <a:pt x="3074663" y="5461251"/>
                  <a:pt x="89969" y="5461251"/>
                </a:cubicBezTo>
                <a:lnTo>
                  <a:pt x="0" y="5458976"/>
                </a:lnTo>
                <a:lnTo>
                  <a:pt x="0" y="3500039"/>
                </a:lnTo>
                <a:lnTo>
                  <a:pt x="89970" y="3502314"/>
                </a:lnTo>
                <a:cubicBezTo>
                  <a:pt x="1992773" y="3502314"/>
                  <a:pt x="3535299" y="1959788"/>
                  <a:pt x="3535299" y="569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82B7A1-43C6-F64F-9A0B-BD0023BAC0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550" y="969998"/>
            <a:ext cx="10342563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(Century Gothic 41 pt)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FE761C-7C24-B743-8E80-DCD981CC09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5" y="3805491"/>
            <a:ext cx="10342564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</p:spTree>
    <p:extLst>
      <p:ext uri="{BB962C8B-B14F-4D97-AF65-F5344CB8AC3E}">
        <p14:creationId xmlns:p14="http://schemas.microsoft.com/office/powerpoint/2010/main" val="21171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B23183-E551-954D-8EEC-A119D0B2FE34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92EAFF21-E0B0-CC42-BDF2-D87A09446BD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0"/>
            <a:ext cx="6096000" cy="608087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Visual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Footer of your 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E00134A-FF32-4148-A10E-6EBB70654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75" y="748507"/>
            <a:ext cx="4543425" cy="77866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slide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br>
              <a:rPr lang="fr-FR" dirty="0"/>
            </a:br>
            <a:r>
              <a:rPr lang="fr-FR" dirty="0"/>
              <a:t>(Century Gothic 26 pt)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573D3CB-6F51-B64E-8E88-7F18FCF6B1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35075" y="2254067"/>
            <a:ext cx="4490073" cy="3520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</a:t>
            </a:r>
          </a:p>
          <a:p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</a:t>
            </a:r>
          </a:p>
          <a:p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</a:t>
            </a:r>
          </a:p>
          <a:p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</a:t>
            </a:r>
          </a:p>
          <a:p>
            <a:endParaRPr lang="fr-FR" dirty="0"/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7E9F77B-47AC-094C-954D-9FD32172B30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6000" y="1847334"/>
            <a:ext cx="3075601" cy="4233538"/>
          </a:xfrm>
          <a:custGeom>
            <a:avLst/>
            <a:gdLst>
              <a:gd name="connsiteX0" fmla="*/ 0 w 3075601"/>
              <a:gd name="connsiteY0" fmla="*/ 0 h 4233538"/>
              <a:gd name="connsiteX1" fmla="*/ 1485703 w 3075601"/>
              <a:gd name="connsiteY1" fmla="*/ 0 h 4233538"/>
              <a:gd name="connsiteX2" fmla="*/ 3075601 w 3075601"/>
              <a:gd name="connsiteY2" fmla="*/ 1589898 h 4233538"/>
              <a:gd name="connsiteX3" fmla="*/ 3075601 w 3075601"/>
              <a:gd name="connsiteY3" fmla="*/ 4233538 h 4233538"/>
              <a:gd name="connsiteX4" fmla="*/ 0 w 3075601"/>
              <a:gd name="connsiteY4" fmla="*/ 4233538 h 423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601" h="4233538">
                <a:moveTo>
                  <a:pt x="0" y="0"/>
                </a:moveTo>
                <a:lnTo>
                  <a:pt x="1485703" y="0"/>
                </a:lnTo>
                <a:cubicBezTo>
                  <a:pt x="2363779" y="0"/>
                  <a:pt x="3075601" y="711822"/>
                  <a:pt x="3075601" y="1589898"/>
                </a:cubicBezTo>
                <a:lnTo>
                  <a:pt x="3075601" y="4233538"/>
                </a:lnTo>
                <a:lnTo>
                  <a:pt x="0" y="423353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32000" tIns="720000" rIns="576000" anchor="t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FontTx/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br>
              <a:rPr lang="fr-FR" dirty="0"/>
            </a:br>
            <a:r>
              <a:rPr lang="fr-FR" dirty="0"/>
              <a:t>tuer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</a:t>
            </a:r>
            <a:br>
              <a:rPr lang="fr-FR" dirty="0"/>
            </a:b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</a:t>
            </a:r>
            <a:br>
              <a:rPr lang="fr-FR" dirty="0"/>
            </a:br>
            <a:r>
              <a:rPr lang="fr-FR" dirty="0" err="1"/>
              <a:t>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366865-F68D-924C-925F-C923BB61E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B23183-E551-954D-8EEC-A119D0B2FE34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Footer of your 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E00134A-FF32-4148-A10E-6EBB70654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75" y="748507"/>
            <a:ext cx="10333038" cy="77866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slide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br>
              <a:rPr lang="fr-FR" dirty="0"/>
            </a:br>
            <a:r>
              <a:rPr lang="fr-FR" dirty="0"/>
              <a:t>(Century Gothic 26 pt)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B6B17B4-FF07-D449-864A-2C752471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825625"/>
            <a:ext cx="10333038" cy="4037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with</a:t>
            </a:r>
            <a:r>
              <a:rPr lang="fr-FR" dirty="0"/>
              <a:t> round </a:t>
            </a:r>
            <a:r>
              <a:rPr lang="fr-FR" dirty="0" err="1"/>
              <a:t>bullet</a:t>
            </a:r>
            <a:r>
              <a:rPr lang="fr-FR" dirty="0"/>
              <a:t> point </a:t>
            </a:r>
            <a:br>
              <a:rPr lang="fr-FR" dirty="0"/>
            </a:br>
            <a:r>
              <a:rPr lang="fr-FR" dirty="0"/>
              <a:t>(Century Gothic 20 pt)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dash</a:t>
            </a:r>
            <a:r>
              <a:rPr lang="fr-FR" dirty="0"/>
              <a:t> </a:t>
            </a:r>
            <a:r>
              <a:rPr lang="fr-FR" dirty="0" err="1"/>
              <a:t>bullet</a:t>
            </a:r>
            <a:r>
              <a:rPr lang="fr-FR" dirty="0"/>
              <a:t> point (Century Gothic 18 pt) 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roubd</a:t>
            </a:r>
            <a:r>
              <a:rPr lang="fr-FR" dirty="0"/>
              <a:t> </a:t>
            </a:r>
            <a:r>
              <a:rPr lang="fr-FR" dirty="0" err="1"/>
              <a:t>bullet</a:t>
            </a:r>
            <a:r>
              <a:rPr lang="fr-FR" dirty="0"/>
              <a:t> point (</a:t>
            </a:r>
            <a:r>
              <a:rPr lang="fr-FR" dirty="0" err="1"/>
              <a:t>century</a:t>
            </a:r>
            <a:r>
              <a:rPr lang="fr-FR" dirty="0"/>
              <a:t> Gothic 16 pt)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dash</a:t>
            </a:r>
            <a:r>
              <a:rPr lang="fr-FR" dirty="0"/>
              <a:t> </a:t>
            </a:r>
            <a:r>
              <a:rPr lang="fr-FR" dirty="0" err="1"/>
              <a:t>bullet</a:t>
            </a:r>
            <a:r>
              <a:rPr lang="fr-FR" dirty="0"/>
              <a:t> point (Century Gothic 14 pt)</a:t>
            </a:r>
          </a:p>
          <a:p>
            <a:pPr lvl="4"/>
            <a:r>
              <a:rPr lang="fr-FR" dirty="0"/>
              <a:t>Body </a:t>
            </a:r>
            <a:r>
              <a:rPr lang="fr-FR" dirty="0" err="1"/>
              <a:t>text</a:t>
            </a:r>
            <a:r>
              <a:rPr lang="fr-FR" dirty="0"/>
              <a:t> (Century Gothic 12 pt)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4B3EDE-9BA2-5641-8E7A-4A025C0F3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0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2DCC05-9DFF-AA4E-AFA9-3D1A2B13D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810" y="1792790"/>
            <a:ext cx="3391829" cy="33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84DD8-EFD8-C44D-B9A2-96E5FF58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8993" y="6184899"/>
            <a:ext cx="2743200" cy="21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D9A5D03F-310E-B640-BCE4-49E71E50EE57}" type="datetime1">
              <a:rPr lang="fr-FR" smtClean="0"/>
              <a:t>14/11/2023</a:t>
            </a:fld>
            <a:endParaRPr lang="fr-FR" dirty="0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EAD40F06-6FAD-B64D-BF71-4E09BBE558FA}"/>
              </a:ext>
            </a:extLst>
          </p:cNvPr>
          <p:cNvSpPr/>
          <p:nvPr userDrawn="1"/>
        </p:nvSpPr>
        <p:spPr>
          <a:xfrm>
            <a:off x="1235075" y="2"/>
            <a:ext cx="5494236" cy="5461251"/>
          </a:xfrm>
          <a:custGeom>
            <a:avLst/>
            <a:gdLst>
              <a:gd name="connsiteX0" fmla="*/ 3533858 w 5494236"/>
              <a:gd name="connsiteY0" fmla="*/ 0 h 5461251"/>
              <a:gd name="connsiteX1" fmla="*/ 5492795 w 5494236"/>
              <a:gd name="connsiteY1" fmla="*/ 0 h 5461251"/>
              <a:gd name="connsiteX2" fmla="*/ 5494236 w 5494236"/>
              <a:gd name="connsiteY2" fmla="*/ 56984 h 5461251"/>
              <a:gd name="connsiteX3" fmla="*/ 89969 w 5494236"/>
              <a:gd name="connsiteY3" fmla="*/ 5461251 h 5461251"/>
              <a:gd name="connsiteX4" fmla="*/ 0 w 5494236"/>
              <a:gd name="connsiteY4" fmla="*/ 5458976 h 5461251"/>
              <a:gd name="connsiteX5" fmla="*/ 0 w 5494236"/>
              <a:gd name="connsiteY5" fmla="*/ 3500039 h 5461251"/>
              <a:gd name="connsiteX6" fmla="*/ 89970 w 5494236"/>
              <a:gd name="connsiteY6" fmla="*/ 3502314 h 5461251"/>
              <a:gd name="connsiteX7" fmla="*/ 3535299 w 5494236"/>
              <a:gd name="connsiteY7" fmla="*/ 56985 h 546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236" h="5461251">
                <a:moveTo>
                  <a:pt x="3533858" y="0"/>
                </a:moveTo>
                <a:lnTo>
                  <a:pt x="5492795" y="0"/>
                </a:lnTo>
                <a:lnTo>
                  <a:pt x="5494236" y="56984"/>
                </a:lnTo>
                <a:cubicBezTo>
                  <a:pt x="5494236" y="3041678"/>
                  <a:pt x="3074663" y="5461251"/>
                  <a:pt x="89969" y="5461251"/>
                </a:cubicBezTo>
                <a:lnTo>
                  <a:pt x="0" y="5458976"/>
                </a:lnTo>
                <a:lnTo>
                  <a:pt x="0" y="3500039"/>
                </a:lnTo>
                <a:lnTo>
                  <a:pt x="89970" y="3502314"/>
                </a:lnTo>
                <a:cubicBezTo>
                  <a:pt x="1992773" y="3502314"/>
                  <a:pt x="3535299" y="1959788"/>
                  <a:pt x="3535299" y="569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82B7A1-43C6-F64F-9A0B-BD0023BAC0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075" y="931898"/>
            <a:ext cx="10333038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(Century Gothic 41 pt)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FE761C-7C24-B743-8E80-DCD981CC09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4" y="3805491"/>
            <a:ext cx="10333039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42A532-353A-B346-855E-A20A87488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7999" y="5656415"/>
            <a:ext cx="2959495" cy="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9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05F5FEE-F61E-574A-B893-0E549E4CD96A}"/>
              </a:ext>
            </a:extLst>
          </p:cNvPr>
          <p:cNvSpPr/>
          <p:nvPr userDrawn="1"/>
        </p:nvSpPr>
        <p:spPr>
          <a:xfrm>
            <a:off x="-1" y="0"/>
            <a:ext cx="4127045" cy="6857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9EACE8BA-3FE1-EE48-81E1-7E7B8DDE5C3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27043" y="0"/>
            <a:ext cx="8064957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err="1"/>
              <a:t>visual</a:t>
            </a:r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F50E447-E654-B244-AAED-A24068A19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7999" y="5656415"/>
            <a:ext cx="2959495" cy="988860"/>
          </a:xfrm>
          <a:prstGeom prst="rect">
            <a:avLst/>
          </a:prstGeom>
        </p:spPr>
      </p:pic>
      <p:sp>
        <p:nvSpPr>
          <p:cNvPr id="40" name="Espace réservé de la date 3">
            <a:extLst>
              <a:ext uri="{FF2B5EF4-FFF2-40B4-BE49-F238E27FC236}">
                <a16:creationId xmlns:a16="http://schemas.microsoft.com/office/drawing/2014/main" id="{0AE4A73D-6541-9C41-969E-9D9E6736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968" y="6184899"/>
            <a:ext cx="2743200" cy="21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74B1588B-B492-A44B-852C-52B76DA9C505}" type="datetime1">
              <a:rPr lang="fr-FR" smtClean="0"/>
              <a:t>14/11/2023</a:t>
            </a:fld>
            <a:endParaRPr lang="fr-FR" dirty="0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1382887C-986A-5C47-9F28-BACBE89668CB}"/>
              </a:ext>
            </a:extLst>
          </p:cNvPr>
          <p:cNvSpPr/>
          <p:nvPr userDrawn="1"/>
        </p:nvSpPr>
        <p:spPr>
          <a:xfrm>
            <a:off x="1235076" y="2056750"/>
            <a:ext cx="2891969" cy="3404503"/>
          </a:xfrm>
          <a:custGeom>
            <a:avLst/>
            <a:gdLst>
              <a:gd name="connsiteX0" fmla="*/ 2891969 w 2891969"/>
              <a:gd name="connsiteY0" fmla="*/ 0 h 3404503"/>
              <a:gd name="connsiteX1" fmla="*/ 2891969 w 2891969"/>
              <a:gd name="connsiteY1" fmla="*/ 2622287 h 3404503"/>
              <a:gd name="connsiteX2" fmla="*/ 2665964 w 2891969"/>
              <a:gd name="connsiteY2" fmla="*/ 2752237 h 3404503"/>
              <a:gd name="connsiteX3" fmla="*/ 89969 w 2891969"/>
              <a:gd name="connsiteY3" fmla="*/ 3404503 h 3404503"/>
              <a:gd name="connsiteX4" fmla="*/ 0 w 2891969"/>
              <a:gd name="connsiteY4" fmla="*/ 3402228 h 3404503"/>
              <a:gd name="connsiteX5" fmla="*/ 0 w 2891969"/>
              <a:gd name="connsiteY5" fmla="*/ 1443291 h 3404503"/>
              <a:gd name="connsiteX6" fmla="*/ 89970 w 2891969"/>
              <a:gd name="connsiteY6" fmla="*/ 1445566 h 3404503"/>
              <a:gd name="connsiteX7" fmla="*/ 2748554 w 2891969"/>
              <a:gd name="connsiteY7" fmla="*/ 191787 h 34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969" h="3404503">
                <a:moveTo>
                  <a:pt x="2891969" y="0"/>
                </a:moveTo>
                <a:lnTo>
                  <a:pt x="2891969" y="2622287"/>
                </a:lnTo>
                <a:lnTo>
                  <a:pt x="2665964" y="2752237"/>
                </a:lnTo>
                <a:cubicBezTo>
                  <a:pt x="1900215" y="3168217"/>
                  <a:pt x="1022686" y="3404503"/>
                  <a:pt x="89969" y="3404503"/>
                </a:cubicBezTo>
                <a:lnTo>
                  <a:pt x="0" y="3402228"/>
                </a:lnTo>
                <a:lnTo>
                  <a:pt x="0" y="1443291"/>
                </a:lnTo>
                <a:lnTo>
                  <a:pt x="89970" y="1445566"/>
                </a:lnTo>
                <a:cubicBezTo>
                  <a:pt x="1160297" y="1445566"/>
                  <a:pt x="2116630" y="957501"/>
                  <a:pt x="2748554" y="1917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E7F24AA1-A3C6-4941-8250-E97804125718}"/>
              </a:ext>
            </a:extLst>
          </p:cNvPr>
          <p:cNvSpPr/>
          <p:nvPr userDrawn="1"/>
        </p:nvSpPr>
        <p:spPr>
          <a:xfrm>
            <a:off x="4127043" y="2"/>
            <a:ext cx="2602268" cy="4679036"/>
          </a:xfrm>
          <a:custGeom>
            <a:avLst/>
            <a:gdLst>
              <a:gd name="connsiteX0" fmla="*/ 641890 w 2602268"/>
              <a:gd name="connsiteY0" fmla="*/ 0 h 4679036"/>
              <a:gd name="connsiteX1" fmla="*/ 2600827 w 2602268"/>
              <a:gd name="connsiteY1" fmla="*/ 0 h 4679036"/>
              <a:gd name="connsiteX2" fmla="*/ 2602268 w 2602268"/>
              <a:gd name="connsiteY2" fmla="*/ 56984 h 4679036"/>
              <a:gd name="connsiteX3" fmla="*/ 310 w 2602268"/>
              <a:gd name="connsiteY3" fmla="*/ 4678857 h 4679036"/>
              <a:gd name="connsiteX4" fmla="*/ 0 w 2602268"/>
              <a:gd name="connsiteY4" fmla="*/ 4679036 h 4679036"/>
              <a:gd name="connsiteX5" fmla="*/ 0 w 2602268"/>
              <a:gd name="connsiteY5" fmla="*/ 2056749 h 4679036"/>
              <a:gd name="connsiteX6" fmla="*/ 54923 w 2602268"/>
              <a:gd name="connsiteY6" fmla="*/ 1983301 h 4679036"/>
              <a:gd name="connsiteX7" fmla="*/ 643331 w 2602268"/>
              <a:gd name="connsiteY7" fmla="*/ 56985 h 46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268" h="4679036">
                <a:moveTo>
                  <a:pt x="641890" y="0"/>
                </a:moveTo>
                <a:lnTo>
                  <a:pt x="2600827" y="0"/>
                </a:lnTo>
                <a:lnTo>
                  <a:pt x="2602268" y="56984"/>
                </a:lnTo>
                <a:cubicBezTo>
                  <a:pt x="2602268" y="2015690"/>
                  <a:pt x="1560245" y="3731018"/>
                  <a:pt x="310" y="4678857"/>
                </a:cubicBezTo>
                <a:lnTo>
                  <a:pt x="0" y="4679036"/>
                </a:lnTo>
                <a:lnTo>
                  <a:pt x="0" y="2056749"/>
                </a:lnTo>
                <a:lnTo>
                  <a:pt x="54923" y="1983301"/>
                </a:lnTo>
                <a:cubicBezTo>
                  <a:pt x="426414" y="1433423"/>
                  <a:pt x="643331" y="770536"/>
                  <a:pt x="643331" y="5698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1B0E6927-DA7F-9D48-AD2D-DDB4F157F0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075" y="931898"/>
            <a:ext cx="10342563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(Century Gothic 41 pt)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FE761C-7C24-B743-8E80-DCD981CC09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5" y="3805491"/>
            <a:ext cx="10333037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</p:spTree>
    <p:extLst>
      <p:ext uri="{BB962C8B-B14F-4D97-AF65-F5344CB8AC3E}">
        <p14:creationId xmlns:p14="http://schemas.microsoft.com/office/powerpoint/2010/main" val="83942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>
            <a:extLst>
              <a:ext uri="{FF2B5EF4-FFF2-40B4-BE49-F238E27FC236}">
                <a16:creationId xmlns:a16="http://schemas.microsoft.com/office/drawing/2014/main" id="{47617FB2-40AE-FB40-8C64-E29C05BF569F}"/>
              </a:ext>
            </a:extLst>
          </p:cNvPr>
          <p:cNvSpPr/>
          <p:nvPr userDrawn="1"/>
        </p:nvSpPr>
        <p:spPr>
          <a:xfrm>
            <a:off x="1235075" y="2056745"/>
            <a:ext cx="2891972" cy="3404508"/>
          </a:xfrm>
          <a:custGeom>
            <a:avLst/>
            <a:gdLst>
              <a:gd name="connsiteX0" fmla="*/ 2891972 w 2891972"/>
              <a:gd name="connsiteY0" fmla="*/ 0 h 3404508"/>
              <a:gd name="connsiteX1" fmla="*/ 2891972 w 2891972"/>
              <a:gd name="connsiteY1" fmla="*/ 2622290 h 3404508"/>
              <a:gd name="connsiteX2" fmla="*/ 2665964 w 2891972"/>
              <a:gd name="connsiteY2" fmla="*/ 2752242 h 3404508"/>
              <a:gd name="connsiteX3" fmla="*/ 89969 w 2891972"/>
              <a:gd name="connsiteY3" fmla="*/ 3404508 h 3404508"/>
              <a:gd name="connsiteX4" fmla="*/ 0 w 2891972"/>
              <a:gd name="connsiteY4" fmla="*/ 3402233 h 3404508"/>
              <a:gd name="connsiteX5" fmla="*/ 0 w 2891972"/>
              <a:gd name="connsiteY5" fmla="*/ 1443296 h 3404508"/>
              <a:gd name="connsiteX6" fmla="*/ 89970 w 2891972"/>
              <a:gd name="connsiteY6" fmla="*/ 1445571 h 3404508"/>
              <a:gd name="connsiteX7" fmla="*/ 2748554 w 2891972"/>
              <a:gd name="connsiteY7" fmla="*/ 191792 h 340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972" h="3404508">
                <a:moveTo>
                  <a:pt x="2891972" y="0"/>
                </a:moveTo>
                <a:lnTo>
                  <a:pt x="2891972" y="2622290"/>
                </a:lnTo>
                <a:lnTo>
                  <a:pt x="2665964" y="2752242"/>
                </a:lnTo>
                <a:cubicBezTo>
                  <a:pt x="1900215" y="3168222"/>
                  <a:pt x="1022686" y="3404508"/>
                  <a:pt x="89969" y="3404508"/>
                </a:cubicBezTo>
                <a:lnTo>
                  <a:pt x="0" y="3402233"/>
                </a:lnTo>
                <a:lnTo>
                  <a:pt x="0" y="1443296"/>
                </a:lnTo>
                <a:lnTo>
                  <a:pt x="89970" y="1445571"/>
                </a:lnTo>
                <a:cubicBezTo>
                  <a:pt x="1160297" y="1445571"/>
                  <a:pt x="2116630" y="957506"/>
                  <a:pt x="2748554" y="1917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9EACE8BA-3FE1-EE48-81E1-7E7B8DDE5C3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27047" y="0"/>
            <a:ext cx="8064953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err="1"/>
              <a:t>visual</a:t>
            </a:r>
            <a:endParaRPr lang="fr-FR" dirty="0"/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6C19AFF0-0A0D-E443-9262-98A60588603C}"/>
              </a:ext>
            </a:extLst>
          </p:cNvPr>
          <p:cNvSpPr/>
          <p:nvPr userDrawn="1"/>
        </p:nvSpPr>
        <p:spPr>
          <a:xfrm>
            <a:off x="4127047" y="2"/>
            <a:ext cx="2602266" cy="4679034"/>
          </a:xfrm>
          <a:custGeom>
            <a:avLst/>
            <a:gdLst>
              <a:gd name="connsiteX0" fmla="*/ 641888 w 2602266"/>
              <a:gd name="connsiteY0" fmla="*/ 0 h 4679034"/>
              <a:gd name="connsiteX1" fmla="*/ 2600825 w 2602266"/>
              <a:gd name="connsiteY1" fmla="*/ 0 h 4679034"/>
              <a:gd name="connsiteX2" fmla="*/ 2602266 w 2602266"/>
              <a:gd name="connsiteY2" fmla="*/ 56984 h 4679034"/>
              <a:gd name="connsiteX3" fmla="*/ 308 w 2602266"/>
              <a:gd name="connsiteY3" fmla="*/ 4678857 h 4679034"/>
              <a:gd name="connsiteX4" fmla="*/ 0 w 2602266"/>
              <a:gd name="connsiteY4" fmla="*/ 4679034 h 4679034"/>
              <a:gd name="connsiteX5" fmla="*/ 0 w 2602266"/>
              <a:gd name="connsiteY5" fmla="*/ 2056746 h 4679034"/>
              <a:gd name="connsiteX6" fmla="*/ 54921 w 2602266"/>
              <a:gd name="connsiteY6" fmla="*/ 1983301 h 4679034"/>
              <a:gd name="connsiteX7" fmla="*/ 643329 w 2602266"/>
              <a:gd name="connsiteY7" fmla="*/ 56985 h 467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266" h="4679034">
                <a:moveTo>
                  <a:pt x="641888" y="0"/>
                </a:moveTo>
                <a:lnTo>
                  <a:pt x="2600825" y="0"/>
                </a:lnTo>
                <a:lnTo>
                  <a:pt x="2602266" y="56984"/>
                </a:lnTo>
                <a:cubicBezTo>
                  <a:pt x="2602266" y="2015690"/>
                  <a:pt x="1560243" y="3731018"/>
                  <a:pt x="308" y="4678857"/>
                </a:cubicBezTo>
                <a:lnTo>
                  <a:pt x="0" y="4679034"/>
                </a:lnTo>
                <a:lnTo>
                  <a:pt x="0" y="2056746"/>
                </a:lnTo>
                <a:lnTo>
                  <a:pt x="54921" y="1983301"/>
                </a:lnTo>
                <a:cubicBezTo>
                  <a:pt x="426412" y="1433423"/>
                  <a:pt x="643329" y="770536"/>
                  <a:pt x="643329" y="56985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FE761C-7C24-B743-8E80-DCD981CC09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5" y="3805491"/>
            <a:ext cx="10333037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  <p:sp>
        <p:nvSpPr>
          <p:cNvPr id="40" name="Espace réservé de la date 3">
            <a:extLst>
              <a:ext uri="{FF2B5EF4-FFF2-40B4-BE49-F238E27FC236}">
                <a16:creationId xmlns:a16="http://schemas.microsoft.com/office/drawing/2014/main" id="{0AE4A73D-6541-9C41-969E-9D9E6736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5075" y="6184899"/>
            <a:ext cx="2743200" cy="21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8471A581-D256-9646-9291-024CC6FA483F}" type="datetime1">
              <a:rPr lang="fr-FR" smtClean="0"/>
              <a:t>14/11/2023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13569A-9038-C549-B946-4CB2B8A63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075" y="931898"/>
            <a:ext cx="10333037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(Century Gothic 41 pt)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A557A8-BE2F-DF48-B773-2C74D1CD1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7999" y="5656415"/>
            <a:ext cx="2959495" cy="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8FAF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>
            <a:extLst>
              <a:ext uri="{FF2B5EF4-FFF2-40B4-BE49-F238E27FC236}">
                <a16:creationId xmlns:a16="http://schemas.microsoft.com/office/drawing/2014/main" id="{771D75BF-7A6F-BE42-ACAC-003607FCD76F}"/>
              </a:ext>
            </a:extLst>
          </p:cNvPr>
          <p:cNvSpPr/>
          <p:nvPr userDrawn="1"/>
        </p:nvSpPr>
        <p:spPr>
          <a:xfrm>
            <a:off x="1235075" y="2"/>
            <a:ext cx="5494236" cy="5461251"/>
          </a:xfrm>
          <a:custGeom>
            <a:avLst/>
            <a:gdLst>
              <a:gd name="connsiteX0" fmla="*/ 3533858 w 5494236"/>
              <a:gd name="connsiteY0" fmla="*/ 0 h 5461251"/>
              <a:gd name="connsiteX1" fmla="*/ 5492795 w 5494236"/>
              <a:gd name="connsiteY1" fmla="*/ 0 h 5461251"/>
              <a:gd name="connsiteX2" fmla="*/ 5494236 w 5494236"/>
              <a:gd name="connsiteY2" fmla="*/ 56984 h 5461251"/>
              <a:gd name="connsiteX3" fmla="*/ 89969 w 5494236"/>
              <a:gd name="connsiteY3" fmla="*/ 5461251 h 5461251"/>
              <a:gd name="connsiteX4" fmla="*/ 0 w 5494236"/>
              <a:gd name="connsiteY4" fmla="*/ 5458976 h 5461251"/>
              <a:gd name="connsiteX5" fmla="*/ 0 w 5494236"/>
              <a:gd name="connsiteY5" fmla="*/ 3500039 h 5461251"/>
              <a:gd name="connsiteX6" fmla="*/ 89970 w 5494236"/>
              <a:gd name="connsiteY6" fmla="*/ 3502314 h 5461251"/>
              <a:gd name="connsiteX7" fmla="*/ 3535299 w 5494236"/>
              <a:gd name="connsiteY7" fmla="*/ 56985 h 546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236" h="5461251">
                <a:moveTo>
                  <a:pt x="3533858" y="0"/>
                </a:moveTo>
                <a:lnTo>
                  <a:pt x="5492795" y="0"/>
                </a:lnTo>
                <a:lnTo>
                  <a:pt x="5494236" y="56984"/>
                </a:lnTo>
                <a:cubicBezTo>
                  <a:pt x="5494236" y="3041678"/>
                  <a:pt x="3074663" y="5461251"/>
                  <a:pt x="89969" y="5461251"/>
                </a:cubicBezTo>
                <a:lnTo>
                  <a:pt x="0" y="5458976"/>
                </a:lnTo>
                <a:lnTo>
                  <a:pt x="0" y="3500039"/>
                </a:lnTo>
                <a:lnTo>
                  <a:pt x="89970" y="3502314"/>
                </a:lnTo>
                <a:cubicBezTo>
                  <a:pt x="1992773" y="3502314"/>
                  <a:pt x="3535299" y="1959788"/>
                  <a:pt x="3535299" y="569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B7D4B-25AB-3B40-9FA9-856250EFE26C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Footer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F9B6917-3135-5543-BB21-7EE516035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075" y="931898"/>
            <a:ext cx="10475913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(Century Gothic 41 pt)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46828C2-E0B2-C841-B815-1229645D7E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5" y="3805491"/>
            <a:ext cx="10475913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77DD647-82ED-0748-938D-2AD451547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rgbClr val="F8FAF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>
            <a:extLst>
              <a:ext uri="{FF2B5EF4-FFF2-40B4-BE49-F238E27FC236}">
                <a16:creationId xmlns:a16="http://schemas.microsoft.com/office/drawing/2014/main" id="{771D75BF-7A6F-BE42-ACAC-003607FCD76F}"/>
              </a:ext>
            </a:extLst>
          </p:cNvPr>
          <p:cNvSpPr/>
          <p:nvPr userDrawn="1"/>
        </p:nvSpPr>
        <p:spPr>
          <a:xfrm>
            <a:off x="1235075" y="2"/>
            <a:ext cx="5494236" cy="5461251"/>
          </a:xfrm>
          <a:custGeom>
            <a:avLst/>
            <a:gdLst>
              <a:gd name="connsiteX0" fmla="*/ 3533858 w 5494236"/>
              <a:gd name="connsiteY0" fmla="*/ 0 h 5461251"/>
              <a:gd name="connsiteX1" fmla="*/ 5492795 w 5494236"/>
              <a:gd name="connsiteY1" fmla="*/ 0 h 5461251"/>
              <a:gd name="connsiteX2" fmla="*/ 5494236 w 5494236"/>
              <a:gd name="connsiteY2" fmla="*/ 56984 h 5461251"/>
              <a:gd name="connsiteX3" fmla="*/ 89969 w 5494236"/>
              <a:gd name="connsiteY3" fmla="*/ 5461251 h 5461251"/>
              <a:gd name="connsiteX4" fmla="*/ 0 w 5494236"/>
              <a:gd name="connsiteY4" fmla="*/ 5458976 h 5461251"/>
              <a:gd name="connsiteX5" fmla="*/ 0 w 5494236"/>
              <a:gd name="connsiteY5" fmla="*/ 3500039 h 5461251"/>
              <a:gd name="connsiteX6" fmla="*/ 89970 w 5494236"/>
              <a:gd name="connsiteY6" fmla="*/ 3502314 h 5461251"/>
              <a:gd name="connsiteX7" fmla="*/ 3535299 w 5494236"/>
              <a:gd name="connsiteY7" fmla="*/ 56985 h 546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236" h="5461251">
                <a:moveTo>
                  <a:pt x="3533858" y="0"/>
                </a:moveTo>
                <a:lnTo>
                  <a:pt x="5492795" y="0"/>
                </a:lnTo>
                <a:lnTo>
                  <a:pt x="5494236" y="56984"/>
                </a:lnTo>
                <a:cubicBezTo>
                  <a:pt x="5494236" y="3041678"/>
                  <a:pt x="3074663" y="5461251"/>
                  <a:pt x="89969" y="5461251"/>
                </a:cubicBezTo>
                <a:lnTo>
                  <a:pt x="0" y="5458976"/>
                </a:lnTo>
                <a:lnTo>
                  <a:pt x="0" y="3500039"/>
                </a:lnTo>
                <a:lnTo>
                  <a:pt x="89970" y="3502314"/>
                </a:lnTo>
                <a:cubicBezTo>
                  <a:pt x="1992773" y="3502314"/>
                  <a:pt x="3535299" y="1959788"/>
                  <a:pt x="3535299" y="569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B7D4B-25AB-3B40-9FA9-856250EFE26C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Footer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F9B6917-3135-5543-BB21-7EE516035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076" y="931898"/>
            <a:ext cx="10333038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(Century Gothic 41 pt)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46828C2-E0B2-C841-B815-1229645D7E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6" y="3805491"/>
            <a:ext cx="10333038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CDD809-4840-E741-B8F9-277406628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rgbClr val="F8FAF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CFA2AD-1ABE-4843-AECA-117CE310A314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5FC40DE6-95E0-2843-884F-8246A32520F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27047" y="0"/>
            <a:ext cx="8064953" cy="68580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Visual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Footer of your 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F9A7FA-0440-F44F-8513-5E831B3D54B5}"/>
              </a:ext>
            </a:extLst>
          </p:cNvPr>
          <p:cNvSpPr txBox="1"/>
          <p:nvPr userDrawn="1"/>
        </p:nvSpPr>
        <p:spPr>
          <a:xfrm>
            <a:off x="-2832410" y="3300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F524757-EECA-4F40-BDFA-B98E2898C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075" y="931898"/>
            <a:ext cx="10475913" cy="2216622"/>
          </a:xfrm>
        </p:spPr>
        <p:txBody>
          <a:bodyPr anchor="t" anchorCtr="0"/>
          <a:lstStyle>
            <a:lvl1pPr algn="l">
              <a:lnSpc>
                <a:spcPts val="5200"/>
              </a:lnSpc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in few </a:t>
            </a:r>
            <a:r>
              <a:rPr lang="fr-FR" dirty="0" err="1"/>
              <a:t>lines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(Century Gothic 41 pt)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33CB210-9BD8-FE41-814C-A050222892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075" y="3805491"/>
            <a:ext cx="10475913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r>
              <a:rPr lang="fr-FR" dirty="0"/>
              <a:t>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  <a:p>
            <a:r>
              <a:rPr lang="fr-FR" dirty="0"/>
              <a:t>(Century Gothic 24 pt)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06E402-E093-7742-9CCD-8110807F1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2599C0-363E-994D-B643-9606FFFDA1E3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375" y="627931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Footer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E00134A-FF32-4148-A10E-6EBB70654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7324" y="751682"/>
            <a:ext cx="10330789" cy="778668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slide in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br>
              <a:rPr lang="fr-FR" dirty="0"/>
            </a:br>
            <a:r>
              <a:rPr lang="fr-FR" dirty="0"/>
              <a:t>(Century Gothic 26 pt)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7C64767-C696-6640-B64E-6D3399B97BF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95375" y="4390768"/>
            <a:ext cx="1856946" cy="8254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200" b="1" i="0"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102B2A7-A0D9-C848-9D87-DADBEFCF03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643026" y="4390768"/>
            <a:ext cx="1856946" cy="8254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200" b="1" i="0"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99894D1-3820-D742-901E-E079CA83368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90676" y="4390768"/>
            <a:ext cx="1856946" cy="8254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200" b="1" i="0"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34" name="Espace réservé du contenu 33">
            <a:extLst>
              <a:ext uri="{FF2B5EF4-FFF2-40B4-BE49-F238E27FC236}">
                <a16:creationId xmlns:a16="http://schemas.microsoft.com/office/drawing/2014/main" id="{2C2B70CE-3608-7644-9E94-C0C730F226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32810" y="1814485"/>
            <a:ext cx="3559190" cy="3280448"/>
          </a:xfrm>
          <a:custGeom>
            <a:avLst/>
            <a:gdLst>
              <a:gd name="connsiteX0" fmla="*/ 0 w 3559190"/>
              <a:gd name="connsiteY0" fmla="*/ 1640223 h 3280448"/>
              <a:gd name="connsiteX1" fmla="*/ 0 w 3559190"/>
              <a:gd name="connsiteY1" fmla="*/ 1640224 h 3280448"/>
              <a:gd name="connsiteX2" fmla="*/ 0 w 3559190"/>
              <a:gd name="connsiteY2" fmla="*/ 1640224 h 3280448"/>
              <a:gd name="connsiteX3" fmla="*/ 1640224 w 3559190"/>
              <a:gd name="connsiteY3" fmla="*/ 0 h 3280448"/>
              <a:gd name="connsiteX4" fmla="*/ 3559190 w 3559190"/>
              <a:gd name="connsiteY4" fmla="*/ 0 h 3280448"/>
              <a:gd name="connsiteX5" fmla="*/ 3559190 w 3559190"/>
              <a:gd name="connsiteY5" fmla="*/ 3280448 h 3280448"/>
              <a:gd name="connsiteX6" fmla="*/ 1640224 w 3559190"/>
              <a:gd name="connsiteY6" fmla="*/ 3280447 h 3280448"/>
              <a:gd name="connsiteX7" fmla="*/ 8468 w 3559190"/>
              <a:gd name="connsiteY7" fmla="*/ 1807927 h 3280448"/>
              <a:gd name="connsiteX8" fmla="*/ 0 w 3559190"/>
              <a:gd name="connsiteY8" fmla="*/ 1640224 h 3280448"/>
              <a:gd name="connsiteX9" fmla="*/ 8468 w 3559190"/>
              <a:gd name="connsiteY9" fmla="*/ 1472521 h 3280448"/>
              <a:gd name="connsiteX10" fmla="*/ 1640224 w 3559190"/>
              <a:gd name="connsiteY10" fmla="*/ 0 h 32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9190" h="3280448">
                <a:moveTo>
                  <a:pt x="0" y="1640223"/>
                </a:moveTo>
                <a:lnTo>
                  <a:pt x="0" y="1640224"/>
                </a:lnTo>
                <a:lnTo>
                  <a:pt x="0" y="1640224"/>
                </a:lnTo>
                <a:close/>
                <a:moveTo>
                  <a:pt x="1640224" y="0"/>
                </a:moveTo>
                <a:lnTo>
                  <a:pt x="3559190" y="0"/>
                </a:lnTo>
                <a:lnTo>
                  <a:pt x="3559190" y="3280448"/>
                </a:lnTo>
                <a:lnTo>
                  <a:pt x="1640224" y="3280447"/>
                </a:lnTo>
                <a:cubicBezTo>
                  <a:pt x="790970" y="3280447"/>
                  <a:pt x="92464" y="2635020"/>
                  <a:pt x="8468" y="1807927"/>
                </a:cubicBezTo>
                <a:lnTo>
                  <a:pt x="0" y="1640224"/>
                </a:lnTo>
                <a:lnTo>
                  <a:pt x="8468" y="1472521"/>
                </a:lnTo>
                <a:cubicBezTo>
                  <a:pt x="92464" y="645428"/>
                  <a:pt x="790970" y="0"/>
                  <a:pt x="16402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792000" tIns="0" rIns="0" bIns="0" rtlCol="0" anchor="ctr" anchorCtr="0">
            <a:noAutofit/>
          </a:bodyPr>
          <a:lstStyle>
            <a:lvl1pPr marL="0" indent="0">
              <a:buNone/>
              <a:defRPr lang="fr-FR" sz="16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2200"/>
              </a:lnSpc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br>
              <a:rPr lang="fr-FR" dirty="0"/>
            </a:b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br>
              <a:rPr lang="fr-FR" dirty="0"/>
            </a:b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br>
              <a:rPr lang="fr-FR" dirty="0"/>
            </a:br>
            <a:r>
              <a:rPr lang="fr-FR" dirty="0"/>
              <a:t>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br>
              <a:rPr lang="fr-FR" dirty="0"/>
            </a:b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</a:t>
            </a:r>
            <a:br>
              <a:rPr lang="fr-FR" dirty="0"/>
            </a:b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</a:t>
            </a:r>
            <a:br>
              <a:rPr lang="fr-FR" dirty="0"/>
            </a:b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QSDSDenim</a:t>
            </a:r>
            <a:r>
              <a:rPr lang="fr-FR" dirty="0"/>
              <a:t> ad. 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B157FC8C-8E72-C444-9A6C-63DAF807B7B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268521" y="3168649"/>
            <a:ext cx="1520494" cy="5721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35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95%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916931DF-E352-2D43-8D9A-777CA70F10C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816275" y="3168649"/>
            <a:ext cx="1528654" cy="5721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3500" b="1" i="0">
                <a:solidFill>
                  <a:srgbClr val="47BFD9"/>
                </a:solidFill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36%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434E4094-3F52-D44B-96AF-451D714832B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58981" y="3168649"/>
            <a:ext cx="1528654" cy="5721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3500" b="1" i="0">
                <a:solidFill>
                  <a:srgbClr val="91C461"/>
                </a:solidFill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22%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2CD7FA3-FEB5-CA4A-8367-7E9F071C9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rgbClr val="F8FAF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ACB068-14A3-EC46-8C25-07D15C463242}"/>
              </a:ext>
            </a:extLst>
          </p:cNvPr>
          <p:cNvSpPr/>
          <p:nvPr userDrawn="1"/>
        </p:nvSpPr>
        <p:spPr>
          <a:xfrm>
            <a:off x="0" y="6080872"/>
            <a:ext cx="12192000" cy="787399"/>
          </a:xfrm>
          <a:prstGeom prst="rect">
            <a:avLst/>
          </a:prstGeom>
          <a:solidFill>
            <a:srgbClr val="F3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92EAFF21-E0B0-CC42-BDF2-D87A09446BD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35075" y="1385180"/>
            <a:ext cx="6600071" cy="469569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Visual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E7A38-3062-BC49-A536-E78E413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Footer of your 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0302B-71B2-D643-89C5-EA6AB80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E00134A-FF32-4148-A10E-6EBB70654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75" y="751681"/>
            <a:ext cx="10333038" cy="83218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slide in one line (Century Gothic 26 pt)</a:t>
            </a:r>
          </a:p>
        </p:txBody>
      </p:sp>
      <p:sp>
        <p:nvSpPr>
          <p:cNvPr id="21" name="Espace réservé du contenu 20">
            <a:extLst>
              <a:ext uri="{FF2B5EF4-FFF2-40B4-BE49-F238E27FC236}">
                <a16:creationId xmlns:a16="http://schemas.microsoft.com/office/drawing/2014/main" id="{887681B2-3BA5-2A4F-996C-13EBF63FE5B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877679" y="2039264"/>
            <a:ext cx="5314321" cy="843538"/>
          </a:xfrm>
          <a:custGeom>
            <a:avLst/>
            <a:gdLst>
              <a:gd name="connsiteX0" fmla="*/ 0 w 5314321"/>
              <a:gd name="connsiteY0" fmla="*/ 421768 h 843538"/>
              <a:gd name="connsiteX1" fmla="*/ 0 w 5314321"/>
              <a:gd name="connsiteY1" fmla="*/ 421769 h 843538"/>
              <a:gd name="connsiteX2" fmla="*/ 0 w 5314321"/>
              <a:gd name="connsiteY2" fmla="*/ 421769 h 843538"/>
              <a:gd name="connsiteX3" fmla="*/ 421769 w 5314321"/>
              <a:gd name="connsiteY3" fmla="*/ 0 h 843538"/>
              <a:gd name="connsiteX4" fmla="*/ 5314321 w 5314321"/>
              <a:gd name="connsiteY4" fmla="*/ 0 h 843538"/>
              <a:gd name="connsiteX5" fmla="*/ 5314321 w 5314321"/>
              <a:gd name="connsiteY5" fmla="*/ 843538 h 843538"/>
              <a:gd name="connsiteX6" fmla="*/ 421769 w 5314321"/>
              <a:gd name="connsiteY6" fmla="*/ 843537 h 843538"/>
              <a:gd name="connsiteX7" fmla="*/ 8569 w 5314321"/>
              <a:gd name="connsiteY7" fmla="*/ 506769 h 843538"/>
              <a:gd name="connsiteX8" fmla="*/ 0 w 5314321"/>
              <a:gd name="connsiteY8" fmla="*/ 421769 h 843538"/>
              <a:gd name="connsiteX9" fmla="*/ 8569 w 5314321"/>
              <a:gd name="connsiteY9" fmla="*/ 336768 h 843538"/>
              <a:gd name="connsiteX10" fmla="*/ 421769 w 5314321"/>
              <a:gd name="connsiteY10" fmla="*/ 0 h 8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321" h="843538">
                <a:moveTo>
                  <a:pt x="0" y="421768"/>
                </a:moveTo>
                <a:lnTo>
                  <a:pt x="0" y="421769"/>
                </a:lnTo>
                <a:lnTo>
                  <a:pt x="0" y="421769"/>
                </a:lnTo>
                <a:close/>
                <a:moveTo>
                  <a:pt x="421769" y="0"/>
                </a:moveTo>
                <a:lnTo>
                  <a:pt x="5314321" y="0"/>
                </a:lnTo>
                <a:lnTo>
                  <a:pt x="5314321" y="843538"/>
                </a:lnTo>
                <a:lnTo>
                  <a:pt x="421769" y="843537"/>
                </a:lnTo>
                <a:cubicBezTo>
                  <a:pt x="217950" y="843537"/>
                  <a:pt x="47898" y="698963"/>
                  <a:pt x="8569" y="506769"/>
                </a:cubicBezTo>
                <a:lnTo>
                  <a:pt x="0" y="421769"/>
                </a:lnTo>
                <a:lnTo>
                  <a:pt x="8569" y="336768"/>
                </a:lnTo>
                <a:cubicBezTo>
                  <a:pt x="47898" y="144575"/>
                  <a:pt x="217950" y="0"/>
                  <a:pt x="42176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07999"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2C1D8664-B20A-A14B-9C50-48C0235CB4F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877679" y="3130778"/>
            <a:ext cx="5314321" cy="843538"/>
          </a:xfrm>
          <a:custGeom>
            <a:avLst/>
            <a:gdLst>
              <a:gd name="connsiteX0" fmla="*/ 0 w 5314321"/>
              <a:gd name="connsiteY0" fmla="*/ 421768 h 843538"/>
              <a:gd name="connsiteX1" fmla="*/ 0 w 5314321"/>
              <a:gd name="connsiteY1" fmla="*/ 421769 h 843538"/>
              <a:gd name="connsiteX2" fmla="*/ 0 w 5314321"/>
              <a:gd name="connsiteY2" fmla="*/ 421769 h 843538"/>
              <a:gd name="connsiteX3" fmla="*/ 421769 w 5314321"/>
              <a:gd name="connsiteY3" fmla="*/ 0 h 843538"/>
              <a:gd name="connsiteX4" fmla="*/ 5314321 w 5314321"/>
              <a:gd name="connsiteY4" fmla="*/ 0 h 843538"/>
              <a:gd name="connsiteX5" fmla="*/ 5314321 w 5314321"/>
              <a:gd name="connsiteY5" fmla="*/ 843538 h 843538"/>
              <a:gd name="connsiteX6" fmla="*/ 421769 w 5314321"/>
              <a:gd name="connsiteY6" fmla="*/ 843537 h 843538"/>
              <a:gd name="connsiteX7" fmla="*/ 8569 w 5314321"/>
              <a:gd name="connsiteY7" fmla="*/ 506769 h 843538"/>
              <a:gd name="connsiteX8" fmla="*/ 0 w 5314321"/>
              <a:gd name="connsiteY8" fmla="*/ 421769 h 843538"/>
              <a:gd name="connsiteX9" fmla="*/ 8569 w 5314321"/>
              <a:gd name="connsiteY9" fmla="*/ 336768 h 843538"/>
              <a:gd name="connsiteX10" fmla="*/ 421769 w 5314321"/>
              <a:gd name="connsiteY10" fmla="*/ 0 h 8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321" h="843538">
                <a:moveTo>
                  <a:pt x="0" y="421768"/>
                </a:moveTo>
                <a:lnTo>
                  <a:pt x="0" y="421769"/>
                </a:lnTo>
                <a:lnTo>
                  <a:pt x="0" y="421769"/>
                </a:lnTo>
                <a:close/>
                <a:moveTo>
                  <a:pt x="421769" y="0"/>
                </a:moveTo>
                <a:lnTo>
                  <a:pt x="5314321" y="0"/>
                </a:lnTo>
                <a:lnTo>
                  <a:pt x="5314321" y="843538"/>
                </a:lnTo>
                <a:lnTo>
                  <a:pt x="421769" y="843537"/>
                </a:lnTo>
                <a:cubicBezTo>
                  <a:pt x="217950" y="843537"/>
                  <a:pt x="47898" y="698963"/>
                  <a:pt x="8569" y="506769"/>
                </a:cubicBezTo>
                <a:lnTo>
                  <a:pt x="0" y="421769"/>
                </a:lnTo>
                <a:lnTo>
                  <a:pt x="8569" y="336768"/>
                </a:lnTo>
                <a:cubicBezTo>
                  <a:pt x="47898" y="144575"/>
                  <a:pt x="217950" y="0"/>
                  <a:pt x="42176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07999"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379A959B-30B1-C24E-944E-AF8C8C56DF20}"/>
              </a:ext>
            </a:extLst>
          </p:cNvPr>
          <p:cNvSpPr/>
          <p:nvPr userDrawn="1"/>
        </p:nvSpPr>
        <p:spPr>
          <a:xfrm rot="18900000">
            <a:off x="7208148" y="3396097"/>
            <a:ext cx="312901" cy="312901"/>
          </a:xfrm>
          <a:custGeom>
            <a:avLst/>
            <a:gdLst>
              <a:gd name="connsiteX0" fmla="*/ 2163652 w 2163778"/>
              <a:gd name="connsiteY0" fmla="*/ 0 h 2163778"/>
              <a:gd name="connsiteX1" fmla="*/ 2163652 w 2163778"/>
              <a:gd name="connsiteY1" fmla="*/ 1910396 h 2163778"/>
              <a:gd name="connsiteX2" fmla="*/ 2163778 w 2163778"/>
              <a:gd name="connsiteY2" fmla="*/ 1910396 h 2163778"/>
              <a:gd name="connsiteX3" fmla="*/ 2163778 w 2163778"/>
              <a:gd name="connsiteY3" fmla="*/ 2163652 h 2163778"/>
              <a:gd name="connsiteX4" fmla="*/ 2163652 w 2163778"/>
              <a:gd name="connsiteY4" fmla="*/ 2163652 h 2163778"/>
              <a:gd name="connsiteX5" fmla="*/ 2163652 w 2163778"/>
              <a:gd name="connsiteY5" fmla="*/ 2163778 h 2163778"/>
              <a:gd name="connsiteX6" fmla="*/ 1910396 w 2163778"/>
              <a:gd name="connsiteY6" fmla="*/ 2163778 h 2163778"/>
              <a:gd name="connsiteX7" fmla="*/ 1910396 w 2163778"/>
              <a:gd name="connsiteY7" fmla="*/ 2163652 h 2163778"/>
              <a:gd name="connsiteX8" fmla="*/ 0 w 2163778"/>
              <a:gd name="connsiteY8" fmla="*/ 2163652 h 2163778"/>
              <a:gd name="connsiteX9" fmla="*/ 0 w 2163778"/>
              <a:gd name="connsiteY9" fmla="*/ 1910396 h 2163778"/>
              <a:gd name="connsiteX10" fmla="*/ 1910396 w 2163778"/>
              <a:gd name="connsiteY10" fmla="*/ 1910396 h 2163778"/>
              <a:gd name="connsiteX11" fmla="*/ 1910396 w 2163778"/>
              <a:gd name="connsiteY11" fmla="*/ 0 h 216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3778" h="2163778">
                <a:moveTo>
                  <a:pt x="2163652" y="0"/>
                </a:moveTo>
                <a:lnTo>
                  <a:pt x="2163652" y="1910396"/>
                </a:lnTo>
                <a:lnTo>
                  <a:pt x="2163778" y="1910396"/>
                </a:lnTo>
                <a:lnTo>
                  <a:pt x="2163778" y="2163652"/>
                </a:lnTo>
                <a:lnTo>
                  <a:pt x="2163652" y="2163652"/>
                </a:lnTo>
                <a:lnTo>
                  <a:pt x="2163652" y="2163778"/>
                </a:lnTo>
                <a:lnTo>
                  <a:pt x="1910396" y="2163778"/>
                </a:lnTo>
                <a:lnTo>
                  <a:pt x="1910396" y="2163652"/>
                </a:lnTo>
                <a:lnTo>
                  <a:pt x="0" y="2163652"/>
                </a:lnTo>
                <a:lnTo>
                  <a:pt x="0" y="1910396"/>
                </a:lnTo>
                <a:lnTo>
                  <a:pt x="1910396" y="1910396"/>
                </a:lnTo>
                <a:lnTo>
                  <a:pt x="19103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contenu 36">
            <a:extLst>
              <a:ext uri="{FF2B5EF4-FFF2-40B4-BE49-F238E27FC236}">
                <a16:creationId xmlns:a16="http://schemas.microsoft.com/office/drawing/2014/main" id="{4EE9E2AF-CB0A-1C46-AF2B-9F721988A76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877679" y="4222292"/>
            <a:ext cx="5314321" cy="843538"/>
          </a:xfrm>
          <a:custGeom>
            <a:avLst/>
            <a:gdLst>
              <a:gd name="connsiteX0" fmla="*/ 0 w 5314321"/>
              <a:gd name="connsiteY0" fmla="*/ 421768 h 843538"/>
              <a:gd name="connsiteX1" fmla="*/ 0 w 5314321"/>
              <a:gd name="connsiteY1" fmla="*/ 421769 h 843538"/>
              <a:gd name="connsiteX2" fmla="*/ 0 w 5314321"/>
              <a:gd name="connsiteY2" fmla="*/ 421769 h 843538"/>
              <a:gd name="connsiteX3" fmla="*/ 421769 w 5314321"/>
              <a:gd name="connsiteY3" fmla="*/ 0 h 843538"/>
              <a:gd name="connsiteX4" fmla="*/ 5314321 w 5314321"/>
              <a:gd name="connsiteY4" fmla="*/ 0 h 843538"/>
              <a:gd name="connsiteX5" fmla="*/ 5314321 w 5314321"/>
              <a:gd name="connsiteY5" fmla="*/ 843538 h 843538"/>
              <a:gd name="connsiteX6" fmla="*/ 421769 w 5314321"/>
              <a:gd name="connsiteY6" fmla="*/ 843537 h 843538"/>
              <a:gd name="connsiteX7" fmla="*/ 8569 w 5314321"/>
              <a:gd name="connsiteY7" fmla="*/ 506769 h 843538"/>
              <a:gd name="connsiteX8" fmla="*/ 0 w 5314321"/>
              <a:gd name="connsiteY8" fmla="*/ 421769 h 843538"/>
              <a:gd name="connsiteX9" fmla="*/ 8569 w 5314321"/>
              <a:gd name="connsiteY9" fmla="*/ 336768 h 843538"/>
              <a:gd name="connsiteX10" fmla="*/ 421769 w 5314321"/>
              <a:gd name="connsiteY10" fmla="*/ 0 h 8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321" h="843538">
                <a:moveTo>
                  <a:pt x="0" y="421768"/>
                </a:moveTo>
                <a:lnTo>
                  <a:pt x="0" y="421769"/>
                </a:lnTo>
                <a:lnTo>
                  <a:pt x="0" y="421769"/>
                </a:lnTo>
                <a:close/>
                <a:moveTo>
                  <a:pt x="421769" y="0"/>
                </a:moveTo>
                <a:lnTo>
                  <a:pt x="5314321" y="0"/>
                </a:lnTo>
                <a:lnTo>
                  <a:pt x="5314321" y="843538"/>
                </a:lnTo>
                <a:lnTo>
                  <a:pt x="421769" y="843537"/>
                </a:lnTo>
                <a:cubicBezTo>
                  <a:pt x="217950" y="843537"/>
                  <a:pt x="47898" y="698963"/>
                  <a:pt x="8569" y="506769"/>
                </a:cubicBezTo>
                <a:lnTo>
                  <a:pt x="0" y="421769"/>
                </a:lnTo>
                <a:lnTo>
                  <a:pt x="8569" y="336768"/>
                </a:lnTo>
                <a:cubicBezTo>
                  <a:pt x="47898" y="144575"/>
                  <a:pt x="217950" y="0"/>
                  <a:pt x="42176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07999"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5pPr algn="ctr"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39" name="Forme libre 38">
            <a:extLst>
              <a:ext uri="{FF2B5EF4-FFF2-40B4-BE49-F238E27FC236}">
                <a16:creationId xmlns:a16="http://schemas.microsoft.com/office/drawing/2014/main" id="{635A6D6C-8398-FD41-9338-357E85FCA3FB}"/>
              </a:ext>
            </a:extLst>
          </p:cNvPr>
          <p:cNvSpPr/>
          <p:nvPr userDrawn="1"/>
        </p:nvSpPr>
        <p:spPr>
          <a:xfrm rot="18900000">
            <a:off x="7208148" y="4487611"/>
            <a:ext cx="312901" cy="312901"/>
          </a:xfrm>
          <a:custGeom>
            <a:avLst/>
            <a:gdLst>
              <a:gd name="connsiteX0" fmla="*/ 2163652 w 2163778"/>
              <a:gd name="connsiteY0" fmla="*/ 0 h 2163778"/>
              <a:gd name="connsiteX1" fmla="*/ 2163652 w 2163778"/>
              <a:gd name="connsiteY1" fmla="*/ 1910396 h 2163778"/>
              <a:gd name="connsiteX2" fmla="*/ 2163778 w 2163778"/>
              <a:gd name="connsiteY2" fmla="*/ 1910396 h 2163778"/>
              <a:gd name="connsiteX3" fmla="*/ 2163778 w 2163778"/>
              <a:gd name="connsiteY3" fmla="*/ 2163652 h 2163778"/>
              <a:gd name="connsiteX4" fmla="*/ 2163652 w 2163778"/>
              <a:gd name="connsiteY4" fmla="*/ 2163652 h 2163778"/>
              <a:gd name="connsiteX5" fmla="*/ 2163652 w 2163778"/>
              <a:gd name="connsiteY5" fmla="*/ 2163778 h 2163778"/>
              <a:gd name="connsiteX6" fmla="*/ 1910396 w 2163778"/>
              <a:gd name="connsiteY6" fmla="*/ 2163778 h 2163778"/>
              <a:gd name="connsiteX7" fmla="*/ 1910396 w 2163778"/>
              <a:gd name="connsiteY7" fmla="*/ 2163652 h 2163778"/>
              <a:gd name="connsiteX8" fmla="*/ 0 w 2163778"/>
              <a:gd name="connsiteY8" fmla="*/ 2163652 h 2163778"/>
              <a:gd name="connsiteX9" fmla="*/ 0 w 2163778"/>
              <a:gd name="connsiteY9" fmla="*/ 1910396 h 2163778"/>
              <a:gd name="connsiteX10" fmla="*/ 1910396 w 2163778"/>
              <a:gd name="connsiteY10" fmla="*/ 1910396 h 2163778"/>
              <a:gd name="connsiteX11" fmla="*/ 1910396 w 2163778"/>
              <a:gd name="connsiteY11" fmla="*/ 0 h 216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3778" h="2163778">
                <a:moveTo>
                  <a:pt x="2163652" y="0"/>
                </a:moveTo>
                <a:lnTo>
                  <a:pt x="2163652" y="1910396"/>
                </a:lnTo>
                <a:lnTo>
                  <a:pt x="2163778" y="1910396"/>
                </a:lnTo>
                <a:lnTo>
                  <a:pt x="2163778" y="2163652"/>
                </a:lnTo>
                <a:lnTo>
                  <a:pt x="2163652" y="2163652"/>
                </a:lnTo>
                <a:lnTo>
                  <a:pt x="2163652" y="2163778"/>
                </a:lnTo>
                <a:lnTo>
                  <a:pt x="1910396" y="2163778"/>
                </a:lnTo>
                <a:lnTo>
                  <a:pt x="1910396" y="2163652"/>
                </a:lnTo>
                <a:lnTo>
                  <a:pt x="0" y="2163652"/>
                </a:lnTo>
                <a:lnTo>
                  <a:pt x="0" y="1910396"/>
                </a:lnTo>
                <a:lnTo>
                  <a:pt x="1910396" y="1910396"/>
                </a:lnTo>
                <a:lnTo>
                  <a:pt x="19103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384F2333-9CCD-414A-865E-9B12A8B4FE17}"/>
              </a:ext>
            </a:extLst>
          </p:cNvPr>
          <p:cNvSpPr/>
          <p:nvPr userDrawn="1"/>
        </p:nvSpPr>
        <p:spPr>
          <a:xfrm rot="18900000">
            <a:off x="7208148" y="2304583"/>
            <a:ext cx="312901" cy="312901"/>
          </a:xfrm>
          <a:custGeom>
            <a:avLst/>
            <a:gdLst>
              <a:gd name="connsiteX0" fmla="*/ 2163652 w 2163778"/>
              <a:gd name="connsiteY0" fmla="*/ 0 h 2163778"/>
              <a:gd name="connsiteX1" fmla="*/ 2163652 w 2163778"/>
              <a:gd name="connsiteY1" fmla="*/ 1910396 h 2163778"/>
              <a:gd name="connsiteX2" fmla="*/ 2163778 w 2163778"/>
              <a:gd name="connsiteY2" fmla="*/ 1910396 h 2163778"/>
              <a:gd name="connsiteX3" fmla="*/ 2163778 w 2163778"/>
              <a:gd name="connsiteY3" fmla="*/ 2163652 h 2163778"/>
              <a:gd name="connsiteX4" fmla="*/ 2163652 w 2163778"/>
              <a:gd name="connsiteY4" fmla="*/ 2163652 h 2163778"/>
              <a:gd name="connsiteX5" fmla="*/ 2163652 w 2163778"/>
              <a:gd name="connsiteY5" fmla="*/ 2163778 h 2163778"/>
              <a:gd name="connsiteX6" fmla="*/ 1910396 w 2163778"/>
              <a:gd name="connsiteY6" fmla="*/ 2163778 h 2163778"/>
              <a:gd name="connsiteX7" fmla="*/ 1910396 w 2163778"/>
              <a:gd name="connsiteY7" fmla="*/ 2163652 h 2163778"/>
              <a:gd name="connsiteX8" fmla="*/ 0 w 2163778"/>
              <a:gd name="connsiteY8" fmla="*/ 2163652 h 2163778"/>
              <a:gd name="connsiteX9" fmla="*/ 0 w 2163778"/>
              <a:gd name="connsiteY9" fmla="*/ 1910396 h 2163778"/>
              <a:gd name="connsiteX10" fmla="*/ 1910396 w 2163778"/>
              <a:gd name="connsiteY10" fmla="*/ 1910396 h 2163778"/>
              <a:gd name="connsiteX11" fmla="*/ 1910396 w 2163778"/>
              <a:gd name="connsiteY11" fmla="*/ 0 h 216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3778" h="2163778">
                <a:moveTo>
                  <a:pt x="2163652" y="0"/>
                </a:moveTo>
                <a:lnTo>
                  <a:pt x="2163652" y="1910396"/>
                </a:lnTo>
                <a:lnTo>
                  <a:pt x="2163778" y="1910396"/>
                </a:lnTo>
                <a:lnTo>
                  <a:pt x="2163778" y="2163652"/>
                </a:lnTo>
                <a:lnTo>
                  <a:pt x="2163652" y="2163652"/>
                </a:lnTo>
                <a:lnTo>
                  <a:pt x="2163652" y="2163778"/>
                </a:lnTo>
                <a:lnTo>
                  <a:pt x="1910396" y="2163778"/>
                </a:lnTo>
                <a:lnTo>
                  <a:pt x="1910396" y="2163652"/>
                </a:lnTo>
                <a:lnTo>
                  <a:pt x="0" y="2163652"/>
                </a:lnTo>
                <a:lnTo>
                  <a:pt x="0" y="1910396"/>
                </a:lnTo>
                <a:lnTo>
                  <a:pt x="1910396" y="1910396"/>
                </a:lnTo>
                <a:lnTo>
                  <a:pt x="19103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7515F2-31D9-3F47-9BBA-4416E83D6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850" y="6250322"/>
            <a:ext cx="131926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5D91FB-C3B1-E947-8875-617A24F1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753950"/>
            <a:ext cx="10333038" cy="778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br>
              <a:rPr lang="fr-FR" dirty="0"/>
            </a:br>
            <a:r>
              <a:rPr lang="fr-FR" dirty="0"/>
              <a:t>in few </a:t>
            </a:r>
            <a:r>
              <a:rPr lang="fr-FR" dirty="0" err="1"/>
              <a:t>lines</a:t>
            </a:r>
            <a:r>
              <a:rPr lang="fr-FR" dirty="0"/>
              <a:t> (Century Gothic Bold 32 pt)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CD5419-8635-6746-8267-5797256E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075" y="1825625"/>
            <a:ext cx="10333038" cy="4239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with</a:t>
            </a:r>
            <a:r>
              <a:rPr lang="fr-FR" dirty="0"/>
              <a:t> round </a:t>
            </a:r>
            <a:r>
              <a:rPr lang="fr-FR" dirty="0" err="1"/>
              <a:t>bullet</a:t>
            </a:r>
            <a:r>
              <a:rPr lang="fr-FR" dirty="0"/>
              <a:t> point </a:t>
            </a:r>
            <a:br>
              <a:rPr lang="fr-FR" dirty="0"/>
            </a:br>
            <a:r>
              <a:rPr lang="fr-FR" dirty="0"/>
              <a:t>(Century Gothic 20 pt)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dash</a:t>
            </a:r>
            <a:r>
              <a:rPr lang="fr-FR" dirty="0"/>
              <a:t> </a:t>
            </a:r>
            <a:r>
              <a:rPr lang="fr-FR" dirty="0" err="1"/>
              <a:t>bullet</a:t>
            </a:r>
            <a:r>
              <a:rPr lang="fr-FR" dirty="0"/>
              <a:t> point (Century Gothic 18 pt) 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roubd</a:t>
            </a:r>
            <a:r>
              <a:rPr lang="fr-FR" dirty="0"/>
              <a:t> </a:t>
            </a:r>
            <a:r>
              <a:rPr lang="fr-FR" dirty="0" err="1"/>
              <a:t>bullet</a:t>
            </a:r>
            <a:r>
              <a:rPr lang="fr-FR" dirty="0"/>
              <a:t> point (</a:t>
            </a:r>
            <a:r>
              <a:rPr lang="fr-FR" dirty="0" err="1"/>
              <a:t>century</a:t>
            </a:r>
            <a:r>
              <a:rPr lang="fr-FR" dirty="0"/>
              <a:t> Gothic 16 pt)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dash</a:t>
            </a:r>
            <a:r>
              <a:rPr lang="fr-FR" dirty="0"/>
              <a:t> </a:t>
            </a:r>
            <a:r>
              <a:rPr lang="fr-FR" dirty="0" err="1"/>
              <a:t>bullet</a:t>
            </a:r>
            <a:r>
              <a:rPr lang="fr-FR" dirty="0"/>
              <a:t> point (Century Gothic 14 pt)</a:t>
            </a:r>
          </a:p>
          <a:p>
            <a:pPr lvl="4"/>
            <a:r>
              <a:rPr lang="fr-FR" dirty="0"/>
              <a:t>Body </a:t>
            </a:r>
            <a:r>
              <a:rPr lang="fr-FR" dirty="0" err="1"/>
              <a:t>text</a:t>
            </a:r>
            <a:r>
              <a:rPr lang="fr-FR" dirty="0"/>
              <a:t> (Century Gothic 12 pt)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0B9B7-1681-AC45-B161-655CBDE4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5375" y="628566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Footer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4D1E6-A1FF-9A49-BD7C-267FB60C1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292010"/>
            <a:ext cx="4119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151E75B2-1F5F-104D-81CC-0E99E60AEAD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8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6" r:id="rId4"/>
    <p:sldLayoutId id="2147483650" r:id="rId5"/>
    <p:sldLayoutId id="2147483669" r:id="rId6"/>
    <p:sldLayoutId id="2147483661" r:id="rId7"/>
    <p:sldLayoutId id="2147483662" r:id="rId8"/>
    <p:sldLayoutId id="2147483663" r:id="rId9"/>
    <p:sldLayoutId id="2147483664" r:id="rId10"/>
    <p:sldLayoutId id="2147483668" r:id="rId11"/>
    <p:sldLayoutId id="2147483667" r:id="rId12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6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400"/>
        </a:spcBef>
        <a:buSzPct val="120000"/>
        <a:buFont typeface="Police système"/>
        <a:buChar char="-"/>
        <a:defRPr sz="1800" b="0" i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2pPr>
      <a:lvl3pPr marL="576000" indent="-180000" algn="l" defTabSz="914400" rtl="0" eaLnBrk="1" latinLnBrk="0" hangingPunct="1">
        <a:lnSpc>
          <a:spcPts val="2200"/>
        </a:lnSpc>
        <a:spcBef>
          <a:spcPts val="0"/>
        </a:spcBef>
        <a:buSzPct val="90000"/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3pPr>
      <a:lvl4pPr marL="720000" indent="-144000" algn="l" defTabSz="914400" rtl="0" eaLnBrk="1" latinLnBrk="0" hangingPunct="1">
        <a:lnSpc>
          <a:spcPts val="2000"/>
        </a:lnSpc>
        <a:spcBef>
          <a:spcPts val="0"/>
        </a:spcBef>
        <a:buSzPct val="120000"/>
        <a:buFont typeface="Police système"/>
        <a:buChar char="-"/>
        <a:defRPr sz="1400" b="0" i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4pPr>
      <a:lvl5pPr marL="720000" indent="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200" b="0" i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orient="horz" pos="3929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778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.xml"/><Relationship Id="rId10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F1759-57DB-8D4E-810F-22C221A4E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25" y="931898"/>
            <a:ext cx="10342563" cy="2216622"/>
          </a:xfrm>
        </p:spPr>
        <p:txBody>
          <a:bodyPr/>
          <a:lstStyle/>
          <a:p>
            <a:r>
              <a:rPr lang="fr-FR" dirty="0"/>
              <a:t>A promising Adaptive BMK-Based Design</a:t>
            </a:r>
            <a:br>
              <a:rPr lang="fr-FR" dirty="0"/>
            </a:br>
            <a:r>
              <a:rPr lang="fr-FR" dirty="0"/>
              <a:t>for Early Phase Clinical Trials</a:t>
            </a:r>
            <a:br>
              <a:rPr lang="fr-FR" dirty="0"/>
            </a:b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F143A-E098-A016-0D0D-C84ACF918A78}"/>
              </a:ext>
            </a:extLst>
          </p:cNvPr>
          <p:cNvSpPr txBox="1"/>
          <p:nvPr/>
        </p:nvSpPr>
        <p:spPr>
          <a:xfrm>
            <a:off x="1616075" y="3293982"/>
            <a:ext cx="933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Alessandra Serra, Sandrine Guilleminot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r>
              <a:rPr lang="en-GB" sz="16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November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4FDCAB7-3D34-0CF6-F3B4-AA021B57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69" y="5433027"/>
            <a:ext cx="1191032" cy="11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5A735B-2203-4EA7-AB12-5441D002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F2E41C-E699-497F-984A-592511A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23" y="501895"/>
            <a:ext cx="10333038" cy="1234808"/>
          </a:xfrm>
        </p:spPr>
        <p:txBody>
          <a:bodyPr/>
          <a:lstStyle/>
          <a:p>
            <a:r>
              <a:rPr lang="fr-FR" sz="4000" dirty="0"/>
              <a:t>Performance</a:t>
            </a:r>
            <a:r>
              <a:rPr lang="fr-FR" dirty="0"/>
              <a:t> (1/3)</a:t>
            </a:r>
            <a:br>
              <a:rPr lang="fr-FR" dirty="0"/>
            </a:br>
            <a:r>
              <a:rPr lang="fr-FR" dirty="0"/>
              <a:t>Simulations of a </a:t>
            </a:r>
            <a:r>
              <a:rPr lang="fr-FR" dirty="0">
                <a:solidFill>
                  <a:schemeClr val="accent2"/>
                </a:solidFill>
              </a:rPr>
              <a:t>better</a:t>
            </a:r>
            <a:r>
              <a:rPr lang="fr-FR" dirty="0"/>
              <a:t> treatment effect in the BMK subgroup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0A2574-16E4-4963-A275-6D90AF39BCD2}"/>
              </a:ext>
            </a:extLst>
          </p:cNvPr>
          <p:cNvSpPr txBox="1"/>
          <p:nvPr/>
        </p:nvSpPr>
        <p:spPr>
          <a:xfrm>
            <a:off x="1685208" y="4248351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1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15%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25%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5%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25% enrichment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46764AF-5FF0-4C1E-8A54-B73004FEEECD}"/>
              </a:ext>
            </a:extLst>
          </p:cNvPr>
          <p:cNvGrpSpPr/>
          <p:nvPr/>
        </p:nvGrpSpPr>
        <p:grpSpPr>
          <a:xfrm>
            <a:off x="1965295" y="5443078"/>
            <a:ext cx="3874858" cy="676999"/>
            <a:chOff x="1195562" y="5446313"/>
            <a:chExt cx="3874858" cy="676999"/>
          </a:xfrm>
        </p:grpSpPr>
        <p:sp>
          <p:nvSpPr>
            <p:cNvPr id="6" name="Parenthèse fermante 5">
              <a:extLst>
                <a:ext uri="{FF2B5EF4-FFF2-40B4-BE49-F238E27FC236}">
                  <a16:creationId xmlns:a16="http://schemas.microsoft.com/office/drawing/2014/main" id="{7C30EDD5-C680-4E77-844D-ADD085E65FCD}"/>
                </a:ext>
              </a:extLst>
            </p:cNvPr>
            <p:cNvSpPr/>
            <p:nvPr/>
          </p:nvSpPr>
          <p:spPr>
            <a:xfrm rot="5400000">
              <a:off x="2970991" y="3670884"/>
              <a:ext cx="324000" cy="387485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150F37-018F-4165-8665-ACA2A09334C5}"/>
                </a:ext>
              </a:extLst>
            </p:cNvPr>
            <p:cNvSpPr/>
            <p:nvPr/>
          </p:nvSpPr>
          <p:spPr>
            <a:xfrm>
              <a:off x="2132711" y="5846313"/>
              <a:ext cx="18726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1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TV = 15% and LRV = 5%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9649FD7-39AE-484F-9A60-B2A34AECE8BD}"/>
              </a:ext>
            </a:extLst>
          </p:cNvPr>
          <p:cNvGrpSpPr/>
          <p:nvPr/>
        </p:nvGrpSpPr>
        <p:grpSpPr>
          <a:xfrm>
            <a:off x="6795889" y="5437478"/>
            <a:ext cx="3669537" cy="673208"/>
            <a:chOff x="7405696" y="5446314"/>
            <a:chExt cx="3669537" cy="673208"/>
          </a:xfrm>
        </p:grpSpPr>
        <p:sp>
          <p:nvSpPr>
            <p:cNvPr id="44" name="Parenthèse fermante 43">
              <a:extLst>
                <a:ext uri="{FF2B5EF4-FFF2-40B4-BE49-F238E27FC236}">
                  <a16:creationId xmlns:a16="http://schemas.microsoft.com/office/drawing/2014/main" id="{24AEA73E-B3F6-4314-9A64-43E92DB1ABD6}"/>
                </a:ext>
              </a:extLst>
            </p:cNvPr>
            <p:cNvSpPr/>
            <p:nvPr/>
          </p:nvSpPr>
          <p:spPr>
            <a:xfrm rot="5400000">
              <a:off x="9078465" y="3773545"/>
              <a:ext cx="324000" cy="3669537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D5483E-6423-4462-9F6A-00D29B2A3EE3}"/>
                </a:ext>
              </a:extLst>
            </p:cNvPr>
            <p:cNvSpPr/>
            <p:nvPr/>
          </p:nvSpPr>
          <p:spPr>
            <a:xfrm>
              <a:off x="8261671" y="5842523"/>
              <a:ext cx="1957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1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TV = 30% and LRV = 19%</a:t>
              </a: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5EF3D5ED-FE9D-4C49-B059-AE6F5B7372F2}"/>
              </a:ext>
            </a:extLst>
          </p:cNvPr>
          <p:cNvSpPr txBox="1"/>
          <p:nvPr/>
        </p:nvSpPr>
        <p:spPr>
          <a:xfrm>
            <a:off x="3709529" y="4242749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2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30%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10%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28%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3%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30% enrichment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60D40E2-8BDA-4233-9F0A-7543D3B37843}"/>
              </a:ext>
            </a:extLst>
          </p:cNvPr>
          <p:cNvSpPr txBox="1"/>
          <p:nvPr/>
        </p:nvSpPr>
        <p:spPr>
          <a:xfrm>
            <a:off x="6575088" y="4235114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3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30%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41%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19%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28% enrichment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84D9333-EA01-469D-BB3C-0BAC555E4495}"/>
              </a:ext>
            </a:extLst>
          </p:cNvPr>
          <p:cNvSpPr txBox="1"/>
          <p:nvPr/>
        </p:nvSpPr>
        <p:spPr>
          <a:xfrm>
            <a:off x="8476410" y="4242749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4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30%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25%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60%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10%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50% enrichment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9C67D76-AD5A-453B-A3DC-E5537ECE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354" y="1892389"/>
            <a:ext cx="2162175" cy="2200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E10781A-4B2D-426F-9536-8C0950B845B0}"/>
              </a:ext>
            </a:extLst>
          </p:cNvPr>
          <p:cNvSpPr txBox="1"/>
          <p:nvPr/>
        </p:nvSpPr>
        <p:spPr>
          <a:xfrm>
            <a:off x="2257049" y="2931430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0.82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44B436F-D877-4936-B842-B65821E57377}"/>
              </a:ext>
            </a:extLst>
          </p:cNvPr>
          <p:cNvSpPr txBox="1"/>
          <p:nvPr/>
        </p:nvSpPr>
        <p:spPr>
          <a:xfrm>
            <a:off x="2966744" y="2931430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4DBBC38-63E7-4995-A611-569140F452A5}"/>
              </a:ext>
            </a:extLst>
          </p:cNvPr>
          <p:cNvSpPr txBox="1"/>
          <p:nvPr/>
        </p:nvSpPr>
        <p:spPr>
          <a:xfrm>
            <a:off x="2257048" y="227946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0.06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8F4C79-06EE-49F4-81BA-143CE8ECFBA4}"/>
              </a:ext>
            </a:extLst>
          </p:cNvPr>
          <p:cNvSpPr txBox="1"/>
          <p:nvPr/>
        </p:nvSpPr>
        <p:spPr>
          <a:xfrm>
            <a:off x="2966742" y="232948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0.10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AED47655-E817-4001-88A2-8730869930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8" r="4787"/>
          <a:stretch/>
        </p:blipFill>
        <p:spPr>
          <a:xfrm>
            <a:off x="3995138" y="2108411"/>
            <a:ext cx="1559869" cy="1892257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F3660B44-C623-4A93-87D0-62002A5ACCDE}"/>
              </a:ext>
            </a:extLst>
          </p:cNvPr>
          <p:cNvSpPr txBox="1"/>
          <p:nvPr/>
        </p:nvSpPr>
        <p:spPr>
          <a:xfrm>
            <a:off x="4266241" y="3176673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0.60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7D05D77-854C-4B9A-926D-6B10252CC0EC}"/>
              </a:ext>
            </a:extLst>
          </p:cNvPr>
          <p:cNvSpPr txBox="1"/>
          <p:nvPr/>
        </p:nvSpPr>
        <p:spPr>
          <a:xfrm>
            <a:off x="4998009" y="3175695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0.48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0609619-ED8E-4342-8070-908AFF209D81}"/>
              </a:ext>
            </a:extLst>
          </p:cNvPr>
          <p:cNvSpPr txBox="1"/>
          <p:nvPr/>
        </p:nvSpPr>
        <p:spPr>
          <a:xfrm>
            <a:off x="4266240" y="2585039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0.11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ADD7279-DE26-4CF6-99C2-06F41E881E97}"/>
              </a:ext>
            </a:extLst>
          </p:cNvPr>
          <p:cNvSpPr txBox="1"/>
          <p:nvPr/>
        </p:nvSpPr>
        <p:spPr>
          <a:xfrm>
            <a:off x="4998008" y="2727090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B7737BE-451C-4518-B7CA-A422D81E0768}"/>
              </a:ext>
            </a:extLst>
          </p:cNvPr>
          <p:cNvSpPr txBox="1"/>
          <p:nvPr/>
        </p:nvSpPr>
        <p:spPr>
          <a:xfrm>
            <a:off x="4266239" y="226478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0.29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6F21505-E7AF-429E-9C8E-6E312E9C71A1}"/>
              </a:ext>
            </a:extLst>
          </p:cNvPr>
          <p:cNvSpPr txBox="1"/>
          <p:nvPr/>
        </p:nvSpPr>
        <p:spPr>
          <a:xfrm>
            <a:off x="4998007" y="226478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0.33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27F84472-8B3A-4F80-B0D7-518275ED1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" t="6655"/>
          <a:stretch/>
        </p:blipFill>
        <p:spPr>
          <a:xfrm>
            <a:off x="6848879" y="2108411"/>
            <a:ext cx="1559869" cy="1984253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7AECC27B-F8BC-49FF-8CE9-D557C1F72761}"/>
              </a:ext>
            </a:extLst>
          </p:cNvPr>
          <p:cNvSpPr txBox="1"/>
          <p:nvPr/>
        </p:nvSpPr>
        <p:spPr>
          <a:xfrm>
            <a:off x="7040543" y="317569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9D3A42B-CCB7-4FA2-B512-AD1AA0163136}"/>
              </a:ext>
            </a:extLst>
          </p:cNvPr>
          <p:cNvSpPr txBox="1"/>
          <p:nvPr/>
        </p:nvSpPr>
        <p:spPr>
          <a:xfrm>
            <a:off x="7780631" y="3175049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137EB9A-CF7F-48D4-85E1-3FF27C7CEEAC}"/>
              </a:ext>
            </a:extLst>
          </p:cNvPr>
          <p:cNvSpPr txBox="1"/>
          <p:nvPr/>
        </p:nvSpPr>
        <p:spPr>
          <a:xfrm>
            <a:off x="7040984" y="233881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0.06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8F4C021-4A54-43CE-8B93-A5F50E90B3D9}"/>
              </a:ext>
            </a:extLst>
          </p:cNvPr>
          <p:cNvSpPr txBox="1"/>
          <p:nvPr/>
        </p:nvSpPr>
        <p:spPr>
          <a:xfrm>
            <a:off x="7780630" y="245259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0.08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A7C8B9B-EC16-41EF-90A1-C6189193B2AC}"/>
              </a:ext>
            </a:extLst>
          </p:cNvPr>
          <p:cNvSpPr txBox="1"/>
          <p:nvPr/>
        </p:nvSpPr>
        <p:spPr>
          <a:xfrm>
            <a:off x="7780631" y="2170271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0.21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755D8C8-BF87-4199-8A17-6940FC3173F6}"/>
              </a:ext>
            </a:extLst>
          </p:cNvPr>
          <p:cNvSpPr txBox="1"/>
          <p:nvPr/>
        </p:nvSpPr>
        <p:spPr>
          <a:xfrm>
            <a:off x="7040543" y="212118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0.16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8F86CADC-4434-413B-9F22-11EFCFCB23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58" b="1"/>
          <a:stretch/>
        </p:blipFill>
        <p:spPr>
          <a:xfrm>
            <a:off x="8728639" y="2097636"/>
            <a:ext cx="2362200" cy="1995028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915594F6-4213-473F-BEBF-0F46844FDF89}"/>
              </a:ext>
            </a:extLst>
          </p:cNvPr>
          <p:cNvSpPr txBox="1"/>
          <p:nvPr/>
        </p:nvSpPr>
        <p:spPr>
          <a:xfrm>
            <a:off x="8991659" y="3188495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0.78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A0B63CA-6D17-4BDB-8F6D-EB8FE7EDA8E8}"/>
              </a:ext>
            </a:extLst>
          </p:cNvPr>
          <p:cNvSpPr txBox="1"/>
          <p:nvPr/>
        </p:nvSpPr>
        <p:spPr>
          <a:xfrm>
            <a:off x="9691385" y="318849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0.48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4C8B265-52E5-4233-B173-089A50013D84}"/>
              </a:ext>
            </a:extLst>
          </p:cNvPr>
          <p:cNvSpPr txBox="1"/>
          <p:nvPr/>
        </p:nvSpPr>
        <p:spPr>
          <a:xfrm>
            <a:off x="8991659" y="213133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0.18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90D34AE-E50E-4796-A24D-918D8F5E67D8}"/>
              </a:ext>
            </a:extLst>
          </p:cNvPr>
          <p:cNvSpPr txBox="1"/>
          <p:nvPr/>
        </p:nvSpPr>
        <p:spPr>
          <a:xfrm>
            <a:off x="8991659" y="234063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611E957-C22D-4D30-A3D8-6A810324A6E2}"/>
              </a:ext>
            </a:extLst>
          </p:cNvPr>
          <p:cNvSpPr txBox="1"/>
          <p:nvPr/>
        </p:nvSpPr>
        <p:spPr>
          <a:xfrm>
            <a:off x="9687334" y="214167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0.39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5D84E5C-C5B5-45C0-BECC-E74A0ADB4C22}"/>
              </a:ext>
            </a:extLst>
          </p:cNvPr>
          <p:cNvSpPr txBox="1"/>
          <p:nvPr/>
        </p:nvSpPr>
        <p:spPr>
          <a:xfrm>
            <a:off x="9691384" y="2787709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0.13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FD558DDD-ABC0-4186-B639-9BDA90A0FB73}"/>
              </a:ext>
            </a:extLst>
          </p:cNvPr>
          <p:cNvSpPr txBox="1"/>
          <p:nvPr/>
        </p:nvSpPr>
        <p:spPr>
          <a:xfrm>
            <a:off x="2251434" y="2102036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0.12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A3B7EFE-1FB6-449F-AB4D-8E5C9164B8C7}"/>
              </a:ext>
            </a:extLst>
          </p:cNvPr>
          <p:cNvSpPr txBox="1"/>
          <p:nvPr/>
        </p:nvSpPr>
        <p:spPr>
          <a:xfrm>
            <a:off x="2971974" y="2128396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0.13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36AC6DCB-1BA9-94E5-642B-10DAB8565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6BA6283-7E7E-4F63-98CD-CEF36A2AB590}"/>
              </a:ext>
            </a:extLst>
          </p:cNvPr>
          <p:cNvSpPr/>
          <p:nvPr/>
        </p:nvSpPr>
        <p:spPr>
          <a:xfrm>
            <a:off x="1816136" y="6292010"/>
            <a:ext cx="6401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Probability to Go, No Go+Futility and Consider regardless of the population (Full pop of BMK+ subgp) and the timing of the analysis (IA + FA) </a:t>
            </a:r>
            <a:br>
              <a:rPr lang="en-US" sz="800" dirty="0">
                <a:solidFill>
                  <a:schemeClr val="accent1"/>
                </a:solidFill>
              </a:rPr>
            </a:br>
            <a:r>
              <a:rPr lang="en-US" sz="800" dirty="0">
                <a:solidFill>
                  <a:schemeClr val="accent1"/>
                </a:solidFill>
              </a:rPr>
              <a:t>Results obtained using 5000 simulations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83B8F-F59C-4E1A-8EB7-34672B64591C}"/>
              </a:ext>
            </a:extLst>
          </p:cNvPr>
          <p:cNvSpPr/>
          <p:nvPr/>
        </p:nvSpPr>
        <p:spPr>
          <a:xfrm>
            <a:off x="4288403" y="1701785"/>
            <a:ext cx="1079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of 12%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1871DF8-3F29-4855-B1E8-48A8AF7DA29B}"/>
              </a:ext>
            </a:extLst>
          </p:cNvPr>
          <p:cNvSpPr/>
          <p:nvPr/>
        </p:nvSpPr>
        <p:spPr>
          <a:xfrm>
            <a:off x="2300331" y="1701785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of 6%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79A09E-AE7A-4090-B617-3985729F6750}"/>
              </a:ext>
            </a:extLst>
          </p:cNvPr>
          <p:cNvSpPr/>
          <p:nvPr/>
        </p:nvSpPr>
        <p:spPr>
          <a:xfrm>
            <a:off x="7132523" y="1735368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of 7%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719159-50D7-4B50-BDFC-5F887B767E53}"/>
              </a:ext>
            </a:extLst>
          </p:cNvPr>
          <p:cNvSpPr/>
          <p:nvPr/>
        </p:nvSpPr>
        <p:spPr>
          <a:xfrm>
            <a:off x="9013614" y="1749832"/>
            <a:ext cx="1079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of 30%</a:t>
            </a:r>
          </a:p>
        </p:txBody>
      </p:sp>
    </p:spTree>
    <p:extLst>
      <p:ext uri="{BB962C8B-B14F-4D97-AF65-F5344CB8AC3E}">
        <p14:creationId xmlns:p14="http://schemas.microsoft.com/office/powerpoint/2010/main" val="5968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  <p:bldP spid="47" grpId="0"/>
      <p:bldP spid="48" grpId="0"/>
      <p:bldP spid="21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43" grpId="0"/>
      <p:bldP spid="5" grpId="0"/>
      <p:bldP spid="75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5A735B-2203-4EA7-AB12-5441D002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F2E41C-E699-497F-984A-592511A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98" y="333660"/>
            <a:ext cx="10767017" cy="1234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000" dirty="0"/>
              <a:t>Performance</a:t>
            </a:r>
            <a:r>
              <a:rPr lang="fr-FR" dirty="0"/>
              <a:t> (2/3)</a:t>
            </a:r>
            <a:br>
              <a:rPr lang="fr-FR" dirty="0"/>
            </a:br>
            <a:r>
              <a:rPr lang="fr-FR" sz="2100" dirty="0"/>
              <a:t>Gain according to </a:t>
            </a:r>
            <a:br>
              <a:rPr lang="fr-FR" sz="2100" dirty="0"/>
            </a:br>
            <a:r>
              <a:rPr lang="fr-FR" sz="2100" dirty="0"/>
              <a:t>Prevalence of BMK+ and </a:t>
            </a:r>
            <a:r>
              <a:rPr lang="en-US" sz="2100" dirty="0"/>
              <a:t>Magnitude of the treatment effect in patients BMK+/BMK- </a:t>
            </a:r>
            <a:endParaRPr lang="fr-FR" sz="2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29704-F0F6-48A6-8865-BFE6B03823B5}"/>
              </a:ext>
            </a:extLst>
          </p:cNvPr>
          <p:cNvSpPr/>
          <p:nvPr/>
        </p:nvSpPr>
        <p:spPr>
          <a:xfrm>
            <a:off x="1394717" y="6265439"/>
            <a:ext cx="1887979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TV = 30% and LRV = 19%</a:t>
            </a:r>
            <a:br>
              <a:rPr lang="fr-FR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800" b="1" dirty="0">
                <a:solidFill>
                  <a:schemeClr val="accent1"/>
                </a:solidFill>
              </a:rPr>
              <a:t>Results obtained using 5000 simulations</a:t>
            </a:r>
            <a:endParaRPr lang="fr-FR" sz="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63ED2-941A-452A-B25E-B9ACF8CE59AD}"/>
              </a:ext>
            </a:extLst>
          </p:cNvPr>
          <p:cNvSpPr/>
          <p:nvPr/>
        </p:nvSpPr>
        <p:spPr>
          <a:xfrm>
            <a:off x="1784940" y="5438141"/>
            <a:ext cx="297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When no effect in the BMK- subgroup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up to 60%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D97E25-76B5-4496-894D-7E4B3AF3B3F2}"/>
              </a:ext>
            </a:extLst>
          </p:cNvPr>
          <p:cNvSpPr/>
          <p:nvPr/>
        </p:nvSpPr>
        <p:spPr>
          <a:xfrm>
            <a:off x="7351416" y="5403411"/>
            <a:ext cx="3055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When half effect in the BMK- subgroup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up to 15%</a:t>
            </a:r>
          </a:p>
        </p:txBody>
      </p:sp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9F6C5636-E8F5-447C-B6E9-5A76144B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  <p:pic>
        <p:nvPicPr>
          <p:cNvPr id="19" name="Picture 18" descr="A green and white chart&#10;&#10;Description automatically generated with medium confidence">
            <a:extLst>
              <a:ext uri="{FF2B5EF4-FFF2-40B4-BE49-F238E27FC236}">
                <a16:creationId xmlns:a16="http://schemas.microsoft.com/office/drawing/2014/main" id="{DC444A1F-0974-792E-106B-C61B176B9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65" y="1786769"/>
            <a:ext cx="5482873" cy="3653701"/>
          </a:xfrm>
          <a:prstGeom prst="rect">
            <a:avLst/>
          </a:prstGeom>
        </p:spPr>
      </p:pic>
      <p:pic>
        <p:nvPicPr>
          <p:cNvPr id="21" name="Picture 20" descr="A green and white chart&#10;&#10;Description automatically generated with medium confidence">
            <a:extLst>
              <a:ext uri="{FF2B5EF4-FFF2-40B4-BE49-F238E27FC236}">
                <a16:creationId xmlns:a16="http://schemas.microsoft.com/office/drawing/2014/main" id="{16F2D4CD-7F66-DB40-60CF-B36E17244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98" y="1786769"/>
            <a:ext cx="5482873" cy="3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11D210-4B39-4DBD-88DC-436AE951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12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663531-2260-43EF-806D-76B61C324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7"/>
          <a:stretch/>
        </p:blipFill>
        <p:spPr>
          <a:xfrm>
            <a:off x="1235075" y="2373746"/>
            <a:ext cx="2409825" cy="23156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021428-3F77-49E5-B30C-04D67FA7E46D}"/>
              </a:ext>
            </a:extLst>
          </p:cNvPr>
          <p:cNvSpPr txBox="1"/>
          <p:nvPr/>
        </p:nvSpPr>
        <p:spPr>
          <a:xfrm>
            <a:off x="1644071" y="4619665"/>
            <a:ext cx="2087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1</a:t>
            </a:r>
            <a:endParaRPr lang="fr-FR" sz="1400" b="1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 15%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15%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15%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14% enrichment</a:t>
            </a:r>
          </a:p>
          <a:p>
            <a:pPr algn="ctr"/>
            <a:endParaRPr lang="fr-FR" sz="1200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9C7D1D-2AFA-428D-B7D3-9E171474C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13" t="7797" r="26594"/>
          <a:stretch/>
        </p:blipFill>
        <p:spPr>
          <a:xfrm>
            <a:off x="4105123" y="2373746"/>
            <a:ext cx="1959992" cy="24063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FC849F-D364-459A-931D-A28B203F7BAB}"/>
              </a:ext>
            </a:extLst>
          </p:cNvPr>
          <p:cNvSpPr txBox="1"/>
          <p:nvPr/>
        </p:nvSpPr>
        <p:spPr>
          <a:xfrm>
            <a:off x="3977696" y="4619663"/>
            <a:ext cx="2087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2</a:t>
            </a:r>
            <a:endParaRPr lang="fr-FR" sz="1400" b="1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 10%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10% in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10%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11% enrichment</a:t>
            </a:r>
          </a:p>
          <a:p>
            <a:pPr algn="ctr"/>
            <a:endParaRPr lang="fr-FR" sz="1200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FA1DBB-2752-4FEB-B3B3-B6D2870209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34" t="9638"/>
          <a:stretch/>
        </p:blipFill>
        <p:spPr>
          <a:xfrm>
            <a:off x="6397911" y="2447637"/>
            <a:ext cx="2863552" cy="23324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B742B06-3965-4080-8409-E1B694234F6A}"/>
              </a:ext>
            </a:extLst>
          </p:cNvPr>
          <p:cNvSpPr txBox="1"/>
          <p:nvPr/>
        </p:nvSpPr>
        <p:spPr>
          <a:xfrm>
            <a:off x="6311321" y="4619665"/>
            <a:ext cx="2087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3</a:t>
            </a:r>
            <a:endParaRPr lang="fr-FR" sz="1400" b="1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 5%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5%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5%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8% enrichment</a:t>
            </a:r>
          </a:p>
          <a:p>
            <a:pPr algn="ctr"/>
            <a:endParaRPr lang="fr-FR" sz="1200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91AC341-9E02-45D4-BFB8-6D3CA2D9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23" y="501895"/>
            <a:ext cx="10333038" cy="1234808"/>
          </a:xfrm>
        </p:spPr>
        <p:txBody>
          <a:bodyPr/>
          <a:lstStyle/>
          <a:p>
            <a:r>
              <a:rPr lang="fr-FR" sz="4000" dirty="0"/>
              <a:t>Performance</a:t>
            </a:r>
            <a:r>
              <a:rPr lang="fr-FR" dirty="0"/>
              <a:t> (3/3)</a:t>
            </a:r>
            <a:br>
              <a:rPr lang="fr-FR" dirty="0"/>
            </a:br>
            <a:r>
              <a:rPr lang="fr-FR" dirty="0"/>
              <a:t>Simulations of </a:t>
            </a:r>
            <a:r>
              <a:rPr lang="fr-FR" dirty="0">
                <a:solidFill>
                  <a:schemeClr val="accent2"/>
                </a:solidFill>
              </a:rPr>
              <a:t>no better </a:t>
            </a:r>
            <a:r>
              <a:rPr lang="fr-FR" dirty="0"/>
              <a:t>treatment effect in the BMK subgroup</a:t>
            </a:r>
            <a:endParaRPr lang="fr-FR" b="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3378E2E-94E2-01D3-320F-EF0640838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347AA-E2F6-4250-BEC8-E9D73115DBFF}"/>
              </a:ext>
            </a:extLst>
          </p:cNvPr>
          <p:cNvSpPr/>
          <p:nvPr/>
        </p:nvSpPr>
        <p:spPr>
          <a:xfrm>
            <a:off x="1722829" y="6292010"/>
            <a:ext cx="6401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Probability to Go, No Go+Futility and Consider regardless of the population (Full pop of BMK+ subgp) and the timing of the analysis (IA + FA) </a:t>
            </a:r>
            <a:br>
              <a:rPr lang="en-US" sz="800" dirty="0">
                <a:solidFill>
                  <a:schemeClr val="accent1"/>
                </a:solidFill>
              </a:rPr>
            </a:br>
            <a:r>
              <a:rPr lang="en-US" sz="800" dirty="0">
                <a:solidFill>
                  <a:schemeClr val="accent1"/>
                </a:solidFill>
              </a:rPr>
              <a:t>Results obtained using 5000 simulations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C09B8C-1E1C-44A4-974C-E8873B7D5B43}"/>
              </a:ext>
            </a:extLst>
          </p:cNvPr>
          <p:cNvSpPr/>
          <p:nvPr/>
        </p:nvSpPr>
        <p:spPr>
          <a:xfrm>
            <a:off x="9456021" y="2732625"/>
            <a:ext cx="2367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Similar probabilities between 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Classical design and 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BMK-guided design</a:t>
            </a:r>
          </a:p>
        </p:txBody>
      </p:sp>
    </p:spTree>
    <p:extLst>
      <p:ext uri="{BB962C8B-B14F-4D97-AF65-F5344CB8AC3E}">
        <p14:creationId xmlns:p14="http://schemas.microsoft.com/office/powerpoint/2010/main" val="153866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2141E-DEB7-4E4B-9515-EAFCCF98B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25" y="865223"/>
            <a:ext cx="10342563" cy="2216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Discussion</a:t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4EC044-FC9F-4BEC-81CF-E00426D473C4}"/>
              </a:ext>
            </a:extLst>
          </p:cNvPr>
          <p:cNvSpPr txBox="1"/>
          <p:nvPr/>
        </p:nvSpPr>
        <p:spPr>
          <a:xfrm>
            <a:off x="4689446" y="3787689"/>
            <a:ext cx="659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Step function approach </a:t>
            </a:r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to identify a ‘BMK cut-off‘ works quite well under all scenarios and considering such a small sample size. Further work is needed to compare this approach to other classical approaches (Min pvalue, Youden index, SIDES approach…).</a:t>
            </a:r>
          </a:p>
          <a:p>
            <a:pPr algn="just"/>
            <a:endParaRPr lang="en-US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75E2B895-0919-A89F-F0A8-9B4AF78F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5" y="5667950"/>
            <a:ext cx="1041475" cy="1036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D2A36F-6A33-A866-A8E3-AD6474D13EC4}"/>
              </a:ext>
            </a:extLst>
          </p:cNvPr>
          <p:cNvSpPr txBox="1"/>
          <p:nvPr/>
        </p:nvSpPr>
        <p:spPr>
          <a:xfrm>
            <a:off x="4689446" y="811518"/>
            <a:ext cx="6753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Adaptive approach outperforms </a:t>
            </a:r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non-adaptive approach. </a:t>
            </a:r>
            <a:b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up to 60% </a:t>
            </a:r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in the overall probability to Go compared to the classical design when there is a true BMK cut-off.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4698-62D1-706B-1B62-E31E003FC461}"/>
              </a:ext>
            </a:extLst>
          </p:cNvPr>
          <p:cNvSpPr txBox="1"/>
          <p:nvPr/>
        </p:nvSpPr>
        <p:spPr>
          <a:xfrm>
            <a:off x="4689446" y="1823571"/>
            <a:ext cx="60987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Limited false enrichment </a:t>
            </a:r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when there is no true </a:t>
            </a:r>
            <a:b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BMK cut-off, and overall, the probability to Go/No Go is almost the same as per the classical design.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1061D-A3F8-A436-F5F3-8304E7FAA17C}"/>
              </a:ext>
            </a:extLst>
          </p:cNvPr>
          <p:cNvSpPr txBox="1"/>
          <p:nvPr/>
        </p:nvSpPr>
        <p:spPr>
          <a:xfrm>
            <a:off x="4689446" y="2892313"/>
            <a:ext cx="6098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If a cut-off is found, then, in most of the considered scenarios, we do not stop for futility.</a:t>
            </a:r>
            <a:endParaRPr lang="fr-FR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56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DB86EFA-2524-0A4B-A36F-12FDD4483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BACK UP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88E7A07-0859-D951-820F-62B732A4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5667950"/>
            <a:ext cx="1041475" cy="103637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F4A8E0B-A1BB-4F70-B8DB-C6549C4AE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25" y="931898"/>
            <a:ext cx="10342563" cy="2216622"/>
          </a:xfrm>
        </p:spPr>
        <p:txBody>
          <a:bodyPr/>
          <a:lstStyle/>
          <a:p>
            <a:r>
              <a:rPr lang="fr-FR" dirty="0"/>
              <a:t>A promising Adaptive BMK-Based Design</a:t>
            </a:r>
            <a:br>
              <a:rPr lang="fr-FR" dirty="0"/>
            </a:br>
            <a:r>
              <a:rPr lang="fr-FR" dirty="0"/>
              <a:t>for Early Phase Clinical Trials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95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16A2-DFF7-43E3-BB48-034E7C7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482" y="6365980"/>
            <a:ext cx="411956" cy="365125"/>
          </a:xfrm>
        </p:spPr>
        <p:txBody>
          <a:bodyPr/>
          <a:lstStyle/>
          <a:p>
            <a:fld id="{151E75B2-1F5F-104D-81CC-0E99E60AEADE}" type="slidenum">
              <a:rPr lang="fr-FR" smtClean="0"/>
              <a:t>16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3" y="194041"/>
            <a:ext cx="10475913" cy="2216622"/>
          </a:xfrm>
        </p:spPr>
        <p:txBody>
          <a:bodyPr/>
          <a:lstStyle/>
          <a:p>
            <a:r>
              <a:rPr lang="en-US" sz="3600" dirty="0"/>
              <a:t>BMK-guided design - proposal</a:t>
            </a:r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95FE5A-99EE-466E-B0E1-AE10FDCC838B}"/>
              </a:ext>
            </a:extLst>
          </p:cNvPr>
          <p:cNvSpPr txBox="1"/>
          <p:nvPr/>
        </p:nvSpPr>
        <p:spPr>
          <a:xfrm>
            <a:off x="4440655" y="887801"/>
            <a:ext cx="23313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Efficacy at IA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81477B-1E88-4661-BDE9-357AD4190A35}"/>
              </a:ext>
            </a:extLst>
          </p:cNvPr>
          <p:cNvCxnSpPr>
            <a:cxnSpLocks/>
          </p:cNvCxnSpPr>
          <p:nvPr/>
        </p:nvCxnSpPr>
        <p:spPr>
          <a:xfrm>
            <a:off x="5494348" y="1277080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CCD7BCE-A7CD-4712-9BF4-3087704D276C}"/>
              </a:ext>
            </a:extLst>
          </p:cNvPr>
          <p:cNvCxnSpPr>
            <a:cxnSpLocks/>
          </p:cNvCxnSpPr>
          <p:nvPr/>
        </p:nvCxnSpPr>
        <p:spPr>
          <a:xfrm>
            <a:off x="2553569" y="1696470"/>
            <a:ext cx="5593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6F6ACEC-E7D8-43C7-B82E-10F49B99131D}"/>
              </a:ext>
            </a:extLst>
          </p:cNvPr>
          <p:cNvSpPr txBox="1"/>
          <p:nvPr/>
        </p:nvSpPr>
        <p:spPr>
          <a:xfrm>
            <a:off x="4440655" y="1527193"/>
            <a:ext cx="23313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BMK cutoff ?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CA63E08-1608-43BA-98AD-F2E7109AF65E}"/>
              </a:ext>
            </a:extLst>
          </p:cNvPr>
          <p:cNvCxnSpPr>
            <a:cxnSpLocks/>
          </p:cNvCxnSpPr>
          <p:nvPr/>
        </p:nvCxnSpPr>
        <p:spPr>
          <a:xfrm flipH="1">
            <a:off x="2197282" y="1907080"/>
            <a:ext cx="4118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DB6CC34-84EC-44E7-B246-2AC4DB0383D8}"/>
              </a:ext>
            </a:extLst>
          </p:cNvPr>
          <p:cNvSpPr txBox="1"/>
          <p:nvPr/>
        </p:nvSpPr>
        <p:spPr>
          <a:xfrm>
            <a:off x="1840996" y="1527193"/>
            <a:ext cx="7125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No</a:t>
            </a:r>
            <a:endParaRPr lang="fr-FR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AEBA1F-2E42-46DC-9AB9-F4E459807B34}"/>
              </a:ext>
            </a:extLst>
          </p:cNvPr>
          <p:cNvSpPr txBox="1"/>
          <p:nvPr/>
        </p:nvSpPr>
        <p:spPr>
          <a:xfrm>
            <a:off x="8128634" y="1526264"/>
            <a:ext cx="7125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Yes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7EE8B6B-1031-4A27-BCDD-74B6A4C5D4D4}"/>
              </a:ext>
            </a:extLst>
          </p:cNvPr>
          <p:cNvCxnSpPr>
            <a:cxnSpLocks/>
          </p:cNvCxnSpPr>
          <p:nvPr/>
        </p:nvCxnSpPr>
        <p:spPr>
          <a:xfrm>
            <a:off x="1425112" y="2567976"/>
            <a:ext cx="1552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E3C489D-387D-413A-9B3E-719109C39AC8}"/>
              </a:ext>
            </a:extLst>
          </p:cNvPr>
          <p:cNvCxnSpPr>
            <a:cxnSpLocks/>
          </p:cNvCxnSpPr>
          <p:nvPr/>
        </p:nvCxnSpPr>
        <p:spPr>
          <a:xfrm>
            <a:off x="1420349" y="2575580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EEFF858-4BD6-453F-9EFD-50520AC96711}"/>
              </a:ext>
            </a:extLst>
          </p:cNvPr>
          <p:cNvCxnSpPr>
            <a:cxnSpLocks/>
          </p:cNvCxnSpPr>
          <p:nvPr/>
        </p:nvCxnSpPr>
        <p:spPr>
          <a:xfrm>
            <a:off x="2977687" y="2575580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E078D7B-0BE0-48CD-8582-4065B5F048FC}"/>
              </a:ext>
            </a:extLst>
          </p:cNvPr>
          <p:cNvSpPr txBox="1"/>
          <p:nvPr/>
        </p:nvSpPr>
        <p:spPr>
          <a:xfrm>
            <a:off x="831112" y="2954170"/>
            <a:ext cx="11880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&lt; 10%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Stop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 futility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272D826-8A73-4387-BBF9-75ABBF81BDFB}"/>
              </a:ext>
            </a:extLst>
          </p:cNvPr>
          <p:cNvSpPr txBox="1"/>
          <p:nvPr/>
        </p:nvSpPr>
        <p:spPr>
          <a:xfrm>
            <a:off x="2380068" y="2954170"/>
            <a:ext cx="1436306" cy="7386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≥ 10%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Continue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in full pop (*)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FBDDE75-B669-47DD-AD13-AA1335E9D673}"/>
              </a:ext>
            </a:extLst>
          </p:cNvPr>
          <p:cNvCxnSpPr>
            <a:cxnSpLocks/>
          </p:cNvCxnSpPr>
          <p:nvPr/>
        </p:nvCxnSpPr>
        <p:spPr>
          <a:xfrm flipH="1">
            <a:off x="8486615" y="1907080"/>
            <a:ext cx="4118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E32FC1A-B693-48E5-A10D-653D4A44F2F4}"/>
              </a:ext>
            </a:extLst>
          </p:cNvPr>
          <p:cNvCxnSpPr>
            <a:cxnSpLocks/>
          </p:cNvCxnSpPr>
          <p:nvPr/>
        </p:nvCxnSpPr>
        <p:spPr>
          <a:xfrm>
            <a:off x="6938158" y="2560249"/>
            <a:ext cx="2929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10B1D5F-7760-465A-B247-119F8A9AA757}"/>
              </a:ext>
            </a:extLst>
          </p:cNvPr>
          <p:cNvCxnSpPr>
            <a:cxnSpLocks/>
          </p:cNvCxnSpPr>
          <p:nvPr/>
        </p:nvCxnSpPr>
        <p:spPr>
          <a:xfrm>
            <a:off x="6933395" y="2556741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2E49F37-B89F-4464-A565-66426350A8DA}"/>
              </a:ext>
            </a:extLst>
          </p:cNvPr>
          <p:cNvCxnSpPr>
            <a:cxnSpLocks/>
          </p:cNvCxnSpPr>
          <p:nvPr/>
        </p:nvCxnSpPr>
        <p:spPr>
          <a:xfrm>
            <a:off x="9868787" y="2567853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2E4A201C-444F-4595-824D-1B2A27865DA4}"/>
              </a:ext>
            </a:extLst>
          </p:cNvPr>
          <p:cNvSpPr txBox="1"/>
          <p:nvPr/>
        </p:nvSpPr>
        <p:spPr>
          <a:xfrm>
            <a:off x="9274787" y="2954170"/>
            <a:ext cx="1188000" cy="7386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≥ 90%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Continue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in full pop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6555899-381E-4AF6-9FC2-7D38447F8DFB}"/>
              </a:ext>
            </a:extLst>
          </p:cNvPr>
          <p:cNvSpPr txBox="1"/>
          <p:nvPr/>
        </p:nvSpPr>
        <p:spPr>
          <a:xfrm>
            <a:off x="6344158" y="2954170"/>
            <a:ext cx="118800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&lt; 90%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Check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BMK+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162237F-8EA7-4C7D-8572-375A6A8B070C}"/>
              </a:ext>
            </a:extLst>
          </p:cNvPr>
          <p:cNvCxnSpPr>
            <a:cxnSpLocks/>
          </p:cNvCxnSpPr>
          <p:nvPr/>
        </p:nvCxnSpPr>
        <p:spPr>
          <a:xfrm>
            <a:off x="6172360" y="4464564"/>
            <a:ext cx="1552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37C4F31-D600-4B2E-9F6D-9CB35D1D3D26}"/>
              </a:ext>
            </a:extLst>
          </p:cNvPr>
          <p:cNvCxnSpPr>
            <a:cxnSpLocks/>
          </p:cNvCxnSpPr>
          <p:nvPr/>
        </p:nvCxnSpPr>
        <p:spPr>
          <a:xfrm>
            <a:off x="6167597" y="4472168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5434A8E-7E2D-4024-8DF9-0AB91FECBDDD}"/>
              </a:ext>
            </a:extLst>
          </p:cNvPr>
          <p:cNvCxnSpPr>
            <a:cxnSpLocks/>
          </p:cNvCxnSpPr>
          <p:nvPr/>
        </p:nvCxnSpPr>
        <p:spPr>
          <a:xfrm>
            <a:off x="7724935" y="4472168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0B6AD782-C246-468A-A17B-F53C68DD0E52}"/>
              </a:ext>
            </a:extLst>
          </p:cNvPr>
          <p:cNvSpPr txBox="1"/>
          <p:nvPr/>
        </p:nvSpPr>
        <p:spPr>
          <a:xfrm>
            <a:off x="5508816" y="4792198"/>
            <a:ext cx="1327087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&lt; 75%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Stop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 </a:t>
            </a:r>
            <a:r>
              <a:rPr lang="fr-FR" sz="1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futility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(**)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C1FE675-C16F-43E2-A56A-A5DAD3BF622B}"/>
              </a:ext>
            </a:extLst>
          </p:cNvPr>
          <p:cNvSpPr txBox="1"/>
          <p:nvPr/>
        </p:nvSpPr>
        <p:spPr>
          <a:xfrm>
            <a:off x="7136534" y="4835402"/>
            <a:ext cx="1188000" cy="7386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≥ 75%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Enrich</a:t>
            </a:r>
            <a:b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in BMK+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1FC9067-97D1-494D-85CC-57A4578FCD9A}"/>
              </a:ext>
            </a:extLst>
          </p:cNvPr>
          <p:cNvCxnSpPr>
            <a:cxnSpLocks/>
          </p:cNvCxnSpPr>
          <p:nvPr/>
        </p:nvCxnSpPr>
        <p:spPr>
          <a:xfrm flipH="1">
            <a:off x="6970680" y="3780177"/>
            <a:ext cx="4118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487A185F-09A7-45E8-B923-F670DD269BAB}"/>
              </a:ext>
            </a:extLst>
          </p:cNvPr>
          <p:cNvSpPr txBox="1"/>
          <p:nvPr/>
        </p:nvSpPr>
        <p:spPr>
          <a:xfrm>
            <a:off x="2310137" y="3696970"/>
            <a:ext cx="1713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≥ 1/14 </a:t>
            </a:r>
            <a:r>
              <a:rPr lang="fr-FR" sz="1100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endParaRPr lang="fr-FR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08CA600-87B5-4AEC-8AEB-F2706FB921E9}"/>
              </a:ext>
            </a:extLst>
          </p:cNvPr>
          <p:cNvSpPr txBox="1"/>
          <p:nvPr/>
        </p:nvSpPr>
        <p:spPr>
          <a:xfrm>
            <a:off x="9191412" y="3743815"/>
            <a:ext cx="1436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≥ 3/14 resp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5685515-B980-493C-BAC4-6493CD34CE39}"/>
              </a:ext>
            </a:extLst>
          </p:cNvPr>
          <p:cNvSpPr txBox="1"/>
          <p:nvPr/>
        </p:nvSpPr>
        <p:spPr>
          <a:xfrm>
            <a:off x="7008244" y="3743815"/>
            <a:ext cx="1120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≤ 2/14 resp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26FF88E-39F8-405C-A0F2-7409B4097F86}"/>
              </a:ext>
            </a:extLst>
          </p:cNvPr>
          <p:cNvSpPr txBox="1"/>
          <p:nvPr/>
        </p:nvSpPr>
        <p:spPr>
          <a:xfrm>
            <a:off x="667684" y="3743815"/>
            <a:ext cx="1436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= 0/14 resp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601B79-B0CF-4C0B-9DED-D0CFFAFE0664}"/>
              </a:ext>
            </a:extLst>
          </p:cNvPr>
          <p:cNvSpPr/>
          <p:nvPr/>
        </p:nvSpPr>
        <p:spPr>
          <a:xfrm>
            <a:off x="8940192" y="1418898"/>
            <a:ext cx="29295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Cut-off defined from step function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With at least 10% pop in BMK+ subgroup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P[BMK</a:t>
            </a:r>
            <a:r>
              <a:rPr lang="en-US" sz="1000" b="1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- BMK</a:t>
            </a:r>
            <a:r>
              <a:rPr lang="en-US" sz="1000" b="1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&gt; 10%] ≥ 80% 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D7787B1-ADCC-4444-B6A9-5FAB4A9A5589}"/>
              </a:ext>
            </a:extLst>
          </p:cNvPr>
          <p:cNvSpPr txBox="1"/>
          <p:nvPr/>
        </p:nvSpPr>
        <p:spPr>
          <a:xfrm>
            <a:off x="831112" y="6433127"/>
            <a:ext cx="4613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Design inspired from Tandem two stage design (Antoniou et al., 2016)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2CCF140-C6B1-44A5-8577-8374FC2BEACB}"/>
              </a:ext>
            </a:extLst>
          </p:cNvPr>
          <p:cNvSpPr txBox="1"/>
          <p:nvPr/>
        </p:nvSpPr>
        <p:spPr>
          <a:xfrm>
            <a:off x="6831815" y="912803"/>
            <a:ext cx="3239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N=14 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Common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sample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size for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PhIa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trials</a:t>
            </a:r>
            <a:endParaRPr lang="fr-FR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F89D78D-42AC-4A5F-9984-6614668BA0B4}"/>
              </a:ext>
            </a:extLst>
          </p:cNvPr>
          <p:cNvSpPr txBox="1"/>
          <p:nvPr/>
        </p:nvSpPr>
        <p:spPr>
          <a:xfrm>
            <a:off x="4247415" y="2205057"/>
            <a:ext cx="1436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LRV = 5%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FD31CEA-12D7-281C-A63B-6BAC7A142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737" y="6128544"/>
            <a:ext cx="695732" cy="692322"/>
          </a:xfrm>
          <a:prstGeom prst="rect">
            <a:avLst/>
          </a:prstGeom>
        </p:spPr>
      </p:pic>
      <p:sp>
        <p:nvSpPr>
          <p:cNvPr id="6" name="ZoneTexte 32">
            <a:extLst>
              <a:ext uri="{FF2B5EF4-FFF2-40B4-BE49-F238E27FC236}">
                <a16:creationId xmlns:a16="http://schemas.microsoft.com/office/drawing/2014/main" id="{273E7777-7CC0-87F0-8010-12F3DB3EF544}"/>
              </a:ext>
            </a:extLst>
          </p:cNvPr>
          <p:cNvSpPr txBox="1"/>
          <p:nvPr/>
        </p:nvSpPr>
        <p:spPr>
          <a:xfrm>
            <a:off x="201744" y="2185837"/>
            <a:ext cx="39993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P(ORR ≥ LRV at FA| data at IA) in Full pop</a:t>
            </a:r>
          </a:p>
        </p:txBody>
      </p:sp>
      <p:sp>
        <p:nvSpPr>
          <p:cNvPr id="8" name="ZoneTexte 32">
            <a:extLst>
              <a:ext uri="{FF2B5EF4-FFF2-40B4-BE49-F238E27FC236}">
                <a16:creationId xmlns:a16="http://schemas.microsoft.com/office/drawing/2014/main" id="{A073ECA2-1B13-B9BF-695A-864487814A01}"/>
              </a:ext>
            </a:extLst>
          </p:cNvPr>
          <p:cNvSpPr txBox="1"/>
          <p:nvPr/>
        </p:nvSpPr>
        <p:spPr>
          <a:xfrm>
            <a:off x="6552976" y="2176824"/>
            <a:ext cx="39993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P(ORR ≥ LRV at FA| data at IA) in Full pop</a:t>
            </a:r>
          </a:p>
        </p:txBody>
      </p:sp>
      <p:sp>
        <p:nvSpPr>
          <p:cNvPr id="9" name="ZoneTexte 32">
            <a:extLst>
              <a:ext uri="{FF2B5EF4-FFF2-40B4-BE49-F238E27FC236}">
                <a16:creationId xmlns:a16="http://schemas.microsoft.com/office/drawing/2014/main" id="{23CA7F2B-498D-5517-2ED5-DC1AB26BC192}"/>
              </a:ext>
            </a:extLst>
          </p:cNvPr>
          <p:cNvSpPr txBox="1"/>
          <p:nvPr/>
        </p:nvSpPr>
        <p:spPr>
          <a:xfrm>
            <a:off x="5136878" y="4048593"/>
            <a:ext cx="39993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P(ORR ≥ LRV at FA| data at IA) in BMK+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BC4093B-F688-4D66-984F-EE82C61B7741}"/>
              </a:ext>
            </a:extLst>
          </p:cNvPr>
          <p:cNvSpPr txBox="1"/>
          <p:nvPr/>
        </p:nvSpPr>
        <p:spPr>
          <a:xfrm>
            <a:off x="2199341" y="3929712"/>
            <a:ext cx="304858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eg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, with BMK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prevalence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at 30%</a:t>
            </a:r>
          </a:p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= 1/5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BMK+ and 0/9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BMK-</a:t>
            </a:r>
            <a:b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= 0/5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BMK+ and 1/9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BMK-</a:t>
            </a:r>
            <a:b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= 1/5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BMK+ and 1/9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BMK-</a:t>
            </a:r>
          </a:p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= 0/5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BMK+ and 2/9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BMK-</a:t>
            </a:r>
            <a:endParaRPr lang="fr-FR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…</a:t>
            </a:r>
          </a:p>
          <a:p>
            <a:b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endParaRPr lang="fr-FR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7199368-AA8C-4720-A56C-4CB1325FBD26}"/>
              </a:ext>
            </a:extLst>
          </p:cNvPr>
          <p:cNvSpPr txBox="1"/>
          <p:nvPr/>
        </p:nvSpPr>
        <p:spPr>
          <a:xfrm>
            <a:off x="8423747" y="4808116"/>
            <a:ext cx="304858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eg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, with BMK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prevalence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at 30%: </a:t>
            </a:r>
          </a:p>
          <a:p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≥ 1/5 </a:t>
            </a:r>
            <a:r>
              <a:rPr lang="fr-FR" sz="1100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BMK+ but to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satisfy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cutoff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criterion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have: </a:t>
            </a:r>
          </a:p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= 2/5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BMK+ and 0/9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resp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in BMK-</a:t>
            </a:r>
            <a:endParaRPr lang="fr-FR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4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5A735B-2203-4EA7-AB12-5441D002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17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F2E41C-E699-497F-984A-592511A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23" y="501895"/>
            <a:ext cx="10333038" cy="1234808"/>
          </a:xfrm>
        </p:spPr>
        <p:txBody>
          <a:bodyPr/>
          <a:lstStyle/>
          <a:p>
            <a:r>
              <a:rPr lang="fr-FR" sz="4000" dirty="0"/>
              <a:t>Performance</a:t>
            </a:r>
            <a:r>
              <a:rPr lang="fr-FR" dirty="0"/>
              <a:t> (1/2)</a:t>
            </a:r>
            <a:br>
              <a:rPr lang="fr-FR" dirty="0"/>
            </a:br>
            <a:r>
              <a:rPr lang="fr-FR" dirty="0"/>
              <a:t>Simulations of a </a:t>
            </a:r>
            <a:r>
              <a:rPr lang="fr-FR" dirty="0">
                <a:solidFill>
                  <a:schemeClr val="accent2"/>
                </a:solidFill>
              </a:rPr>
              <a:t>better</a:t>
            </a:r>
            <a:r>
              <a:rPr lang="fr-FR" dirty="0"/>
              <a:t> treatment effect in the BMK subgroup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0A2574-16E4-4963-A275-6D90AF39BCD2}"/>
              </a:ext>
            </a:extLst>
          </p:cNvPr>
          <p:cNvSpPr txBox="1"/>
          <p:nvPr/>
        </p:nvSpPr>
        <p:spPr>
          <a:xfrm>
            <a:off x="905273" y="4239039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1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15%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25%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5%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25% enrichment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46764AF-5FF0-4C1E-8A54-B73004FEEECD}"/>
              </a:ext>
            </a:extLst>
          </p:cNvPr>
          <p:cNvGrpSpPr/>
          <p:nvPr/>
        </p:nvGrpSpPr>
        <p:grpSpPr>
          <a:xfrm>
            <a:off x="1185360" y="5433766"/>
            <a:ext cx="3874858" cy="676999"/>
            <a:chOff x="1195562" y="5446313"/>
            <a:chExt cx="3874858" cy="676999"/>
          </a:xfrm>
        </p:grpSpPr>
        <p:sp>
          <p:nvSpPr>
            <p:cNvPr id="6" name="Parenthèse fermante 5">
              <a:extLst>
                <a:ext uri="{FF2B5EF4-FFF2-40B4-BE49-F238E27FC236}">
                  <a16:creationId xmlns:a16="http://schemas.microsoft.com/office/drawing/2014/main" id="{7C30EDD5-C680-4E77-844D-ADD085E65FCD}"/>
                </a:ext>
              </a:extLst>
            </p:cNvPr>
            <p:cNvSpPr/>
            <p:nvPr/>
          </p:nvSpPr>
          <p:spPr>
            <a:xfrm rot="5400000">
              <a:off x="2970991" y="3670884"/>
              <a:ext cx="324000" cy="387485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150F37-018F-4165-8665-ACA2A09334C5}"/>
                </a:ext>
              </a:extLst>
            </p:cNvPr>
            <p:cNvSpPr/>
            <p:nvPr/>
          </p:nvSpPr>
          <p:spPr>
            <a:xfrm>
              <a:off x="2132711" y="5846313"/>
              <a:ext cx="18726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1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TV = 15% and LRV = 5%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9649FD7-39AE-484F-9A60-B2A34AECE8BD}"/>
              </a:ext>
            </a:extLst>
          </p:cNvPr>
          <p:cNvGrpSpPr/>
          <p:nvPr/>
        </p:nvGrpSpPr>
        <p:grpSpPr>
          <a:xfrm>
            <a:off x="6795889" y="5437478"/>
            <a:ext cx="3669537" cy="673208"/>
            <a:chOff x="7405696" y="5446314"/>
            <a:chExt cx="3669537" cy="673208"/>
          </a:xfrm>
        </p:grpSpPr>
        <p:sp>
          <p:nvSpPr>
            <p:cNvPr id="44" name="Parenthèse fermante 43">
              <a:extLst>
                <a:ext uri="{FF2B5EF4-FFF2-40B4-BE49-F238E27FC236}">
                  <a16:creationId xmlns:a16="http://schemas.microsoft.com/office/drawing/2014/main" id="{24AEA73E-B3F6-4314-9A64-43E92DB1ABD6}"/>
                </a:ext>
              </a:extLst>
            </p:cNvPr>
            <p:cNvSpPr/>
            <p:nvPr/>
          </p:nvSpPr>
          <p:spPr>
            <a:xfrm rot="5400000">
              <a:off x="9078465" y="3773545"/>
              <a:ext cx="324000" cy="3669537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D5483E-6423-4462-9F6A-00D29B2A3EE3}"/>
                </a:ext>
              </a:extLst>
            </p:cNvPr>
            <p:cNvSpPr/>
            <p:nvPr/>
          </p:nvSpPr>
          <p:spPr>
            <a:xfrm>
              <a:off x="8261671" y="5842523"/>
              <a:ext cx="1957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1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TV = 30% and LRV = 19%</a:t>
              </a: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5EF3D5ED-FE9D-4C49-B059-AE6F5B7372F2}"/>
              </a:ext>
            </a:extLst>
          </p:cNvPr>
          <p:cNvSpPr txBox="1"/>
          <p:nvPr/>
        </p:nvSpPr>
        <p:spPr>
          <a:xfrm>
            <a:off x="2929594" y="4233437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2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30%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10%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28%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3%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30% enrichment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60D40E2-8BDA-4233-9F0A-7543D3B37843}"/>
              </a:ext>
            </a:extLst>
          </p:cNvPr>
          <p:cNvSpPr txBox="1"/>
          <p:nvPr/>
        </p:nvSpPr>
        <p:spPr>
          <a:xfrm>
            <a:off x="6575088" y="4235114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3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50%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30%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41%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19%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28% enrichment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84D9333-EA01-469D-BB3C-0BAC555E4495}"/>
              </a:ext>
            </a:extLst>
          </p:cNvPr>
          <p:cNvSpPr txBox="1"/>
          <p:nvPr/>
        </p:nvSpPr>
        <p:spPr>
          <a:xfrm>
            <a:off x="8476410" y="4242749"/>
            <a:ext cx="215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4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Prevalence 30% BMK+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  25% in Overall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60% in BMK+</a:t>
            </a:r>
            <a:b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10% in BMK-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50% enrichment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9C67D76-AD5A-453B-A3DC-E5537ECE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19" y="1883077"/>
            <a:ext cx="2162175" cy="2200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E10781A-4B2D-426F-9536-8C0950B845B0}"/>
              </a:ext>
            </a:extLst>
          </p:cNvPr>
          <p:cNvSpPr txBox="1"/>
          <p:nvPr/>
        </p:nvSpPr>
        <p:spPr>
          <a:xfrm>
            <a:off x="1477114" y="292211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0.82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44B436F-D877-4936-B842-B65821E57377}"/>
              </a:ext>
            </a:extLst>
          </p:cNvPr>
          <p:cNvSpPr txBox="1"/>
          <p:nvPr/>
        </p:nvSpPr>
        <p:spPr>
          <a:xfrm>
            <a:off x="2186809" y="292211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4DBBC38-63E7-4995-A611-569140F452A5}"/>
              </a:ext>
            </a:extLst>
          </p:cNvPr>
          <p:cNvSpPr txBox="1"/>
          <p:nvPr/>
        </p:nvSpPr>
        <p:spPr>
          <a:xfrm>
            <a:off x="1477113" y="2270156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0.06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8F4C79-06EE-49F4-81BA-143CE8ECFBA4}"/>
              </a:ext>
            </a:extLst>
          </p:cNvPr>
          <p:cNvSpPr txBox="1"/>
          <p:nvPr/>
        </p:nvSpPr>
        <p:spPr>
          <a:xfrm>
            <a:off x="2186807" y="2320175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0.10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AED47655-E817-4001-88A2-8730869930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8" r="4787"/>
          <a:stretch/>
        </p:blipFill>
        <p:spPr>
          <a:xfrm>
            <a:off x="3215203" y="2099099"/>
            <a:ext cx="1559869" cy="1892257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F3660B44-C623-4A93-87D0-62002A5ACCDE}"/>
              </a:ext>
            </a:extLst>
          </p:cNvPr>
          <p:cNvSpPr txBox="1"/>
          <p:nvPr/>
        </p:nvSpPr>
        <p:spPr>
          <a:xfrm>
            <a:off x="3486306" y="3167361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0.60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7D05D77-854C-4B9A-926D-6B10252CC0EC}"/>
              </a:ext>
            </a:extLst>
          </p:cNvPr>
          <p:cNvSpPr txBox="1"/>
          <p:nvPr/>
        </p:nvSpPr>
        <p:spPr>
          <a:xfrm>
            <a:off x="4218074" y="3166383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0.48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0609619-ED8E-4342-8070-908AFF209D81}"/>
              </a:ext>
            </a:extLst>
          </p:cNvPr>
          <p:cNvSpPr txBox="1"/>
          <p:nvPr/>
        </p:nvSpPr>
        <p:spPr>
          <a:xfrm>
            <a:off x="3486305" y="257572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0.11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ADD7279-DE26-4CF6-99C2-06F41E881E97}"/>
              </a:ext>
            </a:extLst>
          </p:cNvPr>
          <p:cNvSpPr txBox="1"/>
          <p:nvPr/>
        </p:nvSpPr>
        <p:spPr>
          <a:xfrm>
            <a:off x="4218073" y="271777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B7737BE-451C-4518-B7CA-A422D81E0768}"/>
              </a:ext>
            </a:extLst>
          </p:cNvPr>
          <p:cNvSpPr txBox="1"/>
          <p:nvPr/>
        </p:nvSpPr>
        <p:spPr>
          <a:xfrm>
            <a:off x="3486304" y="2255476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0.29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6F21505-E7AF-429E-9C8E-6E312E9C71A1}"/>
              </a:ext>
            </a:extLst>
          </p:cNvPr>
          <p:cNvSpPr txBox="1"/>
          <p:nvPr/>
        </p:nvSpPr>
        <p:spPr>
          <a:xfrm>
            <a:off x="4218072" y="2255476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0.33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27F84472-8B3A-4F80-B0D7-518275ED1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" t="6655"/>
          <a:stretch/>
        </p:blipFill>
        <p:spPr>
          <a:xfrm>
            <a:off x="6848879" y="2108411"/>
            <a:ext cx="1559869" cy="1984253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7AECC27B-F8BC-49FF-8CE9-D557C1F72761}"/>
              </a:ext>
            </a:extLst>
          </p:cNvPr>
          <p:cNvSpPr txBox="1"/>
          <p:nvPr/>
        </p:nvSpPr>
        <p:spPr>
          <a:xfrm>
            <a:off x="7040543" y="317569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9D3A42B-CCB7-4FA2-B512-AD1AA0163136}"/>
              </a:ext>
            </a:extLst>
          </p:cNvPr>
          <p:cNvSpPr txBox="1"/>
          <p:nvPr/>
        </p:nvSpPr>
        <p:spPr>
          <a:xfrm>
            <a:off x="7780631" y="3175049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137EB9A-CF7F-48D4-85E1-3FF27C7CEEAC}"/>
              </a:ext>
            </a:extLst>
          </p:cNvPr>
          <p:cNvSpPr txBox="1"/>
          <p:nvPr/>
        </p:nvSpPr>
        <p:spPr>
          <a:xfrm>
            <a:off x="7040984" y="233881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0.06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8F4C021-4A54-43CE-8B93-A5F50E90B3D9}"/>
              </a:ext>
            </a:extLst>
          </p:cNvPr>
          <p:cNvSpPr txBox="1"/>
          <p:nvPr/>
        </p:nvSpPr>
        <p:spPr>
          <a:xfrm>
            <a:off x="7780630" y="245259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0.08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A7C8B9B-EC16-41EF-90A1-C6189193B2AC}"/>
              </a:ext>
            </a:extLst>
          </p:cNvPr>
          <p:cNvSpPr txBox="1"/>
          <p:nvPr/>
        </p:nvSpPr>
        <p:spPr>
          <a:xfrm>
            <a:off x="7780631" y="2170271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0.21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755D8C8-BF87-4199-8A17-6940FC3173F6}"/>
              </a:ext>
            </a:extLst>
          </p:cNvPr>
          <p:cNvSpPr txBox="1"/>
          <p:nvPr/>
        </p:nvSpPr>
        <p:spPr>
          <a:xfrm>
            <a:off x="7040543" y="212118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0.16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8F86CADC-4434-413B-9F22-11EFCFCB23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58" b="1"/>
          <a:stretch/>
        </p:blipFill>
        <p:spPr>
          <a:xfrm>
            <a:off x="8728639" y="2097636"/>
            <a:ext cx="2362200" cy="1995028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915594F6-4213-473F-BEBF-0F46844FDF89}"/>
              </a:ext>
            </a:extLst>
          </p:cNvPr>
          <p:cNvSpPr txBox="1"/>
          <p:nvPr/>
        </p:nvSpPr>
        <p:spPr>
          <a:xfrm>
            <a:off x="8991659" y="3188495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0.78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A0B63CA-6D17-4BDB-8F6D-EB8FE7EDA8E8}"/>
              </a:ext>
            </a:extLst>
          </p:cNvPr>
          <p:cNvSpPr txBox="1"/>
          <p:nvPr/>
        </p:nvSpPr>
        <p:spPr>
          <a:xfrm>
            <a:off x="9691385" y="318849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0.48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4C8B265-52E5-4233-B173-089A50013D84}"/>
              </a:ext>
            </a:extLst>
          </p:cNvPr>
          <p:cNvSpPr txBox="1"/>
          <p:nvPr/>
        </p:nvSpPr>
        <p:spPr>
          <a:xfrm>
            <a:off x="8991659" y="213133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0.18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90D34AE-E50E-4796-A24D-918D8F5E67D8}"/>
              </a:ext>
            </a:extLst>
          </p:cNvPr>
          <p:cNvSpPr txBox="1"/>
          <p:nvPr/>
        </p:nvSpPr>
        <p:spPr>
          <a:xfrm>
            <a:off x="8991659" y="234063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611E957-C22D-4D30-A3D8-6A810324A6E2}"/>
              </a:ext>
            </a:extLst>
          </p:cNvPr>
          <p:cNvSpPr txBox="1"/>
          <p:nvPr/>
        </p:nvSpPr>
        <p:spPr>
          <a:xfrm>
            <a:off x="9687334" y="214167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0.39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5D84E5C-C5B5-45C0-BECC-E74A0ADB4C22}"/>
              </a:ext>
            </a:extLst>
          </p:cNvPr>
          <p:cNvSpPr txBox="1"/>
          <p:nvPr/>
        </p:nvSpPr>
        <p:spPr>
          <a:xfrm>
            <a:off x="9691384" y="2787709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0.13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FD558DDD-ABC0-4186-B639-9BDA90A0FB73}"/>
              </a:ext>
            </a:extLst>
          </p:cNvPr>
          <p:cNvSpPr txBox="1"/>
          <p:nvPr/>
        </p:nvSpPr>
        <p:spPr>
          <a:xfrm>
            <a:off x="1471499" y="209272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0.12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A3B7EFE-1FB6-449F-AB4D-8E5C9164B8C7}"/>
              </a:ext>
            </a:extLst>
          </p:cNvPr>
          <p:cNvSpPr txBox="1"/>
          <p:nvPr/>
        </p:nvSpPr>
        <p:spPr>
          <a:xfrm>
            <a:off x="2192039" y="2119084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29704-F0F6-48A6-8865-BFE6B03823B5}"/>
              </a:ext>
            </a:extLst>
          </p:cNvPr>
          <p:cNvSpPr/>
          <p:nvPr/>
        </p:nvSpPr>
        <p:spPr>
          <a:xfrm>
            <a:off x="1816136" y="6292010"/>
            <a:ext cx="6401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Probability to Go, No Go+Futility and Consider regardless of the population (Full pop of BMK+ subgp) and the timing of the analysis (IA + FA) </a:t>
            </a:r>
            <a:br>
              <a:rPr lang="en-US" sz="800" dirty="0">
                <a:solidFill>
                  <a:schemeClr val="accent1"/>
                </a:solidFill>
              </a:rPr>
            </a:br>
            <a:r>
              <a:rPr lang="en-US" sz="800" dirty="0">
                <a:solidFill>
                  <a:schemeClr val="accent1"/>
                </a:solidFill>
              </a:rPr>
              <a:t>Results obtained using 5000 simulations</a:t>
            </a:r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E247DD-40B4-47CA-B2E4-B71DF6AF55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3403"/>
          <a:stretch/>
        </p:blipFill>
        <p:spPr>
          <a:xfrm>
            <a:off x="10979010" y="2099099"/>
            <a:ext cx="863439" cy="1993565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FD28D525-7FA9-4AC3-ABA1-D9FC591345C6}"/>
              </a:ext>
            </a:extLst>
          </p:cNvPr>
          <p:cNvSpPr txBox="1"/>
          <p:nvPr/>
        </p:nvSpPr>
        <p:spPr>
          <a:xfrm>
            <a:off x="11213874" y="3188495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0.76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B6ED88D-0DEE-4E44-AC10-987015887D7D}"/>
              </a:ext>
            </a:extLst>
          </p:cNvPr>
          <p:cNvSpPr txBox="1"/>
          <p:nvPr/>
        </p:nvSpPr>
        <p:spPr>
          <a:xfrm>
            <a:off x="11213874" y="2362287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0.05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FEAAD2C-9451-432B-86A6-1711B351CFEA}"/>
              </a:ext>
            </a:extLst>
          </p:cNvPr>
          <p:cNvSpPr txBox="1"/>
          <p:nvPr/>
        </p:nvSpPr>
        <p:spPr>
          <a:xfrm>
            <a:off x="11211100" y="2165138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0.19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63FB9FD-5BE8-4AE9-9690-BBB6C8C2A501}"/>
              </a:ext>
            </a:extLst>
          </p:cNvPr>
          <p:cNvSpPr txBox="1"/>
          <p:nvPr/>
        </p:nvSpPr>
        <p:spPr>
          <a:xfrm>
            <a:off x="10333953" y="4225569"/>
            <a:ext cx="215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F0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4bis</a:t>
            </a:r>
          </a:p>
          <a:p>
            <a:pPr algn="ctr"/>
            <a: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Scenario 4 with </a:t>
            </a:r>
            <a:b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only 50% of patients enriched after IA</a:t>
            </a:r>
            <a:endParaRPr lang="fr-FR" sz="1200" dirty="0">
              <a:solidFill>
                <a:srgbClr val="00B0F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7B2D36-AC33-439C-9990-C7AC43647F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255" t="10593"/>
          <a:stretch/>
        </p:blipFill>
        <p:spPr>
          <a:xfrm>
            <a:off x="4975964" y="2103023"/>
            <a:ext cx="1489127" cy="1984253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B2DC172C-B2E1-49C5-9F92-BDDB4114B0BD}"/>
              </a:ext>
            </a:extLst>
          </p:cNvPr>
          <p:cNvSpPr txBox="1"/>
          <p:nvPr/>
        </p:nvSpPr>
        <p:spPr>
          <a:xfrm>
            <a:off x="4717545" y="4225569"/>
            <a:ext cx="215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F0"/>
                </a:solidFill>
                <a:latin typeface="Century Gothic" panose="020B0502020202020204" pitchFamily="34" charset="0"/>
                <a:ea typeface="+mj-ea"/>
                <a:cs typeface="+mj-cs"/>
              </a:rPr>
              <a:t>Scenario 2bis</a:t>
            </a:r>
          </a:p>
          <a:p>
            <a:pPr algn="ctr"/>
            <a: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Scenario 2 with</a:t>
            </a:r>
            <a:b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N=20 at IA </a:t>
            </a:r>
            <a:b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(</a:t>
            </a:r>
            <a:r>
              <a:rPr lang="fr-F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instead</a:t>
            </a:r>
            <a:r>
              <a:rPr lang="fr-F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 of 14)</a:t>
            </a:r>
            <a:endParaRPr lang="fr-FR" sz="1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2CE083D-D98C-4E8A-BE17-B6FBEBAC4E65}"/>
              </a:ext>
            </a:extLst>
          </p:cNvPr>
          <p:cNvSpPr txBox="1"/>
          <p:nvPr/>
        </p:nvSpPr>
        <p:spPr>
          <a:xfrm>
            <a:off x="5113686" y="3162632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0.65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2FC5573-D393-48B7-A373-D288F71C1856}"/>
              </a:ext>
            </a:extLst>
          </p:cNvPr>
          <p:cNvSpPr txBox="1"/>
          <p:nvPr/>
        </p:nvSpPr>
        <p:spPr>
          <a:xfrm>
            <a:off x="5831364" y="3162315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0.54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779678F-B98B-4A66-A903-D706EE5F195C}"/>
              </a:ext>
            </a:extLst>
          </p:cNvPr>
          <p:cNvSpPr txBox="1"/>
          <p:nvPr/>
        </p:nvSpPr>
        <p:spPr>
          <a:xfrm>
            <a:off x="5100870" y="2298689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0.35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5EAFECF-BD17-4D57-AF54-FB0FBE63AC91}"/>
              </a:ext>
            </a:extLst>
          </p:cNvPr>
          <p:cNvSpPr txBox="1"/>
          <p:nvPr/>
        </p:nvSpPr>
        <p:spPr>
          <a:xfrm>
            <a:off x="5837839" y="2299550"/>
            <a:ext cx="43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0.46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6B3FFC8-836C-40CA-9685-A7B8FF6679F1}"/>
              </a:ext>
            </a:extLst>
          </p:cNvPr>
          <p:cNvSpPr/>
          <p:nvPr/>
        </p:nvSpPr>
        <p:spPr>
          <a:xfrm>
            <a:off x="3094978" y="1903164"/>
            <a:ext cx="3509500" cy="36503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56000" rIns="648000" bIns="0" rtlCol="0" anchor="t" anchorCtr="0"/>
          <a:lstStyle/>
          <a:p>
            <a:pPr algn="l">
              <a:lnSpc>
                <a:spcPts val="2200"/>
              </a:lnSpc>
            </a:pPr>
            <a:endParaRPr lang="fr-FR" sz="1600" b="1" i="0" dirty="0">
              <a:latin typeface="Century Gothic" panose="020B0502020202020204" pitchFamily="34" charset="0"/>
            </a:endParaRPr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D23AD746-2396-468F-B783-A7E9BF2A7488}"/>
              </a:ext>
            </a:extLst>
          </p:cNvPr>
          <p:cNvSpPr/>
          <p:nvPr/>
        </p:nvSpPr>
        <p:spPr>
          <a:xfrm>
            <a:off x="8658635" y="1945418"/>
            <a:ext cx="3509500" cy="36503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56000" rIns="648000" bIns="0" rtlCol="0" anchor="t" anchorCtr="0"/>
          <a:lstStyle/>
          <a:p>
            <a:pPr algn="l">
              <a:lnSpc>
                <a:spcPts val="2200"/>
              </a:lnSpc>
            </a:pPr>
            <a:endParaRPr lang="fr-FR" sz="1600" b="1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8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5A735B-2203-4EA7-AB12-5441D002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18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F2E41C-E699-497F-984A-592511A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98" y="333660"/>
            <a:ext cx="10612159" cy="1234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000" dirty="0"/>
              <a:t>Performance</a:t>
            </a:r>
            <a:r>
              <a:rPr lang="fr-FR" dirty="0"/>
              <a:t> (2/3)</a:t>
            </a:r>
            <a:br>
              <a:rPr lang="fr-FR" dirty="0"/>
            </a:br>
            <a:r>
              <a:rPr lang="fr-FR" sz="2100" dirty="0"/>
              <a:t>Gain according to </a:t>
            </a:r>
            <a:br>
              <a:rPr lang="fr-FR" sz="2100" dirty="0"/>
            </a:br>
            <a:r>
              <a:rPr lang="fr-FR" sz="2100" dirty="0"/>
              <a:t>Prevalence of BMK+ and </a:t>
            </a:r>
            <a:r>
              <a:rPr lang="en-US" sz="2100" dirty="0"/>
              <a:t>Magnitude of the treatment effect in patients BMK+/BMK-</a:t>
            </a:r>
            <a:endParaRPr lang="fr-FR" sz="2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29704-F0F6-48A6-8865-BFE6B03823B5}"/>
              </a:ext>
            </a:extLst>
          </p:cNvPr>
          <p:cNvSpPr/>
          <p:nvPr/>
        </p:nvSpPr>
        <p:spPr>
          <a:xfrm>
            <a:off x="1394717" y="6265439"/>
            <a:ext cx="2006851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TV = 15% and LRV = 5%</a:t>
            </a:r>
            <a:br>
              <a:rPr lang="fr-FR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800" b="1" dirty="0">
                <a:solidFill>
                  <a:schemeClr val="accent1"/>
                </a:solidFill>
              </a:rPr>
              <a:t>Results obtained using 5000 simulations</a:t>
            </a:r>
            <a:endParaRPr lang="fr-FR" sz="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63ED2-941A-452A-B25E-B9ACF8CE59AD}"/>
              </a:ext>
            </a:extLst>
          </p:cNvPr>
          <p:cNvSpPr/>
          <p:nvPr/>
        </p:nvSpPr>
        <p:spPr>
          <a:xfrm>
            <a:off x="1784940" y="5438141"/>
            <a:ext cx="297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When no effect in the BMK- subgroup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up to 19%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D97E25-76B5-4496-894D-7E4B3AF3B3F2}"/>
              </a:ext>
            </a:extLst>
          </p:cNvPr>
          <p:cNvSpPr/>
          <p:nvPr/>
        </p:nvSpPr>
        <p:spPr>
          <a:xfrm>
            <a:off x="7351416" y="5453890"/>
            <a:ext cx="3055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When half effect in the BMK- subgroup</a:t>
            </a:r>
          </a:p>
          <a:p>
            <a:pPr algn="ctr"/>
            <a:r>
              <a:rPr lang="fr-FR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Gain up to 5%</a:t>
            </a:r>
          </a:p>
        </p:txBody>
      </p:sp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9F6C5636-E8F5-447C-B6E9-5A76144B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  <p:pic>
        <p:nvPicPr>
          <p:cNvPr id="13" name="Picture 12" descr="A green and white squares with numbers&#10;&#10;Description automatically generated with medium confidence">
            <a:extLst>
              <a:ext uri="{FF2B5EF4-FFF2-40B4-BE49-F238E27FC236}">
                <a16:creationId xmlns:a16="http://schemas.microsoft.com/office/drawing/2014/main" id="{5CFD559E-1B89-696C-7F34-95797B91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78" y="1686857"/>
            <a:ext cx="5715797" cy="3808918"/>
          </a:xfrm>
          <a:prstGeom prst="rect">
            <a:avLst/>
          </a:prstGeom>
        </p:spPr>
      </p:pic>
      <p:pic>
        <p:nvPicPr>
          <p:cNvPr id="15" name="Picture 14" descr="A green chart with white numbers&#10;&#10;Description automatically generated with medium confidence">
            <a:extLst>
              <a:ext uri="{FF2B5EF4-FFF2-40B4-BE49-F238E27FC236}">
                <a16:creationId xmlns:a16="http://schemas.microsoft.com/office/drawing/2014/main" id="{D52FBF18-9F2E-AAD1-4634-A0A54B16A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81" y="1686857"/>
            <a:ext cx="5715797" cy="38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75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3A1352-3890-474D-9017-AEA2A5CD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E75B2-1F5F-104D-81CC-0E99E60AEADE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9F24DA7D-41BE-4A22-B8C0-0FC8FB7AC7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69463" y="205366"/>
            <a:ext cx="4041005" cy="7720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Motivation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EA2DE-4571-4EDD-ACC7-F15BCFB1A5E4}"/>
              </a:ext>
            </a:extLst>
          </p:cNvPr>
          <p:cNvSpPr/>
          <p:nvPr/>
        </p:nvSpPr>
        <p:spPr>
          <a:xfrm>
            <a:off x="2920542" y="2360706"/>
            <a:ext cx="7290205" cy="198589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2" name="Group 75">
            <a:extLst>
              <a:ext uri="{FF2B5EF4-FFF2-40B4-BE49-F238E27FC236}">
                <a16:creationId xmlns:a16="http://schemas.microsoft.com/office/drawing/2014/main" id="{29FE5DBF-9E9E-4477-8818-23ED2A07CC37}"/>
              </a:ext>
            </a:extLst>
          </p:cNvPr>
          <p:cNvGrpSpPr>
            <a:grpSpLocks noChangeAspect="1"/>
          </p:cNvGrpSpPr>
          <p:nvPr/>
        </p:nvGrpSpPr>
        <p:grpSpPr>
          <a:xfrm>
            <a:off x="10168133" y="2235326"/>
            <a:ext cx="426140" cy="449347"/>
            <a:chOff x="982662" y="1847850"/>
            <a:chExt cx="269875" cy="269875"/>
          </a:xfrm>
        </p:grpSpPr>
        <p:sp>
          <p:nvSpPr>
            <p:cNvPr id="23" name="Oval 50">
              <a:extLst>
                <a:ext uri="{FF2B5EF4-FFF2-40B4-BE49-F238E27FC236}">
                  <a16:creationId xmlns:a16="http://schemas.microsoft.com/office/drawing/2014/main" id="{64A1F289-5365-4F44-B524-7556FCA8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29BA74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7271E305-C349-4D1B-8BE9-24E48634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E09867B-AAFB-4EC5-8E1E-9C3EB2621E58}"/>
              </a:ext>
            </a:extLst>
          </p:cNvPr>
          <p:cNvSpPr/>
          <p:nvPr/>
        </p:nvSpPr>
        <p:spPr>
          <a:xfrm>
            <a:off x="3264015" y="2038756"/>
            <a:ext cx="900000" cy="1022357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 I</a:t>
            </a:r>
            <a:b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Dose Escalation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-40" normalizeH="0" baseline="0" noProof="0" dirty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C49729-004F-4B66-9E45-C3BF58283950}"/>
              </a:ext>
            </a:extLst>
          </p:cNvPr>
          <p:cNvSpPr/>
          <p:nvPr/>
        </p:nvSpPr>
        <p:spPr>
          <a:xfrm>
            <a:off x="4464003" y="2038755"/>
            <a:ext cx="900000" cy="1022357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 Ib Expansion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-40" normalizeH="0" baseline="0" noProof="0" dirty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feld 1">
            <a:extLst>
              <a:ext uri="{FF2B5EF4-FFF2-40B4-BE49-F238E27FC236}">
                <a16:creationId xmlns:a16="http://schemas.microsoft.com/office/drawing/2014/main" id="{E9E6768A-D668-44FB-9578-D821642C562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37781" y="2183002"/>
            <a:ext cx="1397331" cy="553998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FFFF00"/>
                  </a:fgClr>
                  <a:bgClr>
                    <a:srgbClr val="FFFF00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560" dir="3498616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rebuchet MS" panose="020B0603020202020204" pitchFamily="34" charset="0"/>
              </a:rPr>
              <a:t>“Traditional” development journey</a:t>
            </a:r>
          </a:p>
        </p:txBody>
      </p:sp>
      <p:pic>
        <p:nvPicPr>
          <p:cNvPr id="203" name="Image 202">
            <a:extLst>
              <a:ext uri="{FF2B5EF4-FFF2-40B4-BE49-F238E27FC236}">
                <a16:creationId xmlns:a16="http://schemas.microsoft.com/office/drawing/2014/main" id="{3717A7CA-2364-4B6C-BB3C-E7292F91F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199" y="6127070"/>
            <a:ext cx="695004" cy="69500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33791A0A-0E00-4CDA-BD01-4C13E244BC44}"/>
              </a:ext>
            </a:extLst>
          </p:cNvPr>
          <p:cNvGrpSpPr/>
          <p:nvPr/>
        </p:nvGrpSpPr>
        <p:grpSpPr>
          <a:xfrm>
            <a:off x="4548329" y="760326"/>
            <a:ext cx="3700266" cy="1124051"/>
            <a:chOff x="3919609" y="937861"/>
            <a:chExt cx="3700266" cy="1124051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24F8D8AB-35A4-4DCF-B733-C67F3EE24CAA}"/>
                </a:ext>
              </a:extLst>
            </p:cNvPr>
            <p:cNvSpPr/>
            <p:nvPr/>
          </p:nvSpPr>
          <p:spPr>
            <a:xfrm>
              <a:off x="3919609" y="1845912"/>
              <a:ext cx="684000" cy="216000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PoC</a:t>
              </a:r>
              <a:endParaRPr kumimoji="0" lang="en-GB" sz="9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8C71B0-C00F-4CDA-8350-15C0B85CD887}"/>
                </a:ext>
              </a:extLst>
            </p:cNvPr>
            <p:cNvSpPr/>
            <p:nvPr/>
          </p:nvSpPr>
          <p:spPr>
            <a:xfrm>
              <a:off x="4615304" y="937861"/>
              <a:ext cx="300457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95E7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Goal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5E7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: Quickly establish that the drug is worth pursuing further, on the overall indication or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5E7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5E7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 a biomarker subgroup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67F5C36E-C197-470A-B177-1A0E3323FF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92933" y="972906"/>
              <a:ext cx="2" cy="985240"/>
            </a:xfrm>
            <a:prstGeom prst="line">
              <a:avLst/>
            </a:prstGeom>
            <a:ln>
              <a:solidFill>
                <a:srgbClr val="295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8F8217-539F-4F09-B55F-A7837B388D56}"/>
              </a:ext>
            </a:extLst>
          </p:cNvPr>
          <p:cNvGrpSpPr/>
          <p:nvPr/>
        </p:nvGrpSpPr>
        <p:grpSpPr>
          <a:xfrm>
            <a:off x="7800869" y="1668377"/>
            <a:ext cx="895451" cy="1392736"/>
            <a:chOff x="6369185" y="1848837"/>
            <a:chExt cx="895451" cy="1392736"/>
          </a:xfrm>
        </p:grpSpPr>
        <p:cxnSp>
          <p:nvCxnSpPr>
            <p:cNvPr id="97" name="Straight Connector 3">
              <a:extLst>
                <a:ext uri="{FF2B5EF4-FFF2-40B4-BE49-F238E27FC236}">
                  <a16:creationId xmlns:a16="http://schemas.microsoft.com/office/drawing/2014/main" id="{E8F4BF29-5234-4C23-814C-767603D43C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6909" y="2047426"/>
              <a:ext cx="2" cy="1080000"/>
            </a:xfrm>
            <a:prstGeom prst="line">
              <a:avLst/>
            </a:prstGeom>
            <a:noFill/>
            <a:ln w="12700" cap="rnd" cmpd="sng" algn="ctr">
              <a:solidFill>
                <a:srgbClr val="295E7E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0469B6-AD53-4C2B-9CF3-A9ED48F4EB03}"/>
                </a:ext>
              </a:extLst>
            </p:cNvPr>
            <p:cNvSpPr/>
            <p:nvPr/>
          </p:nvSpPr>
          <p:spPr>
            <a:xfrm>
              <a:off x="6369185" y="1848837"/>
              <a:ext cx="895451" cy="216000"/>
            </a:xfrm>
            <a:prstGeom prst="rect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Approval</a:t>
              </a:r>
              <a:endParaRPr kumimoji="0" lang="en-GB" sz="9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Isosceles Triangle 109">
              <a:extLst>
                <a:ext uri="{FF2B5EF4-FFF2-40B4-BE49-F238E27FC236}">
                  <a16:creationId xmlns:a16="http://schemas.microsoft.com/office/drawing/2014/main" id="{B5AA9DE8-FD27-49F8-9976-45BDB019D3D0}"/>
                </a:ext>
              </a:extLst>
            </p:cNvPr>
            <p:cNvSpPr/>
            <p:nvPr/>
          </p:nvSpPr>
          <p:spPr>
            <a:xfrm>
              <a:off x="6736175" y="3108351"/>
              <a:ext cx="154538" cy="133222"/>
            </a:xfrm>
            <a:prstGeom prst="triangle">
              <a:avLst/>
            </a:prstGeom>
            <a:solidFill>
              <a:srgbClr val="295E7E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56" name="Graphique 55" descr="Flèches de chevron">
            <a:extLst>
              <a:ext uri="{FF2B5EF4-FFF2-40B4-BE49-F238E27FC236}">
                <a16:creationId xmlns:a16="http://schemas.microsoft.com/office/drawing/2014/main" id="{154B42ED-5618-40C8-AB82-B8059232C1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647855" y="3195939"/>
            <a:ext cx="484948" cy="4849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87D4425-DB34-4B66-A731-00627014CC66}"/>
              </a:ext>
            </a:extLst>
          </p:cNvPr>
          <p:cNvSpPr/>
          <p:nvPr/>
        </p:nvSpPr>
        <p:spPr>
          <a:xfrm>
            <a:off x="5653897" y="2038754"/>
            <a:ext cx="900000" cy="1022357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 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-4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CA220C-9060-4E72-8CAD-F9F6D4EE8004}"/>
              </a:ext>
            </a:extLst>
          </p:cNvPr>
          <p:cNvSpPr/>
          <p:nvPr/>
        </p:nvSpPr>
        <p:spPr>
          <a:xfrm>
            <a:off x="6849437" y="2044502"/>
            <a:ext cx="900000" cy="101661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 III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Registration trial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-40" normalizeH="0" baseline="0" noProof="0" dirty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DFB34-FEDE-411C-BD49-5D30A3B0C48D}"/>
              </a:ext>
            </a:extLst>
          </p:cNvPr>
          <p:cNvSpPr/>
          <p:nvPr/>
        </p:nvSpPr>
        <p:spPr>
          <a:xfrm>
            <a:off x="8819753" y="2044502"/>
            <a:ext cx="900000" cy="1016611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6E6F7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+/- Post Marketing Request</a:t>
            </a:r>
            <a:endParaRPr kumimoji="0" lang="en-GB" sz="1200" b="1" i="0" u="none" strike="noStrike" kern="0" cap="none" spc="-40" normalizeH="0" baseline="0" noProof="0" dirty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F53F74-BABE-4AB6-8ED3-4EFFAF4402FA}"/>
              </a:ext>
            </a:extLst>
          </p:cNvPr>
          <p:cNvSpPr txBox="1"/>
          <p:nvPr/>
        </p:nvSpPr>
        <p:spPr>
          <a:xfrm>
            <a:off x="1193598" y="5793366"/>
            <a:ext cx="1334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-4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PoC = Proof of Concept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9F73CCB-10AF-4E1E-845C-B8DE0A5B99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1858" t="31341" r="58116" b="54458"/>
          <a:stretch/>
        </p:blipFill>
        <p:spPr>
          <a:xfrm>
            <a:off x="3522545" y="2845023"/>
            <a:ext cx="310940" cy="1828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9252F2D-85CA-4848-9F08-E900E2B3C5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7628"/>
          <a:stretch/>
        </p:blipFill>
        <p:spPr>
          <a:xfrm>
            <a:off x="7039050" y="2838355"/>
            <a:ext cx="587334" cy="18533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4D332B8-154A-45AC-9634-E96C71AA62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9493" t="31150" r="37002" b="54649"/>
          <a:stretch/>
        </p:blipFill>
        <p:spPr>
          <a:xfrm>
            <a:off x="5859443" y="2850364"/>
            <a:ext cx="418836" cy="18287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6AE2A3E-9FD8-4980-BA4A-5C0706E816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1858" t="31341" r="58116" b="54458"/>
          <a:stretch/>
        </p:blipFill>
        <p:spPr>
          <a:xfrm>
            <a:off x="4722533" y="2843166"/>
            <a:ext cx="310940" cy="182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C3C751-4DD5-4E18-A59B-B09DB4797A1E}"/>
              </a:ext>
            </a:extLst>
          </p:cNvPr>
          <p:cNvSpPr/>
          <p:nvPr/>
        </p:nvSpPr>
        <p:spPr>
          <a:xfrm>
            <a:off x="2988261" y="3733387"/>
            <a:ext cx="40507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Putative BMK predictive of treatment responses</a:t>
            </a:r>
          </a:p>
          <a:p>
            <a:pPr marL="72000" marR="0" lvl="0" indent="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Measured on a continuous scale</a:t>
            </a:r>
          </a:p>
          <a:p>
            <a:pPr marL="72000" marR="0" lvl="0" indent="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predefined cutoff for BMK+ patients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731C20-7927-4BE6-A9B3-BCB48139CD62}"/>
              </a:ext>
            </a:extLst>
          </p:cNvPr>
          <p:cNvSpPr/>
          <p:nvPr/>
        </p:nvSpPr>
        <p:spPr>
          <a:xfrm>
            <a:off x="2941404" y="4543977"/>
            <a:ext cx="244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Enrich on BMK + or not 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E56153-B652-48C2-BB68-1507BD1DC3D1}"/>
              </a:ext>
            </a:extLst>
          </p:cNvPr>
          <p:cNvSpPr/>
          <p:nvPr/>
        </p:nvSpPr>
        <p:spPr>
          <a:xfrm>
            <a:off x="6903868" y="4737303"/>
            <a:ext cx="49558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</a:t>
            </a:r>
            <a:r>
              <a:rPr kumimoji="0" lang="fr-FR" sz="1400" b="0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lack of evidence in patients to support BMK hypothesis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Yes</a:t>
            </a:r>
            <a:r>
              <a:rPr kumimoji="0" lang="fr-FR" sz="1400" b="0" i="0" u="none" strike="noStrike" kern="0" cap="none" spc="-4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to avoid the risk of missing an efficacy signal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510A426-B6CC-439B-AD8C-A726B2FA6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562" y="4616421"/>
            <a:ext cx="1397299" cy="1101861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D76DB4F5-680C-44C8-9D2F-3F8291A173B9}"/>
              </a:ext>
            </a:extLst>
          </p:cNvPr>
          <p:cNvSpPr/>
          <p:nvPr/>
        </p:nvSpPr>
        <p:spPr>
          <a:xfrm>
            <a:off x="2593392" y="4604535"/>
            <a:ext cx="281241" cy="277996"/>
          </a:xfrm>
          <a:prstGeom prst="rightArrow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56000" rIns="648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50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16A2-DFF7-43E3-BB48-034E7C7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E75B2-1F5F-104D-81CC-0E99E60AEADE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54" y="207547"/>
            <a:ext cx="10475913" cy="824074"/>
          </a:xfrm>
        </p:spPr>
        <p:txBody>
          <a:bodyPr/>
          <a:lstStyle/>
          <a:p>
            <a:r>
              <a:rPr lang="en-US" sz="3600" dirty="0"/>
              <a:t>Motivation - Don’t Miss a Signal</a:t>
            </a:r>
            <a:endParaRPr lang="fr-FR" sz="360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DB4CC4B-CFD7-4CC8-8651-875DEDC5ECCA}"/>
              </a:ext>
            </a:extLst>
          </p:cNvPr>
          <p:cNvGrpSpPr/>
          <p:nvPr/>
        </p:nvGrpSpPr>
        <p:grpSpPr>
          <a:xfrm>
            <a:off x="8715107" y="1520988"/>
            <a:ext cx="1980000" cy="1980000"/>
            <a:chOff x="2260939" y="2927072"/>
            <a:chExt cx="2160000" cy="216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8CBBB61-02D1-476E-A4FC-08BEAB579C4B}"/>
                </a:ext>
              </a:extLst>
            </p:cNvPr>
            <p:cNvSpPr/>
            <p:nvPr/>
          </p:nvSpPr>
          <p:spPr>
            <a:xfrm>
              <a:off x="2260939" y="2927072"/>
              <a:ext cx="2160000" cy="21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56000" rIns="648000" bIns="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BBEA6097-F94A-446A-853E-D206E6F33701}"/>
                </a:ext>
              </a:extLst>
            </p:cNvPr>
            <p:cNvSpPr/>
            <p:nvPr/>
          </p:nvSpPr>
          <p:spPr>
            <a:xfrm>
              <a:off x="2378757" y="3043126"/>
              <a:ext cx="1924364" cy="1924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56000" rIns="648000" bIns="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2EDC14B-CA46-4E4C-A887-BBADACA056D9}"/>
                </a:ext>
              </a:extLst>
            </p:cNvPr>
            <p:cNvSpPr txBox="1"/>
            <p:nvPr/>
          </p:nvSpPr>
          <p:spPr>
            <a:xfrm>
              <a:off x="2455787" y="3523709"/>
              <a:ext cx="1800000" cy="119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ADAPTIVE DESIGN</a:t>
              </a:r>
              <a:b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endParaRPr kumimoji="0" lang="fr-FR" sz="500" b="1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BMK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Enrichment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55B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 the interim stage 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of the study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CF82939-A658-4871-ADCD-AAC883D8E9E9}"/>
              </a:ext>
            </a:extLst>
          </p:cNvPr>
          <p:cNvSpPr/>
          <p:nvPr/>
        </p:nvSpPr>
        <p:spPr>
          <a:xfrm>
            <a:off x="8059614" y="3839057"/>
            <a:ext cx="3215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 offers more power than the non-AD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detecting an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effect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1C36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 a BMK+ subgroup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54E036-EF06-4EDE-A608-FB56E634271A}"/>
              </a:ext>
            </a:extLst>
          </p:cNvPr>
          <p:cNvSpPr/>
          <p:nvPr/>
        </p:nvSpPr>
        <p:spPr>
          <a:xfrm>
            <a:off x="3860136" y="3828556"/>
            <a:ext cx="3303755" cy="170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of missing a signal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cutoff of the BMK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well established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Cannot establish that the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BMK-neg patients do not respond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Longer recruitment duration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CAC34A-787F-4F79-BC5B-1F1F8D552D79}"/>
              </a:ext>
            </a:extLst>
          </p:cNvPr>
          <p:cNvSpPr/>
          <p:nvPr/>
        </p:nvSpPr>
        <p:spPr>
          <a:xfrm>
            <a:off x="865772" y="3833844"/>
            <a:ext cx="25832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of missing a signal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treatment benefit is limited to a small BMK+ subgroup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05A1CD1-F390-4689-A614-415C4D1F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66" y="4534428"/>
            <a:ext cx="2766773" cy="1409406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7E388D3-7BCE-4F6F-B27A-8AB0121B9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199" y="6127070"/>
            <a:ext cx="695004" cy="695004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6F6F8DC-9511-4BA5-BF36-F83E5C73FEB8}"/>
              </a:ext>
            </a:extLst>
          </p:cNvPr>
          <p:cNvSpPr/>
          <p:nvPr/>
        </p:nvSpPr>
        <p:spPr>
          <a:xfrm>
            <a:off x="7327464" y="2316050"/>
            <a:ext cx="516552" cy="417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56000" rIns="648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093B721-B703-4CAE-8730-535BF62820C2}"/>
              </a:ext>
            </a:extLst>
          </p:cNvPr>
          <p:cNvGrpSpPr/>
          <p:nvPr/>
        </p:nvGrpSpPr>
        <p:grpSpPr>
          <a:xfrm>
            <a:off x="1388447" y="1603509"/>
            <a:ext cx="1800000" cy="1897479"/>
            <a:chOff x="2362508" y="4004948"/>
            <a:chExt cx="1800000" cy="1897479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8D1E217F-CDCA-41CB-8C20-64D8BB0BCC4E}"/>
                </a:ext>
              </a:extLst>
            </p:cNvPr>
            <p:cNvSpPr/>
            <p:nvPr/>
          </p:nvSpPr>
          <p:spPr>
            <a:xfrm>
              <a:off x="2362508" y="4102427"/>
              <a:ext cx="1800000" cy="1800000"/>
            </a:xfrm>
            <a:prstGeom prst="ellipse">
              <a:avLst/>
            </a:prstGeom>
            <a:solidFill>
              <a:srgbClr val="01A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56000" rIns="648000" bIns="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2AE59353-CF63-4021-AF96-D5CC30AE1C75}"/>
                </a:ext>
              </a:extLst>
            </p:cNvPr>
            <p:cNvSpPr/>
            <p:nvPr/>
          </p:nvSpPr>
          <p:spPr>
            <a:xfrm>
              <a:off x="2463040" y="4208810"/>
              <a:ext cx="1584000" cy="158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56000" rIns="648000" bIns="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CD202892-C475-4CA2-BE66-001D7FD5BD50}"/>
                </a:ext>
              </a:extLst>
            </p:cNvPr>
            <p:cNvGrpSpPr/>
            <p:nvPr/>
          </p:nvGrpSpPr>
          <p:grpSpPr>
            <a:xfrm>
              <a:off x="3395467" y="4004948"/>
              <a:ext cx="729497" cy="540000"/>
              <a:chOff x="3598475" y="4040761"/>
              <a:chExt cx="729497" cy="540000"/>
            </a:xfrm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57DF9064-80EA-4D4B-B008-1692FC68550A}"/>
                  </a:ext>
                </a:extLst>
              </p:cNvPr>
              <p:cNvSpPr/>
              <p:nvPr/>
            </p:nvSpPr>
            <p:spPr>
              <a:xfrm>
                <a:off x="3686141" y="4040761"/>
                <a:ext cx="540000" cy="540000"/>
              </a:xfrm>
              <a:prstGeom prst="ellipse">
                <a:avLst/>
              </a:prstGeom>
              <a:solidFill>
                <a:srgbClr val="01A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756000" rIns="648000" bIns="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2E3EE308-2C5A-4C58-9E76-364BD56BE77D}"/>
                  </a:ext>
                </a:extLst>
              </p:cNvPr>
              <p:cNvSpPr txBox="1"/>
              <p:nvPr/>
            </p:nvSpPr>
            <p:spPr>
              <a:xfrm>
                <a:off x="3598475" y="4123600"/>
                <a:ext cx="7294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Option </a:t>
                </a:r>
                <a:br>
                  <a:rPr kumimoji="0" lang="fr-F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3E1E41C-58CF-45CF-A87E-220BE36D7BB3}"/>
                </a:ext>
              </a:extLst>
            </p:cNvPr>
            <p:cNvSpPr txBox="1"/>
            <p:nvPr/>
          </p:nvSpPr>
          <p:spPr>
            <a:xfrm>
              <a:off x="2620732" y="4500392"/>
              <a:ext cx="12686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 Enrichment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Fixed Design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BMK assessed </a:t>
              </a:r>
              <a:b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55B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 the end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b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of the study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89FDB675-68AE-44F2-BE06-DEAA08B3C9ED}"/>
              </a:ext>
            </a:extLst>
          </p:cNvPr>
          <p:cNvGrpSpPr/>
          <p:nvPr/>
        </p:nvGrpSpPr>
        <p:grpSpPr>
          <a:xfrm>
            <a:off x="4560582" y="1537443"/>
            <a:ext cx="1858932" cy="1974349"/>
            <a:chOff x="5608857" y="3998894"/>
            <a:chExt cx="1858932" cy="1974349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7D3D87B-E754-4895-B417-530C89B84E58}"/>
                </a:ext>
              </a:extLst>
            </p:cNvPr>
            <p:cNvSpPr/>
            <p:nvPr/>
          </p:nvSpPr>
          <p:spPr>
            <a:xfrm>
              <a:off x="5608857" y="4173243"/>
              <a:ext cx="1800000" cy="180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56000" rIns="648000" bIns="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F18DDF09-729D-4C7E-8295-9DB7BCC0C12B}"/>
                </a:ext>
              </a:extLst>
            </p:cNvPr>
            <p:cNvSpPr/>
            <p:nvPr/>
          </p:nvSpPr>
          <p:spPr>
            <a:xfrm>
              <a:off x="5726717" y="4288138"/>
              <a:ext cx="1584000" cy="158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56000" rIns="648000" bIns="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D4FDEC9-5697-4AD9-9EFC-0AFFCD109BEE}"/>
                </a:ext>
              </a:extLst>
            </p:cNvPr>
            <p:cNvSpPr txBox="1"/>
            <p:nvPr/>
          </p:nvSpPr>
          <p:spPr>
            <a:xfrm>
              <a:off x="5652789" y="4552762"/>
              <a:ext cx="18150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Enrichment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Fixed Design</a:t>
              </a:r>
              <a:b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BMK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Enrichment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b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55B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 the beginning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b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26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of the study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EDCF2473-F07B-482A-9276-4DA99DAEEA61}"/>
                </a:ext>
              </a:extLst>
            </p:cNvPr>
            <p:cNvGrpSpPr/>
            <p:nvPr/>
          </p:nvGrpSpPr>
          <p:grpSpPr>
            <a:xfrm>
              <a:off x="6592638" y="3998894"/>
              <a:ext cx="729497" cy="540000"/>
              <a:chOff x="6801969" y="4040761"/>
              <a:chExt cx="729497" cy="540000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35ACB821-2700-494F-9190-8ABD789DD1DC}"/>
                  </a:ext>
                </a:extLst>
              </p:cNvPr>
              <p:cNvSpPr/>
              <p:nvPr/>
            </p:nvSpPr>
            <p:spPr>
              <a:xfrm>
                <a:off x="6896718" y="4040761"/>
                <a:ext cx="540000" cy="54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756000" rIns="648000" bIns="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862D0921-3494-4D90-B0FD-21CDB4FFE097}"/>
                  </a:ext>
                </a:extLst>
              </p:cNvPr>
              <p:cNvSpPr txBox="1"/>
              <p:nvPr/>
            </p:nvSpPr>
            <p:spPr>
              <a:xfrm>
                <a:off x="6801969" y="4129450"/>
                <a:ext cx="7294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Option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B5270A37-98C2-4C7C-A836-3E9CFA99A129}"/>
              </a:ext>
            </a:extLst>
          </p:cNvPr>
          <p:cNvSpPr/>
          <p:nvPr/>
        </p:nvSpPr>
        <p:spPr>
          <a:xfrm>
            <a:off x="10130970" y="1534715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56000" rIns="648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1F8CBDE-EDCB-4914-B4B0-2D2B383E3293}"/>
              </a:ext>
            </a:extLst>
          </p:cNvPr>
          <p:cNvSpPr txBox="1"/>
          <p:nvPr/>
        </p:nvSpPr>
        <p:spPr>
          <a:xfrm>
            <a:off x="10036221" y="1623404"/>
            <a:ext cx="729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7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16A2-DFF7-43E3-BB48-034E7C7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Many uncertainties at this early stage</a:t>
            </a: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86C4D35-6554-4B89-9CAF-64FDDE91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4" y="2320639"/>
            <a:ext cx="10475913" cy="22166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Uncertainties about : 					</a:t>
            </a:r>
            <a:endParaRPr lang="fr-FR" sz="1800" dirty="0">
              <a:solidFill>
                <a:schemeClr val="accent2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The predictive value of the BMK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The cutoff value of the BMK used to identify patients in the BMK+ subgroup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The proportion of patients who are in the BMK+ subgroup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The magnitude of the treatment effect in patients BMK+ and BMK-</a:t>
            </a:r>
          </a:p>
          <a:p>
            <a:pPr>
              <a:spcAft>
                <a:spcPts val="1200"/>
              </a:spcAft>
            </a:pP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71796A-671A-44C6-BD43-CFF832F2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912" y="4987382"/>
            <a:ext cx="3760639" cy="10166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481291-C12B-492A-8D41-FDBCA3C18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26" y="5079123"/>
            <a:ext cx="346169" cy="410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D9B7BF-2FF4-DA1A-94AE-40A660AB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16A2-DFF7-43E3-BB48-034E7C7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783" y="394868"/>
            <a:ext cx="10475913" cy="2216622"/>
          </a:xfrm>
        </p:spPr>
        <p:txBody>
          <a:bodyPr/>
          <a:lstStyle/>
          <a:p>
            <a:r>
              <a:rPr lang="en-US" sz="3600" dirty="0"/>
              <a:t>Our Design Proposal</a:t>
            </a:r>
            <a:endParaRPr lang="fr-FR" sz="36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D9B7BF-2FF4-DA1A-94AE-40A660AB0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BCFA7C01-4391-4112-A0F6-D9B0E726DE18}"/>
              </a:ext>
            </a:extLst>
          </p:cNvPr>
          <p:cNvGrpSpPr/>
          <p:nvPr/>
        </p:nvGrpSpPr>
        <p:grpSpPr>
          <a:xfrm>
            <a:off x="1633827" y="2653049"/>
            <a:ext cx="749463" cy="546924"/>
            <a:chOff x="1548262" y="2854509"/>
            <a:chExt cx="749463" cy="546924"/>
          </a:xfrm>
        </p:grpSpPr>
        <p:pic>
          <p:nvPicPr>
            <p:cNvPr id="1026" name="Picture 2" descr="Prognostic and predictive enrichment in sepsis | Nature Reviews Nephrology">
              <a:extLst>
                <a:ext uri="{FF2B5EF4-FFF2-40B4-BE49-F238E27FC236}">
                  <a16:creationId xmlns:a16="http://schemas.microsoft.com/office/drawing/2014/main" id="{62AFED32-C7CB-4D95-AC25-A9D44DDAD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12" t="43220" r="15350" b="35191"/>
            <a:stretch/>
          </p:blipFill>
          <p:spPr bwMode="auto">
            <a:xfrm>
              <a:off x="1548262" y="2860742"/>
              <a:ext cx="249958" cy="54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4F75660-020F-4F80-BDA7-0F0EC95B3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5887"/>
            <a:stretch/>
          </p:blipFill>
          <p:spPr>
            <a:xfrm>
              <a:off x="1798220" y="2854509"/>
              <a:ext cx="249958" cy="53249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F9807FF-B28A-4C8B-9C16-11D5462EA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5887"/>
            <a:stretch/>
          </p:blipFill>
          <p:spPr>
            <a:xfrm>
              <a:off x="2047767" y="2854509"/>
              <a:ext cx="249958" cy="532497"/>
            </a:xfrm>
            <a:prstGeom prst="rect">
              <a:avLst/>
            </a:prstGeom>
          </p:spPr>
        </p:pic>
      </p:grpSp>
      <p:sp>
        <p:nvSpPr>
          <p:cNvPr id="22" name="Isosceles Triangle 109">
            <a:extLst>
              <a:ext uri="{FF2B5EF4-FFF2-40B4-BE49-F238E27FC236}">
                <a16:creationId xmlns:a16="http://schemas.microsoft.com/office/drawing/2014/main" id="{D798B4E6-8540-43CD-9618-26FAB9CA2C1B}"/>
              </a:ext>
            </a:extLst>
          </p:cNvPr>
          <p:cNvSpPr/>
          <p:nvPr/>
        </p:nvSpPr>
        <p:spPr>
          <a:xfrm>
            <a:off x="4604695" y="3788456"/>
            <a:ext cx="154538" cy="133222"/>
          </a:xfrm>
          <a:prstGeom prst="triangle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23" name="Straight Connector 3">
            <a:extLst>
              <a:ext uri="{FF2B5EF4-FFF2-40B4-BE49-F238E27FC236}">
                <a16:creationId xmlns:a16="http://schemas.microsoft.com/office/drawing/2014/main" id="{5A76F2E2-F76E-4A01-B67F-E9F76BA982A3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681969" y="1828041"/>
            <a:ext cx="14694" cy="1978846"/>
          </a:xfrm>
          <a:prstGeom prst="line">
            <a:avLst/>
          </a:prstGeom>
          <a:noFill/>
          <a:ln w="12700" cap="rnd" cmpd="sng" algn="ctr">
            <a:solidFill>
              <a:srgbClr val="295E7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C323CC5-2090-408A-92B4-EF8CAE6A064B}"/>
              </a:ext>
            </a:extLst>
          </p:cNvPr>
          <p:cNvSpPr/>
          <p:nvPr/>
        </p:nvSpPr>
        <p:spPr>
          <a:xfrm>
            <a:off x="3705309" y="1526497"/>
            <a:ext cx="1982708" cy="301544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Interim Analysis</a:t>
            </a:r>
          </a:p>
        </p:txBody>
      </p:sp>
      <p:sp>
        <p:nvSpPr>
          <p:cNvPr id="26" name="Textfeld 1">
            <a:extLst>
              <a:ext uri="{FF2B5EF4-FFF2-40B4-BE49-F238E27FC236}">
                <a16:creationId xmlns:a16="http://schemas.microsoft.com/office/drawing/2014/main" id="{D5D3D9F2-D643-482E-B96B-9C38C34BF4A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10793" y="2830075"/>
            <a:ext cx="1136358" cy="240066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FFFF00"/>
                  </a:fgClr>
                  <a:bgClr>
                    <a:srgbClr val="FFFF00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560" dir="3498616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Treatment</a:t>
            </a:r>
            <a:b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</a:b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Single-arm study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31A9667-701F-45E6-A8F1-68038877597D}"/>
              </a:ext>
            </a:extLst>
          </p:cNvPr>
          <p:cNvCxnSpPr/>
          <p:nvPr/>
        </p:nvCxnSpPr>
        <p:spPr>
          <a:xfrm>
            <a:off x="3647151" y="2889809"/>
            <a:ext cx="66791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8882464-8E95-45E2-95E7-AC1F156F3770}"/>
              </a:ext>
            </a:extLst>
          </p:cNvPr>
          <p:cNvSpPr/>
          <p:nvPr/>
        </p:nvSpPr>
        <p:spPr>
          <a:xfrm>
            <a:off x="2925002" y="3950507"/>
            <a:ext cx="3605194" cy="1302971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 of the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Predictive value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of the biomarker of interest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Robust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biomarker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cutoff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that will guide the next recruitments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9B30382-BB17-4FBB-8928-1EB50B400B89}"/>
              </a:ext>
            </a:extLst>
          </p:cNvPr>
          <p:cNvCxnSpPr/>
          <p:nvPr/>
        </p:nvCxnSpPr>
        <p:spPr>
          <a:xfrm>
            <a:off x="4681968" y="2406880"/>
            <a:ext cx="66791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03AA83A-AE1B-4F33-8976-D4589AF89C70}"/>
              </a:ext>
            </a:extLst>
          </p:cNvPr>
          <p:cNvCxnSpPr/>
          <p:nvPr/>
        </p:nvCxnSpPr>
        <p:spPr>
          <a:xfrm>
            <a:off x="4681968" y="3348752"/>
            <a:ext cx="66791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1">
            <a:extLst>
              <a:ext uri="{FF2B5EF4-FFF2-40B4-BE49-F238E27FC236}">
                <a16:creationId xmlns:a16="http://schemas.microsoft.com/office/drawing/2014/main" id="{0512874E-E048-48BD-BC7A-DE54B4F3F9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01229" y="2068242"/>
            <a:ext cx="1795587" cy="601795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FFFF00"/>
                  </a:fgClr>
                  <a:bgClr>
                    <a:srgbClr val="FFFF00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560" dir="3498616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If no robust cutoff found</a:t>
            </a:r>
          </a:p>
          <a:p>
            <a:pPr algn="ctr"/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i.e. 1</a:t>
            </a:r>
            <a:r>
              <a:rPr lang="en-GB" sz="1000" baseline="30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st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 data not supportive of the BMK hypothesis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C88CE23-7343-4047-8497-7FF0CDABC2C3}"/>
              </a:ext>
            </a:extLst>
          </p:cNvPr>
          <p:cNvGrpSpPr/>
          <p:nvPr/>
        </p:nvGrpSpPr>
        <p:grpSpPr>
          <a:xfrm>
            <a:off x="10099455" y="2165294"/>
            <a:ext cx="749463" cy="546924"/>
            <a:chOff x="9895520" y="2309699"/>
            <a:chExt cx="749463" cy="546924"/>
          </a:xfrm>
        </p:grpSpPr>
        <p:pic>
          <p:nvPicPr>
            <p:cNvPr id="34" name="Picture 2" descr="Prognostic and predictive enrichment in sepsis | Nature Reviews Nephrology">
              <a:extLst>
                <a:ext uri="{FF2B5EF4-FFF2-40B4-BE49-F238E27FC236}">
                  <a16:creationId xmlns:a16="http://schemas.microsoft.com/office/drawing/2014/main" id="{2CCA293A-8776-45CC-BE30-4C9CD855BB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12" t="43220" r="15350" b="35191"/>
            <a:stretch/>
          </p:blipFill>
          <p:spPr bwMode="auto">
            <a:xfrm>
              <a:off x="9895520" y="2315932"/>
              <a:ext cx="249958" cy="54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CF1D5853-436B-4924-94C9-322EDBB90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5887"/>
            <a:stretch/>
          </p:blipFill>
          <p:spPr>
            <a:xfrm>
              <a:off x="10145478" y="2309699"/>
              <a:ext cx="249958" cy="532497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E4DA72F-A801-4B55-8F08-D9B368EBE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5887"/>
            <a:stretch/>
          </p:blipFill>
          <p:spPr>
            <a:xfrm>
              <a:off x="10395025" y="2309699"/>
              <a:ext cx="249958" cy="532497"/>
            </a:xfrm>
            <a:prstGeom prst="rect">
              <a:avLst/>
            </a:prstGeom>
          </p:spPr>
        </p:pic>
      </p:grp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8BD81B0-C3CB-4E94-BB91-EF40E56327E0}"/>
              </a:ext>
            </a:extLst>
          </p:cNvPr>
          <p:cNvCxnSpPr/>
          <p:nvPr/>
        </p:nvCxnSpPr>
        <p:spPr>
          <a:xfrm>
            <a:off x="7404303" y="2361205"/>
            <a:ext cx="66791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1">
            <a:extLst>
              <a:ext uri="{FF2B5EF4-FFF2-40B4-BE49-F238E27FC236}">
                <a16:creationId xmlns:a16="http://schemas.microsoft.com/office/drawing/2014/main" id="{F632E3B9-B0AF-4471-80A0-A43AF7C5CD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82107" y="2060473"/>
            <a:ext cx="1751505" cy="601795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FFFF00"/>
                  </a:fgClr>
                  <a:bgClr>
                    <a:srgbClr val="FFFF00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560" dir="3498616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No enrichment strategy</a:t>
            </a:r>
          </a:p>
          <a:p>
            <a:pPr algn="ctr"/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i.e. continue as initially planned (classical design)</a:t>
            </a:r>
            <a:endParaRPr lang="en-GB" sz="900" dirty="0">
              <a:solidFill>
                <a:srgbClr val="002060"/>
              </a:solidFill>
              <a:latin typeface="Century Gothic" panose="020B0502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9" name="Textfeld 1">
            <a:extLst>
              <a:ext uri="{FF2B5EF4-FFF2-40B4-BE49-F238E27FC236}">
                <a16:creationId xmlns:a16="http://schemas.microsoft.com/office/drawing/2014/main" id="{FB768BB3-6B10-42CC-AF40-607F47C94E6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22697" y="3061787"/>
            <a:ext cx="1577815" cy="601795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FFFF00"/>
                  </a:fgClr>
                  <a:bgClr>
                    <a:srgbClr val="FFFF00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560" dir="3498616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If robust cutoff found</a:t>
            </a:r>
          </a:p>
          <a:p>
            <a:pPr algn="ctr"/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i.e. 1</a:t>
            </a:r>
            <a:r>
              <a:rPr lang="en-GB" sz="1000" baseline="30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st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 data supportive of the BMK hypothesis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D6F6338-4FFB-404C-9E6C-6B0D64135825}"/>
              </a:ext>
            </a:extLst>
          </p:cNvPr>
          <p:cNvCxnSpPr/>
          <p:nvPr/>
        </p:nvCxnSpPr>
        <p:spPr>
          <a:xfrm>
            <a:off x="7404303" y="3390800"/>
            <a:ext cx="66791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1">
            <a:extLst>
              <a:ext uri="{FF2B5EF4-FFF2-40B4-BE49-F238E27FC236}">
                <a16:creationId xmlns:a16="http://schemas.microsoft.com/office/drawing/2014/main" id="{2BB5FA4B-8C58-43D4-B184-3A6452CA76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65236" y="3047352"/>
            <a:ext cx="1577815" cy="601795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FFFF00"/>
                  </a:fgClr>
                  <a:bgClr>
                    <a:srgbClr val="FFFF00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560" dir="3498616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Enrichment strategy</a:t>
            </a:r>
          </a:p>
          <a:p>
            <a:pPr algn="ctr"/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i.e. recruit patients likely to respond</a:t>
            </a:r>
            <a:endParaRPr lang="en-GB" sz="900" dirty="0">
              <a:solidFill>
                <a:srgbClr val="002060"/>
              </a:solidFill>
              <a:latin typeface="Century Gothic" panose="020B0502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C73FD159-6015-4761-989F-8F05A6532BA8}"/>
              </a:ext>
            </a:extLst>
          </p:cNvPr>
          <p:cNvGrpSpPr/>
          <p:nvPr/>
        </p:nvGrpSpPr>
        <p:grpSpPr>
          <a:xfrm>
            <a:off x="10099455" y="3161645"/>
            <a:ext cx="749052" cy="540691"/>
            <a:chOff x="9894275" y="3306050"/>
            <a:chExt cx="749052" cy="540691"/>
          </a:xfrm>
        </p:grpSpPr>
        <p:pic>
          <p:nvPicPr>
            <p:cNvPr id="42" name="Picture 2" descr="Prognostic and predictive enrichment in sepsis | Nature Reviews Nephrology">
              <a:extLst>
                <a:ext uri="{FF2B5EF4-FFF2-40B4-BE49-F238E27FC236}">
                  <a16:creationId xmlns:a16="http://schemas.microsoft.com/office/drawing/2014/main" id="{07A5DE99-A108-43CE-91D8-B54B20B76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12" t="43220" r="15350" b="35191"/>
            <a:stretch/>
          </p:blipFill>
          <p:spPr bwMode="auto">
            <a:xfrm>
              <a:off x="9894275" y="3306050"/>
              <a:ext cx="249958" cy="54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Prognostic and predictive enrichment in sepsis | Nature Reviews Nephrology">
              <a:extLst>
                <a:ext uri="{FF2B5EF4-FFF2-40B4-BE49-F238E27FC236}">
                  <a16:creationId xmlns:a16="http://schemas.microsoft.com/office/drawing/2014/main" id="{3E3C6566-4E92-4FE5-B9BA-30204D951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12" t="43220" r="15350" b="35191"/>
            <a:stretch/>
          </p:blipFill>
          <p:spPr bwMode="auto">
            <a:xfrm>
              <a:off x="10143822" y="3306050"/>
              <a:ext cx="249958" cy="54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Prognostic and predictive enrichment in sepsis | Nature Reviews Nephrology">
              <a:extLst>
                <a:ext uri="{FF2B5EF4-FFF2-40B4-BE49-F238E27FC236}">
                  <a16:creationId xmlns:a16="http://schemas.microsoft.com/office/drawing/2014/main" id="{84BFFBEB-77F8-4049-97E2-B660255A18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12" t="43220" r="15350" b="35191"/>
            <a:stretch/>
          </p:blipFill>
          <p:spPr bwMode="auto">
            <a:xfrm>
              <a:off x="10393369" y="3306050"/>
              <a:ext cx="249958" cy="54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464AF5B-5F8A-4BA2-B660-24CD82D62E4E}"/>
              </a:ext>
            </a:extLst>
          </p:cNvPr>
          <p:cNvSpPr/>
          <p:nvPr/>
        </p:nvSpPr>
        <p:spPr>
          <a:xfrm>
            <a:off x="1572296" y="1503179"/>
            <a:ext cx="1615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400" b="1" kern="0" spc="-40" dirty="0">
                <a:solidFill>
                  <a:srgbClr val="002060"/>
                </a:solidFill>
                <a:latin typeface="Century Gothic" panose="020B0502020202020204" pitchFamily="34" charset="0"/>
              </a:rPr>
              <a:t>Ph Ib Expansion</a:t>
            </a:r>
            <a:endParaRPr lang="en-GB" b="1" kern="0" spc="-4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72A882-EFFE-4FF4-AF47-EB49C461A882}"/>
              </a:ext>
            </a:extLst>
          </p:cNvPr>
          <p:cNvSpPr/>
          <p:nvPr/>
        </p:nvSpPr>
        <p:spPr>
          <a:xfrm>
            <a:off x="7296816" y="4428457"/>
            <a:ext cx="4482510" cy="155707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Assuming: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prognostic value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 the BMK of interest (as cannot be verified in a single-arm study)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Intermediate clinical endpoint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with a reasonable correlation relationship with the clinical endpoint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Preliminary analytical validation of the bioassay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used to measure the BMK of interest</a:t>
            </a:r>
          </a:p>
        </p:txBody>
      </p:sp>
    </p:spTree>
    <p:extLst>
      <p:ext uri="{BB962C8B-B14F-4D97-AF65-F5344CB8AC3E}">
        <p14:creationId xmlns:p14="http://schemas.microsoft.com/office/powerpoint/2010/main" val="24261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30" grpId="0" animBg="1"/>
      <p:bldP spid="33" grpId="0"/>
      <p:bldP spid="38" grpId="0"/>
      <p:bldP spid="39" grpId="0"/>
      <p:bldP spid="41" grpId="0"/>
      <p:bldP spid="55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5442"/>
            <a:ext cx="9319160" cy="893620"/>
          </a:xfrm>
        </p:spPr>
        <p:txBody>
          <a:bodyPr/>
          <a:lstStyle/>
          <a:p>
            <a:r>
              <a:rPr lang="en-GB" sz="3600" dirty="0"/>
              <a:t>Criterion to find a robust cut-off</a:t>
            </a:r>
            <a:endParaRPr lang="fr-FR" sz="3600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012DED6F-F90A-9727-3259-D4251E71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292010"/>
            <a:ext cx="4119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2B499-CA3B-C0B7-D460-BF3EAADDC543}"/>
              </a:ext>
            </a:extLst>
          </p:cNvPr>
          <p:cNvSpPr txBox="1"/>
          <p:nvPr/>
        </p:nvSpPr>
        <p:spPr>
          <a:xfrm>
            <a:off x="535398" y="1220477"/>
            <a:ext cx="115681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Comparison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55B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approaches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find a robust cut-off: ‘cut-off‘ or ‘no cut-off‘ based on the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following rules: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least 15% of responses in at least pp% of the population;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cut-off by fitting a step function* and then see whether there are at least 15% of responses in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least pp% of the population with this cut-off value;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cut-off by fitting a step function*, check if there are at least pp% of the population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above the cut-off value and declare to find cutoff if [P(p1 &gt; p0) &gt;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diff_thr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] &gt;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p_thr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(*) Same principle (fit a step function) of (**)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but with Ordinary Least Squares instead of a Bayesian model (due to convergence issues with the Bayesian model with a small sample size).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Assuming to not have much prior information on the BMK-response shape of the curve and to avoid the issue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misspecified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model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other method has been used to compare this approach. The aim was initially to assess the feasibility of an adaptive enrichment design at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stage.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4226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D19C162-756F-0562-EF71-28F489B4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135" y="6132750"/>
            <a:ext cx="730104" cy="6831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D61415-8D20-4E1C-AC03-1586B45D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54" y="4877604"/>
            <a:ext cx="4105918" cy="1193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73AB3-73B7-BA30-1AB3-CB7C68ED1F40}"/>
              </a:ext>
            </a:extLst>
          </p:cNvPr>
          <p:cNvSpPr txBox="1"/>
          <p:nvPr/>
        </p:nvSpPr>
        <p:spPr>
          <a:xfrm>
            <a:off x="535398" y="5011742"/>
            <a:ext cx="528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4226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(**)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1C3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844" y="370632"/>
            <a:ext cx="9319160" cy="893620"/>
          </a:xfrm>
        </p:spPr>
        <p:txBody>
          <a:bodyPr/>
          <a:lstStyle/>
          <a:p>
            <a:r>
              <a:rPr lang="en-GB" sz="3600" dirty="0"/>
              <a:t>Criterion to find a robust cut-off</a:t>
            </a:r>
            <a:endParaRPr lang="fr-FR" sz="3600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012DED6F-F90A-9727-3259-D4251E71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292010"/>
            <a:ext cx="411956" cy="365125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2C8B7-591F-AB05-13F9-C32D224998BD}"/>
              </a:ext>
            </a:extLst>
          </p:cNvPr>
          <p:cNvSpPr txBox="1"/>
          <p:nvPr/>
        </p:nvSpPr>
        <p:spPr>
          <a:xfrm>
            <a:off x="1171016" y="5205081"/>
            <a:ext cx="11172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Chosen approach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If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80</a:t>
            </a: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% certain that there is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10</a:t>
            </a: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% of difference in response rate between the 2 groups 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in at least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10</a:t>
            </a: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% of the population.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F795D44-DC39-21E0-4AD8-ADE1F489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92" y="1381006"/>
            <a:ext cx="4827959" cy="2787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438AD-1576-1695-E509-C5CD544960FB}"/>
              </a:ext>
            </a:extLst>
          </p:cNvPr>
          <p:cNvSpPr txBox="1"/>
          <p:nvPr/>
        </p:nvSpPr>
        <p:spPr>
          <a:xfrm>
            <a:off x="3315595" y="4184012"/>
            <a:ext cx="50159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Figure: </a:t>
            </a:r>
            <a:r>
              <a:rPr lang="en-US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Probability to find a cut-off for the 3 approaches described in slide 6. </a:t>
            </a:r>
          </a:p>
          <a:p>
            <a:r>
              <a:rPr lang="en-US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Gain is just computed as the difference between P(find cut-off|p0 = 5%, p1 = 25%) and P(find cut-off|p0 = 15%, p1 = 15%) with </a:t>
            </a:r>
          </a:p>
          <a:p>
            <a:r>
              <a:rPr lang="en-US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p0=response rate in the BMK- subgroup</a:t>
            </a:r>
          </a:p>
          <a:p>
            <a:r>
              <a:rPr lang="en-GB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p</a:t>
            </a:r>
            <a:r>
              <a:rPr lang="en-GB" sz="900">
                <a:solidFill>
                  <a:schemeClr val="accent1"/>
                </a:solidFill>
                <a:latin typeface="Century Gothic" panose="020B0502020202020204" pitchFamily="34" charset="0"/>
              </a:rPr>
              <a:t>1</a:t>
            </a:r>
            <a:r>
              <a:rPr lang="en-GB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US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 response rate in the BMK+ subgroup</a:t>
            </a:r>
            <a:endParaRPr lang="en-GB" sz="1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E59DC0C-B9B1-5C96-6B1F-9C72C7E3C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16A2-DFF7-43E3-BB48-034E7C7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3" y="119545"/>
            <a:ext cx="10475913" cy="2216622"/>
          </a:xfrm>
        </p:spPr>
        <p:txBody>
          <a:bodyPr/>
          <a:lstStyle/>
          <a:p>
            <a:r>
              <a:rPr lang="en-US" sz="3600" dirty="0"/>
              <a:t>BMK-guided design - proposal</a:t>
            </a:r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95FE5A-99EE-466E-B0E1-AE10FDCC838B}"/>
              </a:ext>
            </a:extLst>
          </p:cNvPr>
          <p:cNvSpPr txBox="1"/>
          <p:nvPr/>
        </p:nvSpPr>
        <p:spPr>
          <a:xfrm>
            <a:off x="4418307" y="1500721"/>
            <a:ext cx="23313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Efficacy at IA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81477B-1E88-4661-BDE9-357AD4190A35}"/>
              </a:ext>
            </a:extLst>
          </p:cNvPr>
          <p:cNvCxnSpPr>
            <a:cxnSpLocks/>
          </p:cNvCxnSpPr>
          <p:nvPr/>
        </p:nvCxnSpPr>
        <p:spPr>
          <a:xfrm>
            <a:off x="5472000" y="1890000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CCD7BCE-A7CD-4712-9BF4-3087704D276C}"/>
              </a:ext>
            </a:extLst>
          </p:cNvPr>
          <p:cNvCxnSpPr>
            <a:cxnSpLocks/>
          </p:cNvCxnSpPr>
          <p:nvPr/>
        </p:nvCxnSpPr>
        <p:spPr>
          <a:xfrm>
            <a:off x="2531221" y="2309390"/>
            <a:ext cx="5593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6F6ACEC-E7D8-43C7-B82E-10F49B99131D}"/>
              </a:ext>
            </a:extLst>
          </p:cNvPr>
          <p:cNvSpPr txBox="1"/>
          <p:nvPr/>
        </p:nvSpPr>
        <p:spPr>
          <a:xfrm>
            <a:off x="4418307" y="2140113"/>
            <a:ext cx="23313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BMK cutoff ?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CA63E08-1608-43BA-98AD-F2E7109AF65E}"/>
              </a:ext>
            </a:extLst>
          </p:cNvPr>
          <p:cNvCxnSpPr>
            <a:cxnSpLocks/>
          </p:cNvCxnSpPr>
          <p:nvPr/>
        </p:nvCxnSpPr>
        <p:spPr>
          <a:xfrm flipH="1">
            <a:off x="2174934" y="2520000"/>
            <a:ext cx="4118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DB6CC34-84EC-44E7-B246-2AC4DB0383D8}"/>
              </a:ext>
            </a:extLst>
          </p:cNvPr>
          <p:cNvSpPr txBox="1"/>
          <p:nvPr/>
        </p:nvSpPr>
        <p:spPr>
          <a:xfrm>
            <a:off x="1818648" y="2140113"/>
            <a:ext cx="7125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No</a:t>
            </a:r>
            <a:endParaRPr lang="fr-FR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AEBA1F-2E42-46DC-9AB9-F4E459807B34}"/>
              </a:ext>
            </a:extLst>
          </p:cNvPr>
          <p:cNvSpPr txBox="1"/>
          <p:nvPr/>
        </p:nvSpPr>
        <p:spPr>
          <a:xfrm>
            <a:off x="8106286" y="2139184"/>
            <a:ext cx="7125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Yes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7EE8B6B-1031-4A27-BCDD-74B6A4C5D4D4}"/>
              </a:ext>
            </a:extLst>
          </p:cNvPr>
          <p:cNvCxnSpPr>
            <a:cxnSpLocks/>
          </p:cNvCxnSpPr>
          <p:nvPr/>
        </p:nvCxnSpPr>
        <p:spPr>
          <a:xfrm>
            <a:off x="1402764" y="3180896"/>
            <a:ext cx="1552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E3C489D-387D-413A-9B3E-719109C39AC8}"/>
              </a:ext>
            </a:extLst>
          </p:cNvPr>
          <p:cNvCxnSpPr>
            <a:cxnSpLocks/>
          </p:cNvCxnSpPr>
          <p:nvPr/>
        </p:nvCxnSpPr>
        <p:spPr>
          <a:xfrm>
            <a:off x="1398001" y="3188500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EEFF858-4BD6-453F-9EFD-50520AC96711}"/>
              </a:ext>
            </a:extLst>
          </p:cNvPr>
          <p:cNvCxnSpPr>
            <a:cxnSpLocks/>
          </p:cNvCxnSpPr>
          <p:nvPr/>
        </p:nvCxnSpPr>
        <p:spPr>
          <a:xfrm>
            <a:off x="2955339" y="3188500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E401E318-B5FF-4030-A096-72EA3FF255C1}"/>
              </a:ext>
            </a:extLst>
          </p:cNvPr>
          <p:cNvSpPr txBox="1"/>
          <p:nvPr/>
        </p:nvSpPr>
        <p:spPr>
          <a:xfrm>
            <a:off x="234043" y="2789744"/>
            <a:ext cx="39993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P(ORR ≥ LRV at FA| data at IA) in Full pop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E078D7B-0BE0-48CD-8582-4065B5F048FC}"/>
              </a:ext>
            </a:extLst>
          </p:cNvPr>
          <p:cNvSpPr txBox="1"/>
          <p:nvPr/>
        </p:nvSpPr>
        <p:spPr>
          <a:xfrm>
            <a:off x="808764" y="3567090"/>
            <a:ext cx="11880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&lt; 10%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Stop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 futility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272D826-8A73-4387-BBF9-75ABBF81BDFB}"/>
              </a:ext>
            </a:extLst>
          </p:cNvPr>
          <p:cNvSpPr txBox="1"/>
          <p:nvPr/>
        </p:nvSpPr>
        <p:spPr>
          <a:xfrm>
            <a:off x="2361338" y="3567090"/>
            <a:ext cx="1188000" cy="7386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≥ 10%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Continue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in full pop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FBDDE75-B669-47DD-AD13-AA1335E9D673}"/>
              </a:ext>
            </a:extLst>
          </p:cNvPr>
          <p:cNvCxnSpPr>
            <a:cxnSpLocks/>
          </p:cNvCxnSpPr>
          <p:nvPr/>
        </p:nvCxnSpPr>
        <p:spPr>
          <a:xfrm flipH="1">
            <a:off x="8464267" y="2520000"/>
            <a:ext cx="4118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E32FC1A-B693-48E5-A10D-653D4A44F2F4}"/>
              </a:ext>
            </a:extLst>
          </p:cNvPr>
          <p:cNvCxnSpPr>
            <a:cxnSpLocks/>
          </p:cNvCxnSpPr>
          <p:nvPr/>
        </p:nvCxnSpPr>
        <p:spPr>
          <a:xfrm>
            <a:off x="6915810" y="3173169"/>
            <a:ext cx="2929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10B1D5F-7760-465A-B247-119F8A9AA757}"/>
              </a:ext>
            </a:extLst>
          </p:cNvPr>
          <p:cNvCxnSpPr>
            <a:cxnSpLocks/>
          </p:cNvCxnSpPr>
          <p:nvPr/>
        </p:nvCxnSpPr>
        <p:spPr>
          <a:xfrm>
            <a:off x="6911047" y="3169661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2E49F37-B89F-4464-A565-66426350A8DA}"/>
              </a:ext>
            </a:extLst>
          </p:cNvPr>
          <p:cNvCxnSpPr>
            <a:cxnSpLocks/>
          </p:cNvCxnSpPr>
          <p:nvPr/>
        </p:nvCxnSpPr>
        <p:spPr>
          <a:xfrm>
            <a:off x="9846439" y="3180773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2E4A201C-444F-4595-824D-1B2A27865DA4}"/>
              </a:ext>
            </a:extLst>
          </p:cNvPr>
          <p:cNvSpPr txBox="1"/>
          <p:nvPr/>
        </p:nvSpPr>
        <p:spPr>
          <a:xfrm>
            <a:off x="9252439" y="3567090"/>
            <a:ext cx="1188000" cy="7386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≥ 90%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Continue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in full pop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6555899-381E-4AF6-9FC2-7D38447F8DFB}"/>
              </a:ext>
            </a:extLst>
          </p:cNvPr>
          <p:cNvSpPr txBox="1"/>
          <p:nvPr/>
        </p:nvSpPr>
        <p:spPr>
          <a:xfrm>
            <a:off x="6321810" y="3567090"/>
            <a:ext cx="118800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&lt; 90%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Check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BMK+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162237F-8EA7-4C7D-8572-375A6A8B070C}"/>
              </a:ext>
            </a:extLst>
          </p:cNvPr>
          <p:cNvCxnSpPr>
            <a:cxnSpLocks/>
          </p:cNvCxnSpPr>
          <p:nvPr/>
        </p:nvCxnSpPr>
        <p:spPr>
          <a:xfrm>
            <a:off x="6150012" y="5077484"/>
            <a:ext cx="1552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37C4F31-D600-4B2E-9F6D-9CB35D1D3D26}"/>
              </a:ext>
            </a:extLst>
          </p:cNvPr>
          <p:cNvCxnSpPr>
            <a:cxnSpLocks/>
          </p:cNvCxnSpPr>
          <p:nvPr/>
        </p:nvCxnSpPr>
        <p:spPr>
          <a:xfrm>
            <a:off x="6145249" y="5085088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5434A8E-7E2D-4024-8DF9-0AB91FECBDDD}"/>
              </a:ext>
            </a:extLst>
          </p:cNvPr>
          <p:cNvCxnSpPr>
            <a:cxnSpLocks/>
          </p:cNvCxnSpPr>
          <p:nvPr/>
        </p:nvCxnSpPr>
        <p:spPr>
          <a:xfrm>
            <a:off x="7702587" y="5085088"/>
            <a:ext cx="0" cy="27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0B6AD782-C246-468A-A17B-F53C68DD0E52}"/>
              </a:ext>
            </a:extLst>
          </p:cNvPr>
          <p:cNvSpPr txBox="1"/>
          <p:nvPr/>
        </p:nvSpPr>
        <p:spPr>
          <a:xfrm>
            <a:off x="5583959" y="5451892"/>
            <a:ext cx="11880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&lt; 75%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Stop</a:t>
            </a: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 futility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C1FE675-C16F-43E2-A56A-A5DAD3BF622B}"/>
              </a:ext>
            </a:extLst>
          </p:cNvPr>
          <p:cNvSpPr txBox="1"/>
          <p:nvPr/>
        </p:nvSpPr>
        <p:spPr>
          <a:xfrm>
            <a:off x="7114186" y="5448322"/>
            <a:ext cx="1188000" cy="7386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≥ 75%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Enrich</a:t>
            </a:r>
            <a:b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in BMK+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1FC9067-97D1-494D-85CC-57A4578FCD9A}"/>
              </a:ext>
            </a:extLst>
          </p:cNvPr>
          <p:cNvCxnSpPr>
            <a:cxnSpLocks/>
          </p:cNvCxnSpPr>
          <p:nvPr/>
        </p:nvCxnSpPr>
        <p:spPr>
          <a:xfrm flipH="1">
            <a:off x="6948332" y="4393097"/>
            <a:ext cx="4118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2C601B79-B0CF-4C0B-9DED-D0CFFAFE0664}"/>
              </a:ext>
            </a:extLst>
          </p:cNvPr>
          <p:cNvSpPr/>
          <p:nvPr/>
        </p:nvSpPr>
        <p:spPr>
          <a:xfrm>
            <a:off x="8917844" y="2031818"/>
            <a:ext cx="2839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Cut-off defined from step function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With at least 10% pop in BMK+ subgroup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P[BMK</a:t>
            </a:r>
            <a:r>
              <a:rPr lang="en-US" sz="1000" b="1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- BMK</a:t>
            </a:r>
            <a:r>
              <a:rPr lang="en-US" sz="1000" b="1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&gt; 10%] ≥ 80% 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D7787B1-ADCC-4444-B6A9-5FAB4A9A5589}"/>
              </a:ext>
            </a:extLst>
          </p:cNvPr>
          <p:cNvSpPr txBox="1"/>
          <p:nvPr/>
        </p:nvSpPr>
        <p:spPr>
          <a:xfrm>
            <a:off x="754293" y="6396753"/>
            <a:ext cx="4613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Century Gothic" panose="020B0502020202020204" pitchFamily="34" charset="0"/>
              </a:rPr>
              <a:t>Design inspired from Tandem two stage design (Antoniou et al., 2016)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9430E08-8109-FFB0-1A94-C6C70237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69B3A-E591-F581-8BD3-7214314E08EA}"/>
              </a:ext>
            </a:extLst>
          </p:cNvPr>
          <p:cNvSpPr/>
          <p:nvPr/>
        </p:nvSpPr>
        <p:spPr>
          <a:xfrm>
            <a:off x="8019844" y="93193"/>
            <a:ext cx="405462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Clinical decision rules at final analysis (FA)</a:t>
            </a:r>
          </a:p>
          <a:p>
            <a:pPr fontAlgn="base"/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No Go: 	Pr(ORR ≥ TV) ≤ 10%</a:t>
            </a:r>
            <a:b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Go: 	Pr(ORR ≥ LRV) ≥ 80%</a:t>
            </a:r>
          </a:p>
          <a:p>
            <a:pPr fontAlgn="base"/>
            <a:r>
              <a:rPr lang="en-US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Consider:	Not a Go or a No Go</a:t>
            </a:r>
          </a:p>
          <a:p>
            <a:pPr fontAlgn="base"/>
            <a:r>
              <a:rPr lang="en-US" sz="12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Clinical decision rules at the interim analysis (IA)</a:t>
            </a:r>
          </a:p>
          <a:p>
            <a:pPr fontAlgn="base"/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Futility:	Pr(ORR ≥ LRV at FA | data at IA) &lt; 10%</a:t>
            </a:r>
            <a:endParaRPr lang="en-US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Continue:	Pr(ORR ≥ LRV at FA | data at IA) ≥ 10%</a:t>
            </a:r>
            <a:endParaRPr lang="en-US" sz="1200" dirty="0">
              <a:solidFill>
                <a:srgbClr val="00B050"/>
              </a:solidFill>
              <a:highlight>
                <a:srgbClr val="00FF00"/>
              </a:highlight>
              <a:latin typeface="Century Gothic" panose="020B0502020202020204" pitchFamily="34" charset="0"/>
            </a:endParaRPr>
          </a:p>
          <a:p>
            <a:pPr fontAlgn="base"/>
            <a:r>
              <a:rPr lang="en-US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8" name="ZoneTexte 32">
            <a:extLst>
              <a:ext uri="{FF2B5EF4-FFF2-40B4-BE49-F238E27FC236}">
                <a16:creationId xmlns:a16="http://schemas.microsoft.com/office/drawing/2014/main" id="{6FAF8731-B73E-FA14-F381-5E353249E187}"/>
              </a:ext>
            </a:extLst>
          </p:cNvPr>
          <p:cNvSpPr txBox="1"/>
          <p:nvPr/>
        </p:nvSpPr>
        <p:spPr>
          <a:xfrm>
            <a:off x="6617122" y="2782982"/>
            <a:ext cx="39993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P(ORR ≥ LRV at FA| data at IA) in Full pop</a:t>
            </a:r>
          </a:p>
        </p:txBody>
      </p:sp>
      <p:sp>
        <p:nvSpPr>
          <p:cNvPr id="9" name="ZoneTexte 32">
            <a:extLst>
              <a:ext uri="{FF2B5EF4-FFF2-40B4-BE49-F238E27FC236}">
                <a16:creationId xmlns:a16="http://schemas.microsoft.com/office/drawing/2014/main" id="{D08FFA83-75E8-E07C-D958-024F859F2C13}"/>
              </a:ext>
            </a:extLst>
          </p:cNvPr>
          <p:cNvSpPr txBox="1"/>
          <p:nvPr/>
        </p:nvSpPr>
        <p:spPr>
          <a:xfrm>
            <a:off x="5114530" y="4672157"/>
            <a:ext cx="39993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P(ORR ≥ LRV at FA| data at IA) in BMK+</a:t>
            </a:r>
          </a:p>
        </p:txBody>
      </p:sp>
    </p:spTree>
    <p:extLst>
      <p:ext uri="{BB962C8B-B14F-4D97-AF65-F5344CB8AC3E}">
        <p14:creationId xmlns:p14="http://schemas.microsoft.com/office/powerpoint/2010/main" val="387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5" grpId="0" animBg="1"/>
      <p:bldP spid="26" grpId="0" animBg="1"/>
      <p:bldP spid="33" grpId="0" animBg="1"/>
      <p:bldP spid="35" grpId="0" animBg="1"/>
      <p:bldP spid="36" grpId="0" animBg="1"/>
      <p:bldP spid="46" grpId="0" animBg="1"/>
      <p:bldP spid="48" grpId="0" animBg="1"/>
      <p:bldP spid="53" grpId="0" animBg="1"/>
      <p:bldP spid="54" grpId="0" animBg="1"/>
      <p:bldP spid="64" grpId="0"/>
      <p:bldP spid="66" grpId="0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16A2-DFF7-43E3-BB48-034E7C7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75B2-1F5F-104D-81CC-0E99E60AEADE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85DC7BF-3C7D-442A-87C5-49373DCC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474" y="737843"/>
            <a:ext cx="10475913" cy="2216622"/>
          </a:xfrm>
        </p:spPr>
        <p:txBody>
          <a:bodyPr/>
          <a:lstStyle/>
          <a:p>
            <a:r>
              <a:rPr lang="en-US" sz="3600" dirty="0"/>
              <a:t>Simulation setting</a:t>
            </a:r>
            <a:endParaRPr lang="fr-FR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2F1AE-37D4-4631-A6E3-861ABCC4ED26}"/>
              </a:ext>
            </a:extLst>
          </p:cNvPr>
          <p:cNvSpPr/>
          <p:nvPr/>
        </p:nvSpPr>
        <p:spPr>
          <a:xfrm>
            <a:off x="1105472" y="2481359"/>
            <a:ext cx="103128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Number of patients: N= 14 at the interim analysis (IA) and 27 at the final analysis (FA)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BMK </a:t>
            </a: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Normally distributed</a:t>
            </a: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 ~ N(3.46 , </a:t>
            </a:r>
            <a:r>
              <a:rPr lang="el-GR" dirty="0">
                <a:solidFill>
                  <a:schemeClr val="accent1"/>
                </a:solidFill>
                <a:latin typeface="Century Gothic" panose="020B0502020202020204" pitchFamily="34" charset="0"/>
              </a:rPr>
              <a:t>σ</a:t>
            </a: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 = 1.3) </a:t>
            </a:r>
          </a:p>
          <a:p>
            <a:pPr>
              <a:spcAft>
                <a:spcPts val="1200"/>
              </a:spcAft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based on a Ph Ib expansion on a Servier project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One single cutoff – On/Off relationship between the BMK and the treatment response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other relationships to be tested later on</a:t>
            </a:r>
            <a:b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endParaRPr lang="fr-FR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9564212-C6FC-C33C-3D68-1DE809A8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93" y="6128411"/>
            <a:ext cx="695732" cy="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12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heme/theme1.xml><?xml version="1.0" encoding="utf-8"?>
<a:theme xmlns:a="http://schemas.openxmlformats.org/drawingml/2006/main" name="Thème Office">
  <a:themeElements>
    <a:clrScheme name="SERVIER">
      <a:dk1>
        <a:srgbClr val="91C361"/>
      </a:dk1>
      <a:lt1>
        <a:srgbClr val="FFFFFF"/>
      </a:lt1>
      <a:dk2>
        <a:srgbClr val="47BFD9"/>
      </a:dk2>
      <a:lt2>
        <a:srgbClr val="E7E6E6"/>
      </a:lt2>
      <a:accent1>
        <a:srgbClr val="242269"/>
      </a:accent1>
      <a:accent2>
        <a:srgbClr val="F55B41"/>
      </a:accent2>
      <a:accent3>
        <a:srgbClr val="323C8E"/>
      </a:accent3>
      <a:accent4>
        <a:srgbClr val="9B7DCD"/>
      </a:accent4>
      <a:accent5>
        <a:srgbClr val="FDC300"/>
      </a:accent5>
      <a:accent6>
        <a:srgbClr val="D3DEF2"/>
      </a:accent6>
      <a:hlink>
        <a:srgbClr val="47BFD9"/>
      </a:hlink>
      <a:folHlink>
        <a:srgbClr val="91C3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360000" tIns="756000" rIns="648000" bIns="0" rtlCol="0" anchor="t" anchorCtr="0"/>
      <a:lstStyle>
        <a:defPPr algn="l">
          <a:lnSpc>
            <a:spcPts val="2200"/>
          </a:lnSpc>
          <a:defRPr sz="1600" b="1" i="0" dirty="0" err="1" smtClean="0"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20902_Servier_template" id="{89C522F7-A503-FB4D-81A6-036FE23CCCCA}" vid="{677BEF91-7351-FE4E-AC5B-CF787BBCA96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1e02a04b15ac1ed70c4132a59111abed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1e80d303ca8cf9d285d744e1a17912c2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cc2fe6-d691-4e39-a8a4-3bb83de63507">
      <UserInfo>
        <DisplayName/>
        <AccountId xsi:nil="true"/>
        <AccountType/>
      </UserInfo>
    </SharedWithUsers>
    <MediaLengthInSeconds xmlns="789a5397-e311-4074-bb86-a3d262859971" xsi:nil="true"/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D2C43-9FCB-4BD4-9412-40E28714B4FE}"/>
</file>

<file path=customXml/itemProps2.xml><?xml version="1.0" encoding="utf-8"?>
<ds:datastoreItem xmlns:ds="http://schemas.openxmlformats.org/officeDocument/2006/customXml" ds:itemID="{28DE9F90-0C17-4636-A71E-C1C2A6EB0913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6c37a0c7-4558-430c-a81f-ea9df88a4b07"/>
    <ds:schemaRef ds:uri="b08d548f-77cd-40de-8976-44dac7f917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76C323-AF73-440F-8023-75AD70911E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2217</Words>
  <Application>Microsoft Office PowerPoint</Application>
  <PresentationFormat>Widescreen</PresentationFormat>
  <Paragraphs>348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Police système</vt:lpstr>
      <vt:lpstr>Symbol</vt:lpstr>
      <vt:lpstr>Trebuchet MS</vt:lpstr>
      <vt:lpstr>Wingdings</vt:lpstr>
      <vt:lpstr>Thème Office</vt:lpstr>
      <vt:lpstr>A promising Adaptive BMK-Based Design for Early Phase Clinical Trials </vt:lpstr>
      <vt:lpstr>PowerPoint Presentation</vt:lpstr>
      <vt:lpstr>Motivation - Don’t Miss a Signal</vt:lpstr>
      <vt:lpstr>Many uncertainties at this early stage</vt:lpstr>
      <vt:lpstr>Our Design Proposal</vt:lpstr>
      <vt:lpstr>Criterion to find a robust cut-off</vt:lpstr>
      <vt:lpstr>Criterion to find a robust cut-off</vt:lpstr>
      <vt:lpstr>BMK-guided design - proposal</vt:lpstr>
      <vt:lpstr>Simulation setting</vt:lpstr>
      <vt:lpstr>Performance (1/3) Simulations of a better treatment effect in the BMK subgroup </vt:lpstr>
      <vt:lpstr>Performance (2/3) Gain according to  Prevalence of BMK+ and Magnitude of the treatment effect in patients BMK+/BMK- </vt:lpstr>
      <vt:lpstr>Performance (3/3) Simulations of no better treatment effect in the BMK subgroup</vt:lpstr>
      <vt:lpstr>Discussion </vt:lpstr>
      <vt:lpstr>PowerPoint Presentation</vt:lpstr>
      <vt:lpstr>A promising Adaptive BMK-Based Design for Early Phase Clinical Trials </vt:lpstr>
      <vt:lpstr>BMK-guided design - proposal</vt:lpstr>
      <vt:lpstr>Performance (1/2) Simulations of a better treatment effect in the BMK subgroup </vt:lpstr>
      <vt:lpstr>Performance (2/3) Gain according to  Prevalence of BMK+ and Magnitude of the treatment effect in patients BMK+/BMK-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de Moratti</dc:creator>
  <cp:lastModifiedBy>Serra, Alessandra</cp:lastModifiedBy>
  <cp:revision>457</cp:revision>
  <cp:lastPrinted>2023-11-06T07:52:22Z</cp:lastPrinted>
  <dcterms:created xsi:type="dcterms:W3CDTF">2022-06-28T09:14:04Z</dcterms:created>
  <dcterms:modified xsi:type="dcterms:W3CDTF">2023-11-14T10:29:31Z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0x010100F290492811526B44B46E5BCD2923855C</vt:lpwstr>
  </property>
  <property fmtid="{D5CDD505-2E9C-101B-9397-08002B2CF9AE}" pid="3" name="Order">
    <vt:r8>102000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