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4"/>
    <p:sldMasterId id="2147483730" r:id="rId5"/>
    <p:sldMasterId id="2147483800" r:id="rId6"/>
    <p:sldMasterId id="2147483656" r:id="rId7"/>
  </p:sldMasterIdLst>
  <p:notesMasterIdLst>
    <p:notesMasterId r:id="rId32"/>
  </p:notesMasterIdLst>
  <p:handoutMasterIdLst>
    <p:handoutMasterId r:id="rId33"/>
  </p:handoutMasterIdLst>
  <p:sldIdLst>
    <p:sldId id="358" r:id="rId8"/>
    <p:sldId id="361" r:id="rId9"/>
    <p:sldId id="362" r:id="rId10"/>
    <p:sldId id="403" r:id="rId11"/>
    <p:sldId id="359" r:id="rId12"/>
    <p:sldId id="367" r:id="rId13"/>
    <p:sldId id="372" r:id="rId14"/>
    <p:sldId id="401" r:id="rId15"/>
    <p:sldId id="402" r:id="rId16"/>
    <p:sldId id="400" r:id="rId17"/>
    <p:sldId id="363" r:id="rId18"/>
    <p:sldId id="369" r:id="rId19"/>
    <p:sldId id="370" r:id="rId20"/>
    <p:sldId id="371" r:id="rId21"/>
    <p:sldId id="374" r:id="rId22"/>
    <p:sldId id="395" r:id="rId23"/>
    <p:sldId id="396" r:id="rId24"/>
    <p:sldId id="375" r:id="rId25"/>
    <p:sldId id="399" r:id="rId26"/>
    <p:sldId id="373" r:id="rId27"/>
    <p:sldId id="390" r:id="rId28"/>
    <p:sldId id="391" r:id="rId29"/>
    <p:sldId id="393" r:id="rId30"/>
    <p:sldId id="392" r:id="rId31"/>
  </p:sldIdLst>
  <p:sldSz cx="9144000" cy="5143500" type="screen16x9"/>
  <p:notesSz cx="6670675" cy="9875838"/>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6">
          <p15:clr>
            <a:srgbClr val="A4A3A4"/>
          </p15:clr>
        </p15:guide>
        <p15:guide id="7" pos="5666">
          <p15:clr>
            <a:srgbClr val="A4A3A4"/>
          </p15:clr>
        </p15:guide>
      </p15:sldGuideLst>
    </p:ext>
    <p:ext uri="{2D200454-40CA-4A62-9FC3-DE9A4176ACB9}">
      <p15:notesGuideLst xmlns:p15="http://schemas.microsoft.com/office/powerpoint/2012/main">
        <p15:guide id="1" orient="horz" pos="3111">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D0"/>
    <a:srgbClr val="00A9CE"/>
    <a:srgbClr val="D8DCDE"/>
    <a:srgbClr val="002F5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FAC775-65E9-9845-95FF-4CD02C223B64}" v="4" dt="2020-09-15T20:02:47.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66" autoAdjust="0"/>
    <p:restoredTop sz="90584" autoAdjust="0"/>
  </p:normalViewPr>
  <p:slideViewPr>
    <p:cSldViewPr snapToGrid="0" snapToObjects="1" showGuides="1">
      <p:cViewPr varScale="1">
        <p:scale>
          <a:sx n="177" d="100"/>
          <a:sy n="177" d="100"/>
        </p:scale>
        <p:origin x="1432" y="184"/>
      </p:cViewPr>
      <p:guideLst>
        <p:guide orient="horz"/>
        <p:guide/>
        <p:guide pos="5666"/>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55" d="100"/>
          <a:sy n="55" d="100"/>
        </p:scale>
        <p:origin x="-2770" y="-82"/>
      </p:cViewPr>
      <p:guideLst>
        <p:guide orient="horz" pos="3111"/>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glio, Kristine" userId="7cda300b-bff4-411f-8c52-1135f97b51b4" providerId="ADAL" clId="{AAFAC775-65E9-9845-95FF-4CD02C223B64}"/>
    <pc:docChg chg="delSld modSld sldOrd">
      <pc:chgData name="Broglio, Kristine" userId="7cda300b-bff4-411f-8c52-1135f97b51b4" providerId="ADAL" clId="{AAFAC775-65E9-9845-95FF-4CD02C223B64}" dt="2020-09-22T21:08:37.092" v="20" actId="2696"/>
      <pc:docMkLst>
        <pc:docMk/>
      </pc:docMkLst>
      <pc:sldChg chg="modSp mod">
        <pc:chgData name="Broglio, Kristine" userId="7cda300b-bff4-411f-8c52-1135f97b51b4" providerId="ADAL" clId="{AAFAC775-65E9-9845-95FF-4CD02C223B64}" dt="2020-09-17T14:23:36.945" v="9" actId="20577"/>
        <pc:sldMkLst>
          <pc:docMk/>
          <pc:sldMk cId="2205088412" sldId="369"/>
        </pc:sldMkLst>
        <pc:spChg chg="mod">
          <ac:chgData name="Broglio, Kristine" userId="7cda300b-bff4-411f-8c52-1135f97b51b4" providerId="ADAL" clId="{AAFAC775-65E9-9845-95FF-4CD02C223B64}" dt="2020-09-17T14:23:36.945" v="9" actId="20577"/>
          <ac:spMkLst>
            <pc:docMk/>
            <pc:sldMk cId="2205088412" sldId="369"/>
            <ac:spMk id="2" creationId="{822F78D7-99B9-C94C-8310-2C7D3B461C1A}"/>
          </ac:spMkLst>
        </pc:spChg>
      </pc:sldChg>
      <pc:sldChg chg="modSp mod">
        <pc:chgData name="Broglio, Kristine" userId="7cda300b-bff4-411f-8c52-1135f97b51b4" providerId="ADAL" clId="{AAFAC775-65E9-9845-95FF-4CD02C223B64}" dt="2020-09-17T14:23:55.800" v="13" actId="20577"/>
        <pc:sldMkLst>
          <pc:docMk/>
          <pc:sldMk cId="2738011879" sldId="370"/>
        </pc:sldMkLst>
        <pc:spChg chg="mod">
          <ac:chgData name="Broglio, Kristine" userId="7cda300b-bff4-411f-8c52-1135f97b51b4" providerId="ADAL" clId="{AAFAC775-65E9-9845-95FF-4CD02C223B64}" dt="2020-09-17T14:23:55.800" v="13" actId="20577"/>
          <ac:spMkLst>
            <pc:docMk/>
            <pc:sldMk cId="2738011879" sldId="370"/>
            <ac:spMk id="2" creationId="{822F78D7-99B9-C94C-8310-2C7D3B461C1A}"/>
          </ac:spMkLst>
        </pc:spChg>
      </pc:sldChg>
      <pc:sldChg chg="del ord">
        <pc:chgData name="Broglio, Kristine" userId="7cda300b-bff4-411f-8c52-1135f97b51b4" providerId="ADAL" clId="{AAFAC775-65E9-9845-95FF-4CD02C223B64}" dt="2020-09-22T21:08:37.043" v="16" actId="2696"/>
        <pc:sldMkLst>
          <pc:docMk/>
          <pc:sldMk cId="624057788" sldId="385"/>
        </pc:sldMkLst>
      </pc:sldChg>
      <pc:sldChg chg="del ord">
        <pc:chgData name="Broglio, Kristine" userId="7cda300b-bff4-411f-8c52-1135f97b51b4" providerId="ADAL" clId="{AAFAC775-65E9-9845-95FF-4CD02C223B64}" dt="2020-09-22T21:08:37.083" v="19" actId="2696"/>
        <pc:sldMkLst>
          <pc:docMk/>
          <pc:sldMk cId="427474774" sldId="387"/>
        </pc:sldMkLst>
      </pc:sldChg>
      <pc:sldChg chg="del ord">
        <pc:chgData name="Broglio, Kristine" userId="7cda300b-bff4-411f-8c52-1135f97b51b4" providerId="ADAL" clId="{AAFAC775-65E9-9845-95FF-4CD02C223B64}" dt="2020-09-22T21:08:37.063" v="18" actId="2696"/>
        <pc:sldMkLst>
          <pc:docMk/>
          <pc:sldMk cId="4203021966" sldId="389"/>
        </pc:sldMkLst>
      </pc:sldChg>
      <pc:sldChg chg="del ord">
        <pc:chgData name="Broglio, Kristine" userId="7cda300b-bff4-411f-8c52-1135f97b51b4" providerId="ADAL" clId="{AAFAC775-65E9-9845-95FF-4CD02C223B64}" dt="2020-09-22T21:08:37.053" v="17" actId="2696"/>
        <pc:sldMkLst>
          <pc:docMk/>
          <pc:sldMk cId="1890503187" sldId="398"/>
        </pc:sldMkLst>
      </pc:sldChg>
      <pc:sldChg chg="modSp mod">
        <pc:chgData name="Broglio, Kristine" userId="7cda300b-bff4-411f-8c52-1135f97b51b4" providerId="ADAL" clId="{AAFAC775-65E9-9845-95FF-4CD02C223B64}" dt="2020-09-18T16:07:56.925" v="14" actId="20577"/>
        <pc:sldMkLst>
          <pc:docMk/>
          <pc:sldMk cId="4243331445" sldId="401"/>
        </pc:sldMkLst>
        <pc:spChg chg="mod">
          <ac:chgData name="Broglio, Kristine" userId="7cda300b-bff4-411f-8c52-1135f97b51b4" providerId="ADAL" clId="{AAFAC775-65E9-9845-95FF-4CD02C223B64}" dt="2020-09-18T16:07:56.925" v="14" actId="20577"/>
          <ac:spMkLst>
            <pc:docMk/>
            <pc:sldMk cId="4243331445" sldId="401"/>
            <ac:spMk id="4" creationId="{A5F8D953-8F8B-8E43-AF6C-B41F8754223D}"/>
          </ac:spMkLst>
        </pc:spChg>
      </pc:sldChg>
      <pc:sldChg chg="del ord">
        <pc:chgData name="Broglio, Kristine" userId="7cda300b-bff4-411f-8c52-1135f97b51b4" providerId="ADAL" clId="{AAFAC775-65E9-9845-95FF-4CD02C223B64}" dt="2020-09-22T21:08:37.092" v="20" actId="2696"/>
        <pc:sldMkLst>
          <pc:docMk/>
          <pc:sldMk cId="3926385100" sldId="40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26" cy="4937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8505" y="0"/>
            <a:ext cx="2890626" cy="493792"/>
          </a:xfrm>
          <a:prstGeom prst="rect">
            <a:avLst/>
          </a:prstGeom>
        </p:spPr>
        <p:txBody>
          <a:bodyPr vert="horz" lIns="91440" tIns="45720" rIns="91440" bIns="45720" rtlCol="0"/>
          <a:lstStyle>
            <a:lvl1pPr algn="r">
              <a:defRPr sz="1200"/>
            </a:lvl1pPr>
          </a:lstStyle>
          <a:p>
            <a:fld id="{3BBED7E8-0829-F34C-B479-A757805E6C1B}" type="datetimeFigureOut">
              <a:rPr lang="en-US" smtClean="0"/>
              <a:pPr/>
              <a:t>9/22/20</a:t>
            </a:fld>
            <a:endParaRPr lang="en-US"/>
          </a:p>
        </p:txBody>
      </p:sp>
      <p:sp>
        <p:nvSpPr>
          <p:cNvPr id="4" name="Footer Placeholder 3"/>
          <p:cNvSpPr>
            <a:spLocks noGrp="1"/>
          </p:cNvSpPr>
          <p:nvPr>
            <p:ph type="ftr" sz="quarter" idx="2"/>
          </p:nvPr>
        </p:nvSpPr>
        <p:spPr>
          <a:xfrm>
            <a:off x="0" y="9380332"/>
            <a:ext cx="2890626" cy="4937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8505" y="9380332"/>
            <a:ext cx="2890626" cy="493792"/>
          </a:xfrm>
          <a:prstGeom prst="rect">
            <a:avLst/>
          </a:prstGeom>
        </p:spPr>
        <p:txBody>
          <a:bodyPr vert="horz" lIns="91440" tIns="45720" rIns="91440" bIns="45720" rtlCol="0" anchor="b"/>
          <a:lstStyle>
            <a:lvl1pPr algn="r">
              <a:defRPr sz="1200"/>
            </a:lvl1pPr>
          </a:lstStyle>
          <a:p>
            <a:fld id="{053334D3-7666-C24C-995B-669B029DDF20}" type="slidenum">
              <a:rPr lang="en-US" smtClean="0"/>
              <a:pPr/>
              <a:t>‹#›</a:t>
            </a:fld>
            <a:endParaRPr lang="en-US"/>
          </a:p>
        </p:txBody>
      </p:sp>
    </p:spTree>
    <p:extLst>
      <p:ext uri="{BB962C8B-B14F-4D97-AF65-F5344CB8AC3E}">
        <p14:creationId xmlns:p14="http://schemas.microsoft.com/office/powerpoint/2010/main" val="2465314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26" cy="4937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505" y="0"/>
            <a:ext cx="2890626" cy="493792"/>
          </a:xfrm>
          <a:prstGeom prst="rect">
            <a:avLst/>
          </a:prstGeom>
        </p:spPr>
        <p:txBody>
          <a:bodyPr vert="horz" lIns="91440" tIns="45720" rIns="91440" bIns="45720" rtlCol="0"/>
          <a:lstStyle>
            <a:lvl1pPr algn="r">
              <a:defRPr sz="1200"/>
            </a:lvl1pPr>
          </a:lstStyle>
          <a:p>
            <a:fld id="{6C7E4F11-7667-5045-A00B-01970EA44BB5}" type="datetimeFigureOut">
              <a:rPr lang="en-US" smtClean="0"/>
              <a:pPr/>
              <a:t>9/22/20</a:t>
            </a:fld>
            <a:endParaRPr lang="en-US"/>
          </a:p>
        </p:txBody>
      </p:sp>
      <p:sp>
        <p:nvSpPr>
          <p:cNvPr id="4" name="Slide Image Placeholder 3"/>
          <p:cNvSpPr>
            <a:spLocks noGrp="1" noRot="1" noChangeAspect="1"/>
          </p:cNvSpPr>
          <p:nvPr>
            <p:ph type="sldImg" idx="2"/>
          </p:nvPr>
        </p:nvSpPr>
        <p:spPr>
          <a:xfrm>
            <a:off x="46038" y="741363"/>
            <a:ext cx="657860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7068" y="4691023"/>
            <a:ext cx="5336540" cy="444412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80332"/>
            <a:ext cx="2890626" cy="4937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505" y="9380332"/>
            <a:ext cx="2890626" cy="493792"/>
          </a:xfrm>
          <a:prstGeom prst="rect">
            <a:avLst/>
          </a:prstGeom>
        </p:spPr>
        <p:txBody>
          <a:bodyPr vert="horz" lIns="91440" tIns="45720" rIns="91440" bIns="45720" rtlCol="0" anchor="b"/>
          <a:lstStyle>
            <a:lvl1pPr algn="r">
              <a:defRPr sz="1200"/>
            </a:lvl1pPr>
          </a:lstStyle>
          <a:p>
            <a:fld id="{FAD751AE-7ABC-314D-AFAD-47B860ED6FFE}" type="slidenum">
              <a:rPr lang="en-US" smtClean="0"/>
              <a:pPr/>
              <a:t>‹#›</a:t>
            </a:fld>
            <a:endParaRPr lang="en-US"/>
          </a:p>
        </p:txBody>
      </p:sp>
    </p:spTree>
    <p:extLst>
      <p:ext uri="{BB962C8B-B14F-4D97-AF65-F5344CB8AC3E}">
        <p14:creationId xmlns:p14="http://schemas.microsoft.com/office/powerpoint/2010/main" val="15624454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a:t>
            </a:fld>
            <a:endParaRPr lang="en-US"/>
          </a:p>
        </p:txBody>
      </p:sp>
    </p:spTree>
    <p:extLst>
      <p:ext uri="{BB962C8B-B14F-4D97-AF65-F5344CB8AC3E}">
        <p14:creationId xmlns:p14="http://schemas.microsoft.com/office/powerpoint/2010/main" val="1012365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15</a:t>
            </a:fld>
            <a:endParaRPr lang="en-US"/>
          </a:p>
        </p:txBody>
      </p:sp>
    </p:spTree>
    <p:extLst>
      <p:ext uri="{BB962C8B-B14F-4D97-AF65-F5344CB8AC3E}">
        <p14:creationId xmlns:p14="http://schemas.microsoft.com/office/powerpoint/2010/main" val="108939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16</a:t>
            </a:fld>
            <a:endParaRPr lang="en-US"/>
          </a:p>
        </p:txBody>
      </p:sp>
    </p:spTree>
    <p:extLst>
      <p:ext uri="{BB962C8B-B14F-4D97-AF65-F5344CB8AC3E}">
        <p14:creationId xmlns:p14="http://schemas.microsoft.com/office/powerpoint/2010/main" val="15597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17</a:t>
            </a:fld>
            <a:endParaRPr lang="en-US"/>
          </a:p>
        </p:txBody>
      </p:sp>
    </p:spTree>
    <p:extLst>
      <p:ext uri="{BB962C8B-B14F-4D97-AF65-F5344CB8AC3E}">
        <p14:creationId xmlns:p14="http://schemas.microsoft.com/office/powerpoint/2010/main" val="2634132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19</a:t>
            </a:fld>
            <a:endParaRPr lang="en-US"/>
          </a:p>
        </p:txBody>
      </p:sp>
    </p:spTree>
    <p:extLst>
      <p:ext uri="{BB962C8B-B14F-4D97-AF65-F5344CB8AC3E}">
        <p14:creationId xmlns:p14="http://schemas.microsoft.com/office/powerpoint/2010/main" val="53947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20</a:t>
            </a:fld>
            <a:endParaRPr lang="en-US"/>
          </a:p>
        </p:txBody>
      </p:sp>
    </p:spTree>
    <p:extLst>
      <p:ext uri="{BB962C8B-B14F-4D97-AF65-F5344CB8AC3E}">
        <p14:creationId xmlns:p14="http://schemas.microsoft.com/office/powerpoint/2010/main" val="879643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21</a:t>
            </a:fld>
            <a:endParaRPr lang="en-US"/>
          </a:p>
        </p:txBody>
      </p:sp>
    </p:spTree>
    <p:extLst>
      <p:ext uri="{BB962C8B-B14F-4D97-AF65-F5344CB8AC3E}">
        <p14:creationId xmlns:p14="http://schemas.microsoft.com/office/powerpoint/2010/main" val="485424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22</a:t>
            </a:fld>
            <a:endParaRPr lang="en-US"/>
          </a:p>
        </p:txBody>
      </p:sp>
    </p:spTree>
    <p:extLst>
      <p:ext uri="{BB962C8B-B14F-4D97-AF65-F5344CB8AC3E}">
        <p14:creationId xmlns:p14="http://schemas.microsoft.com/office/powerpoint/2010/main" val="190815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23</a:t>
            </a:fld>
            <a:endParaRPr lang="en-US"/>
          </a:p>
        </p:txBody>
      </p:sp>
    </p:spTree>
    <p:extLst>
      <p:ext uri="{BB962C8B-B14F-4D97-AF65-F5344CB8AC3E}">
        <p14:creationId xmlns:p14="http://schemas.microsoft.com/office/powerpoint/2010/main" val="111702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2</a:t>
            </a:fld>
            <a:endParaRPr lang="en-US"/>
          </a:p>
        </p:txBody>
      </p:sp>
    </p:spTree>
    <p:extLst>
      <p:ext uri="{BB962C8B-B14F-4D97-AF65-F5344CB8AC3E}">
        <p14:creationId xmlns:p14="http://schemas.microsoft.com/office/powerpoint/2010/main" val="411291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3</a:t>
            </a:fld>
            <a:endParaRPr lang="en-US"/>
          </a:p>
        </p:txBody>
      </p:sp>
    </p:spTree>
    <p:extLst>
      <p:ext uri="{BB962C8B-B14F-4D97-AF65-F5344CB8AC3E}">
        <p14:creationId xmlns:p14="http://schemas.microsoft.com/office/powerpoint/2010/main" val="373466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5</a:t>
            </a:fld>
            <a:endParaRPr lang="en-US"/>
          </a:p>
        </p:txBody>
      </p:sp>
    </p:spTree>
    <p:extLst>
      <p:ext uri="{BB962C8B-B14F-4D97-AF65-F5344CB8AC3E}">
        <p14:creationId xmlns:p14="http://schemas.microsoft.com/office/powerpoint/2010/main" val="18240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7</a:t>
            </a:fld>
            <a:endParaRPr lang="en-US"/>
          </a:p>
        </p:txBody>
      </p:sp>
    </p:spTree>
    <p:extLst>
      <p:ext uri="{BB962C8B-B14F-4D97-AF65-F5344CB8AC3E}">
        <p14:creationId xmlns:p14="http://schemas.microsoft.com/office/powerpoint/2010/main" val="1491567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8</a:t>
            </a:fld>
            <a:endParaRPr lang="en-US"/>
          </a:p>
        </p:txBody>
      </p:sp>
    </p:spTree>
    <p:extLst>
      <p:ext uri="{BB962C8B-B14F-4D97-AF65-F5344CB8AC3E}">
        <p14:creationId xmlns:p14="http://schemas.microsoft.com/office/powerpoint/2010/main" val="152121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9</a:t>
            </a:fld>
            <a:endParaRPr lang="en-US"/>
          </a:p>
        </p:txBody>
      </p:sp>
    </p:spTree>
    <p:extLst>
      <p:ext uri="{BB962C8B-B14F-4D97-AF65-F5344CB8AC3E}">
        <p14:creationId xmlns:p14="http://schemas.microsoft.com/office/powerpoint/2010/main" val="366120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10</a:t>
            </a:fld>
            <a:endParaRPr lang="en-US"/>
          </a:p>
        </p:txBody>
      </p:sp>
    </p:spTree>
    <p:extLst>
      <p:ext uri="{BB962C8B-B14F-4D97-AF65-F5344CB8AC3E}">
        <p14:creationId xmlns:p14="http://schemas.microsoft.com/office/powerpoint/2010/main" val="496972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11</a:t>
            </a:fld>
            <a:endParaRPr lang="en-US"/>
          </a:p>
        </p:txBody>
      </p:sp>
    </p:spTree>
    <p:extLst>
      <p:ext uri="{BB962C8B-B14F-4D97-AF65-F5344CB8AC3E}">
        <p14:creationId xmlns:p14="http://schemas.microsoft.com/office/powerpoint/2010/main" val="1463343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IA Tez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1" y="2876551"/>
            <a:ext cx="8834071" cy="2120400"/>
          </a:xfrm>
          <a:prstGeom prst="rect">
            <a:avLst/>
          </a:prstGeom>
        </p:spPr>
      </p:pic>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46797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scovery Sciences_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0" y="2877962"/>
            <a:ext cx="8853082" cy="211399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arma_Science">
    <p:spTree>
      <p:nvGrpSpPr>
        <p:cNvPr id="1" name=""/>
        <p:cNvGrpSpPr/>
        <p:nvPr/>
      </p:nvGrpSpPr>
      <p:grpSpPr>
        <a:xfrm>
          <a:off x="0" y="0"/>
          <a:ext cx="0" cy="0"/>
          <a:chOff x="0" y="0"/>
          <a:chExt cx="0" cy="0"/>
        </a:xfrm>
      </p:grpSpPr>
      <p:pic>
        <p:nvPicPr>
          <p:cNvPr id="3" name="Picture 2" descr="A picture containing cake, indoor&#10;&#10;Description automatically generated">
            <a:extLst>
              <a:ext uri="{FF2B5EF4-FFF2-40B4-BE49-F238E27FC236}">
                <a16:creationId xmlns:a16="http://schemas.microsoft.com/office/drawing/2014/main" id="{039D58CE-906A-0B48-B080-3AC203DB51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0" y="2877963"/>
            <a:ext cx="8853081" cy="211399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75901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arma_Science_2">
    <p:spTree>
      <p:nvGrpSpPr>
        <p:cNvPr id="1" name=""/>
        <p:cNvGrpSpPr/>
        <p:nvPr/>
      </p:nvGrpSpPr>
      <p:grpSpPr>
        <a:xfrm>
          <a:off x="0" y="0"/>
          <a:ext cx="0" cy="0"/>
          <a:chOff x="0" y="0"/>
          <a:chExt cx="0" cy="0"/>
        </a:xfrm>
      </p:grpSpPr>
      <p:pic>
        <p:nvPicPr>
          <p:cNvPr id="4" name="Picture 3" descr="A picture containing cake, tree, indoor&#10;&#10;Description automatically generated">
            <a:extLst>
              <a:ext uri="{FF2B5EF4-FFF2-40B4-BE49-F238E27FC236}">
                <a16:creationId xmlns:a16="http://schemas.microsoft.com/office/drawing/2014/main" id="{21295B4E-B6CB-D54A-89F0-ED27C4B167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681" y="2877964"/>
            <a:ext cx="8852400" cy="211399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923030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arma_Science_3">
    <p:spTree>
      <p:nvGrpSpPr>
        <p:cNvPr id="1" name=""/>
        <p:cNvGrpSpPr/>
        <p:nvPr/>
      </p:nvGrpSpPr>
      <p:grpSpPr>
        <a:xfrm>
          <a:off x="0" y="0"/>
          <a:ext cx="0" cy="0"/>
          <a:chOff x="0" y="0"/>
          <a:chExt cx="0" cy="0"/>
        </a:xfrm>
      </p:grpSpPr>
      <p:pic>
        <p:nvPicPr>
          <p:cNvPr id="3" name="Picture 2" descr="A picture containing cake, tree, reef, indoor&#10;&#10;Description automatically generated">
            <a:extLst>
              <a:ext uri="{FF2B5EF4-FFF2-40B4-BE49-F238E27FC236}">
                <a16:creationId xmlns:a16="http://schemas.microsoft.com/office/drawing/2014/main" id="{D70BBD08-7D34-5548-A954-46F975288B59}"/>
              </a:ext>
            </a:extLst>
          </p:cNvPr>
          <p:cNvPicPr>
            <a:picLocks noChangeAspect="1"/>
          </p:cNvPicPr>
          <p:nvPr userDrawn="1"/>
        </p:nvPicPr>
        <p:blipFill rotWithShape="1">
          <a:blip r:embed="rId2"/>
          <a:srcRect t="28772" b="28772"/>
          <a:stretch/>
        </p:blipFill>
        <p:spPr>
          <a:xfrm>
            <a:off x="144000" y="2877964"/>
            <a:ext cx="8852400" cy="211399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858221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euro">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10" name="Picture Placeholder 13" descr="AZ1383_screen rotate.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068852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nfecti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7962"/>
            <a:ext cx="8853082" cy="212821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30979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enomic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7962"/>
            <a:ext cx="8856000" cy="2113995"/>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VRM_TA">
    <p:spTree>
      <p:nvGrpSpPr>
        <p:cNvPr id="1" name=""/>
        <p:cNvGrpSpPr/>
        <p:nvPr/>
      </p:nvGrpSpPr>
      <p:grpSpPr>
        <a:xfrm>
          <a:off x="0" y="0"/>
          <a:ext cx="0" cy="0"/>
          <a:chOff x="0" y="0"/>
          <a:chExt cx="0" cy="0"/>
        </a:xfrm>
      </p:grpSpPr>
      <p:pic>
        <p:nvPicPr>
          <p:cNvPr id="10" name="Picture Placeholder 17">
            <a:extLst>
              <a:ext uri="{FF2B5EF4-FFF2-40B4-BE49-F238E27FC236}">
                <a16:creationId xmlns:a16="http://schemas.microsoft.com/office/drawing/2014/main"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000" y="2878745"/>
            <a:ext cx="8853082" cy="2123399"/>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enal_Cardio">
    <p:spTree>
      <p:nvGrpSpPr>
        <p:cNvPr id="1" name=""/>
        <p:cNvGrpSpPr/>
        <p:nvPr/>
      </p:nvGrpSpPr>
      <p:grpSpPr>
        <a:xfrm>
          <a:off x="0" y="0"/>
          <a:ext cx="0" cy="0"/>
          <a:chOff x="0" y="0"/>
          <a:chExt cx="0" cy="0"/>
        </a:xfrm>
      </p:grpSpPr>
      <p:pic>
        <p:nvPicPr>
          <p:cNvPr id="10" name="Picture Placeholder 17">
            <a:extLst>
              <a:ext uri="{FF2B5EF4-FFF2-40B4-BE49-F238E27FC236}">
                <a16:creationId xmlns:a16="http://schemas.microsoft.com/office/drawing/2014/main"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265" y="2878745"/>
            <a:ext cx="8853082" cy="2123399"/>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UK Scientist">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10" name="Picture Placeholder 23" descr="AZ138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38740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K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cientist Examining Placenta">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9" name="Picture Placeholder 3" descr="AZ142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4275947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ross-Section of Cells">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9" name="Picture Placeholder 7" descr="AZ1466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52811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lide Title Only">
    <p:spTree>
      <p:nvGrpSpPr>
        <p:cNvPr id="1" name=""/>
        <p:cNvGrpSpPr/>
        <p:nvPr/>
      </p:nvGrpSpPr>
      <p:grpSpPr>
        <a:xfrm>
          <a:off x="0" y="0"/>
          <a:ext cx="0" cy="0"/>
          <a:chOff x="0" y="0"/>
          <a:chExt cx="0" cy="0"/>
        </a:xfrm>
      </p:grpSpPr>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8"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15999" y="44590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3" name="Text Placeholder 29"/>
          <p:cNvSpPr>
            <a:spLocks noGrp="1"/>
          </p:cNvSpPr>
          <p:nvPr>
            <p:ph type="body" sz="quarter" idx="12" hasCustomPrompt="1"/>
          </p:nvPr>
        </p:nvSpPr>
        <p:spPr>
          <a:xfrm>
            <a:off x="215999" y="46653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6" name="Text Placeholder 29"/>
          <p:cNvSpPr>
            <a:spLocks noGrp="1"/>
          </p:cNvSpPr>
          <p:nvPr>
            <p:ph type="body" sz="quarter" idx="15" hasCustomPrompt="1"/>
          </p:nvPr>
        </p:nvSpPr>
        <p:spPr>
          <a:xfrm>
            <a:off x="7128000" y="44590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7" name="Text Placeholder 29"/>
          <p:cNvSpPr>
            <a:spLocks noGrp="1"/>
          </p:cNvSpPr>
          <p:nvPr>
            <p:ph type="body" sz="quarter" idx="13" hasCustomPrompt="1"/>
          </p:nvPr>
        </p:nvSpPr>
        <p:spPr>
          <a:xfrm>
            <a:off x="7128000" y="46653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625363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RIA Tez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1" y="2876551"/>
            <a:ext cx="8834071" cy="2120400"/>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KD">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IA">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7" name="Picture 6" descr="Eosinophil_NK_Cell_10K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ncolog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page_04_AST109_TCell_Cancer_Cell_Lipid_Layer_10K_01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Tree>
    <p:extLst>
      <p:ext uri="{BB962C8B-B14F-4D97-AF65-F5344CB8AC3E}">
        <p14:creationId xmlns:p14="http://schemas.microsoft.com/office/powerpoint/2010/main" val="3350059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VMD">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CR_Science image_f1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2821" y="2876550"/>
            <a:ext cx="8850368" cy="2125664"/>
          </a:xfrm>
          <a:prstGeom prst="rect">
            <a:avLst/>
          </a:prstGeom>
        </p:spPr>
      </p:pic>
    </p:spTree>
    <p:extLst>
      <p:ext uri="{BB962C8B-B14F-4D97-AF65-F5344CB8AC3E}">
        <p14:creationId xmlns:p14="http://schemas.microsoft.com/office/powerpoint/2010/main" val="1977425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tDNA">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DNA_Inside_Blood_Vessel_10K_AD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Tree>
    <p:extLst>
      <p:ext uri="{BB962C8B-B14F-4D97-AF65-F5344CB8AC3E}">
        <p14:creationId xmlns:p14="http://schemas.microsoft.com/office/powerpoint/2010/main" val="3873502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abetes">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4" name="Picture 3" descr="Diabetes.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050" y="2876550"/>
            <a:ext cx="8856000" cy="2127250"/>
          </a:xfrm>
          <a:prstGeom prst="rect">
            <a:avLst/>
          </a:prstGeom>
        </p:spPr>
      </p:pic>
    </p:spTree>
    <p:extLst>
      <p:ext uri="{BB962C8B-B14F-4D97-AF65-F5344CB8AC3E}">
        <p14:creationId xmlns:p14="http://schemas.microsoft.com/office/powerpoint/2010/main" val="215016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I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Eosinophil_NK_Cell_10K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IA TLR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A4108-BF7C-8B47-A181-1F6A7DDCC8F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44000" y="2893812"/>
            <a:ext cx="8856000" cy="2125663"/>
          </a:xfrm>
          <a:prstGeom prst="rect">
            <a:avLst/>
          </a:prstGeom>
        </p:spPr>
      </p:pic>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2034777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scovery Sciences">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CRISPR_technology_for_genome_editing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Tree>
    <p:extLst>
      <p:ext uri="{BB962C8B-B14F-4D97-AF65-F5344CB8AC3E}">
        <p14:creationId xmlns:p14="http://schemas.microsoft.com/office/powerpoint/2010/main" val="1770542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scovery Sciences_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0" y="2877962"/>
            <a:ext cx="8853082" cy="2113994"/>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1048682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harma_Science">
    <p:spTree>
      <p:nvGrpSpPr>
        <p:cNvPr id="1" name=""/>
        <p:cNvGrpSpPr/>
        <p:nvPr/>
      </p:nvGrpSpPr>
      <p:grpSpPr>
        <a:xfrm>
          <a:off x="0" y="0"/>
          <a:ext cx="0" cy="0"/>
          <a:chOff x="0" y="0"/>
          <a:chExt cx="0" cy="0"/>
        </a:xfrm>
      </p:grpSpPr>
      <p:pic>
        <p:nvPicPr>
          <p:cNvPr id="6" name="Picture 5" descr="A picture containing cake, indoor&#10;&#10;Description automatically generated">
            <a:extLst>
              <a:ext uri="{FF2B5EF4-FFF2-40B4-BE49-F238E27FC236}">
                <a16:creationId xmlns:a16="http://schemas.microsoft.com/office/drawing/2014/main" id="{C8911739-E2AF-3840-809D-CECCF95205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0" y="2877963"/>
            <a:ext cx="8853081" cy="2113994"/>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3117915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harma_Science_2">
    <p:spTree>
      <p:nvGrpSpPr>
        <p:cNvPr id="1" name=""/>
        <p:cNvGrpSpPr/>
        <p:nvPr/>
      </p:nvGrpSpPr>
      <p:grpSpPr>
        <a:xfrm>
          <a:off x="0" y="0"/>
          <a:ext cx="0" cy="0"/>
          <a:chOff x="0" y="0"/>
          <a:chExt cx="0" cy="0"/>
        </a:xfrm>
      </p:grpSpPr>
      <p:pic>
        <p:nvPicPr>
          <p:cNvPr id="7" name="Picture 6" descr="A picture containing cake, tree, indoor&#10;&#10;Description automatically generated">
            <a:extLst>
              <a:ext uri="{FF2B5EF4-FFF2-40B4-BE49-F238E27FC236}">
                <a16:creationId xmlns:a16="http://schemas.microsoft.com/office/drawing/2014/main" id="{A17D1182-E2FB-D045-B7C7-36522F049E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681" y="2877964"/>
            <a:ext cx="8852400" cy="2113994"/>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531213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harma_Science_3">
    <p:spTree>
      <p:nvGrpSpPr>
        <p:cNvPr id="1" name=""/>
        <p:cNvGrpSpPr/>
        <p:nvPr/>
      </p:nvGrpSpPr>
      <p:grpSpPr>
        <a:xfrm>
          <a:off x="0" y="0"/>
          <a:ext cx="0" cy="0"/>
          <a:chOff x="0" y="0"/>
          <a:chExt cx="0" cy="0"/>
        </a:xfrm>
      </p:grpSpPr>
      <p:pic>
        <p:nvPicPr>
          <p:cNvPr id="5" name="Picture 4" descr="A picture containing cake, tree, reef, indoor&#10;&#10;Description automatically generated">
            <a:extLst>
              <a:ext uri="{FF2B5EF4-FFF2-40B4-BE49-F238E27FC236}">
                <a16:creationId xmlns:a16="http://schemas.microsoft.com/office/drawing/2014/main" id="{D76CA433-D431-E044-8CA9-F947822F2520}"/>
              </a:ext>
            </a:extLst>
          </p:cNvPr>
          <p:cNvPicPr>
            <a:picLocks noChangeAspect="1"/>
          </p:cNvPicPr>
          <p:nvPr userDrawn="1"/>
        </p:nvPicPr>
        <p:blipFill rotWithShape="1">
          <a:blip r:embed="rId2"/>
          <a:srcRect t="28772" b="28772"/>
          <a:stretch/>
        </p:blipFill>
        <p:spPr>
          <a:xfrm>
            <a:off x="144000" y="2877964"/>
            <a:ext cx="8852400" cy="2113994"/>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1288311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Neuro">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Placeholder 13" descr="AZ1383_screen rotate.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44001" y="2875468"/>
            <a:ext cx="8855075" cy="2133000"/>
          </a:xfrm>
          <a:prstGeom prst="rect">
            <a:avLst/>
          </a:prstGeom>
        </p:spPr>
      </p:pic>
    </p:spTree>
    <p:extLst>
      <p:ext uri="{BB962C8B-B14F-4D97-AF65-F5344CB8AC3E}">
        <p14:creationId xmlns:p14="http://schemas.microsoft.com/office/powerpoint/2010/main" val="1857166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fection">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7962"/>
            <a:ext cx="8853082" cy="2128214"/>
          </a:xfrm>
          <a:prstGeom prst="rect">
            <a:avLst/>
          </a:prstGeom>
        </p:spPr>
      </p:pic>
    </p:spTree>
    <p:extLst>
      <p:ext uri="{BB962C8B-B14F-4D97-AF65-F5344CB8AC3E}">
        <p14:creationId xmlns:p14="http://schemas.microsoft.com/office/powerpoint/2010/main" val="3652679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enomic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2875" y="2889534"/>
            <a:ext cx="8856000" cy="2113995"/>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VRM_TA">
    <p:spTree>
      <p:nvGrpSpPr>
        <p:cNvPr id="1" name=""/>
        <p:cNvGrpSpPr/>
        <p:nvPr/>
      </p:nvGrpSpPr>
      <p:grpSpPr>
        <a:xfrm>
          <a:off x="0" y="0"/>
          <a:ext cx="0" cy="0"/>
          <a:chOff x="0" y="0"/>
          <a:chExt cx="0" cy="0"/>
        </a:xfrm>
      </p:grpSpPr>
      <p:pic>
        <p:nvPicPr>
          <p:cNvPr id="6" name="Picture Placeholder 17">
            <a:extLst>
              <a:ext uri="{FF2B5EF4-FFF2-40B4-BE49-F238E27FC236}">
                <a16:creationId xmlns:a16="http://schemas.microsoft.com/office/drawing/2014/main"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000" y="2867773"/>
            <a:ext cx="8853082" cy="2123399"/>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ncolog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page_04_AST109_TCell_Cancer_Cell_Lipid_Layer_10K_0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297786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Renal_Cardio">
    <p:spTree>
      <p:nvGrpSpPr>
        <p:cNvPr id="1" name=""/>
        <p:cNvGrpSpPr/>
        <p:nvPr/>
      </p:nvGrpSpPr>
      <p:grpSpPr>
        <a:xfrm>
          <a:off x="0" y="0"/>
          <a:ext cx="0" cy="0"/>
          <a:chOff x="0" y="0"/>
          <a:chExt cx="0" cy="0"/>
        </a:xfrm>
      </p:grpSpPr>
      <p:pic>
        <p:nvPicPr>
          <p:cNvPr id="5" name="Picture Placeholder 17">
            <a:extLst>
              <a:ext uri="{FF2B5EF4-FFF2-40B4-BE49-F238E27FC236}">
                <a16:creationId xmlns:a16="http://schemas.microsoft.com/office/drawing/2014/main"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000" y="2888490"/>
            <a:ext cx="8853082" cy="2123399"/>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UK Scientist">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4" name="Picture Placeholder 23" descr="AZ1388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Tree>
    <p:extLst>
      <p:ext uri="{BB962C8B-B14F-4D97-AF65-F5344CB8AC3E}">
        <p14:creationId xmlns:p14="http://schemas.microsoft.com/office/powerpoint/2010/main" val="1434364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cientist Examining Placenta">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Placeholder 3" descr="AZ1428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Tree>
    <p:extLst>
      <p:ext uri="{BB962C8B-B14F-4D97-AF65-F5344CB8AC3E}">
        <p14:creationId xmlns:p14="http://schemas.microsoft.com/office/powerpoint/2010/main" val="3299240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ross-Section of Cells">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Placeholder 7" descr="AZ1466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Tree>
    <p:extLst>
      <p:ext uri="{BB962C8B-B14F-4D97-AF65-F5344CB8AC3E}">
        <p14:creationId xmlns:p14="http://schemas.microsoft.com/office/powerpoint/2010/main" val="182007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cientist in Lab 1">
    <p:spTree>
      <p:nvGrpSpPr>
        <p:cNvPr id="1" name=""/>
        <p:cNvGrpSpPr/>
        <p:nvPr/>
      </p:nvGrpSpPr>
      <p:grpSpPr>
        <a:xfrm>
          <a:off x="0" y="0"/>
          <a:ext cx="0" cy="0"/>
          <a:chOff x="0" y="0"/>
          <a:chExt cx="0" cy="0"/>
        </a:xfrm>
      </p:grpSpPr>
      <p:pic>
        <p:nvPicPr>
          <p:cNvPr id="5" name="Picture Placeholder 13" descr="AZ1486_screen.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2138785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cientist in Lab 2">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Deepal_P_Shot_2-024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8544" y="2876550"/>
            <a:ext cx="8856000" cy="2133600"/>
          </a:xfrm>
          <a:prstGeom prst="rect">
            <a:avLst/>
          </a:prstGeom>
        </p:spPr>
      </p:pic>
    </p:spTree>
    <p:extLst>
      <p:ext uri="{BB962C8B-B14F-4D97-AF65-F5344CB8AC3E}">
        <p14:creationId xmlns:p14="http://schemas.microsoft.com/office/powerpoint/2010/main" val="33317524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cientist in Lab 3">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Drew_M-057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1"/>
            <a:ext cx="8856662" cy="2133600"/>
          </a:xfrm>
          <a:prstGeom prst="rect">
            <a:avLst/>
          </a:prstGeom>
        </p:spPr>
      </p:pic>
    </p:spTree>
    <p:extLst>
      <p:ext uri="{BB962C8B-B14F-4D97-AF65-F5344CB8AC3E}">
        <p14:creationId xmlns:p14="http://schemas.microsoft.com/office/powerpoint/2010/main" val="2524310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quipment 1">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Shot_1-060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49"/>
            <a:ext cx="8856000" cy="2133601"/>
          </a:xfrm>
          <a:prstGeom prst="rect">
            <a:avLst/>
          </a:prstGeom>
        </p:spPr>
      </p:pic>
    </p:spTree>
    <p:extLst>
      <p:ext uri="{BB962C8B-B14F-4D97-AF65-F5344CB8AC3E}">
        <p14:creationId xmlns:p14="http://schemas.microsoft.com/office/powerpoint/2010/main" val="581016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quipment 2">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Shot_3-037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0"/>
            <a:ext cx="8856662" cy="2133600"/>
          </a:xfrm>
          <a:prstGeom prst="rect">
            <a:avLst/>
          </a:prstGeom>
        </p:spPr>
      </p:pic>
    </p:spTree>
    <p:extLst>
      <p:ext uri="{BB962C8B-B14F-4D97-AF65-F5344CB8AC3E}">
        <p14:creationId xmlns:p14="http://schemas.microsoft.com/office/powerpoint/2010/main" val="2822725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atient 1">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2" name="Picture 1" descr="Meryl_G-154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3538" y="2876551"/>
            <a:ext cx="8856000" cy="2133600"/>
          </a:xfrm>
          <a:prstGeom prst="rect">
            <a:avLst/>
          </a:prstGeom>
        </p:spPr>
      </p:pic>
    </p:spTree>
    <p:extLst>
      <p:ext uri="{BB962C8B-B14F-4D97-AF65-F5344CB8AC3E}">
        <p14:creationId xmlns:p14="http://schemas.microsoft.com/office/powerpoint/2010/main" val="214521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VRM">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CR_Science image_f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2821" y="2876550"/>
            <a:ext cx="8850368"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4124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atient 2">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Liam_S-137_Ret_EDI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7638" y="2876549"/>
            <a:ext cx="8856000" cy="2133601"/>
          </a:xfrm>
          <a:prstGeom prst="rect">
            <a:avLst/>
          </a:prstGeom>
        </p:spPr>
      </p:pic>
    </p:spTree>
    <p:extLst>
      <p:ext uri="{BB962C8B-B14F-4D97-AF65-F5344CB8AC3E}">
        <p14:creationId xmlns:p14="http://schemas.microsoft.com/office/powerpoint/2010/main" val="31568106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atient 3">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Jasmine_A-141_Ret_EDI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7638" y="2876549"/>
            <a:ext cx="8864600" cy="2133601"/>
          </a:xfrm>
          <a:prstGeom prst="rect">
            <a:avLst/>
          </a:prstGeom>
        </p:spPr>
      </p:pic>
    </p:spTree>
    <p:extLst>
      <p:ext uri="{BB962C8B-B14F-4D97-AF65-F5344CB8AC3E}">
        <p14:creationId xmlns:p14="http://schemas.microsoft.com/office/powerpoint/2010/main" val="2938016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4234815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Slide Navy">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1087268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Blue">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3539402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1308046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 Slide Graphite">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2201137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23760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237061" y="1164512"/>
            <a:ext cx="7023713" cy="317214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108513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1 title</a:t>
            </a:r>
          </a:p>
        </p:txBody>
      </p:sp>
      <p:sp>
        <p:nvSpPr>
          <p:cNvPr id="61" name="Table Placeholder 29"/>
          <p:cNvSpPr>
            <a:spLocks noGrp="1"/>
          </p:cNvSpPr>
          <p:nvPr>
            <p:ph type="tbl" sz="quarter" idx="15"/>
          </p:nvPr>
        </p:nvSpPr>
        <p:spPr>
          <a:xfrm>
            <a:off x="986400"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330200" y="1298700"/>
            <a:ext cx="540000" cy="405000"/>
          </a:xfrm>
          <a:prstGeom prst="rect">
            <a:avLst/>
          </a:prstGeom>
          <a:solidFill>
            <a:srgbClr val="D8DCDE"/>
          </a:solidFill>
          <a:ln w="19050" cmpd="sng">
            <a:noFill/>
          </a:ln>
        </p:spPr>
        <p:txBody>
          <a:bodyPr vert="horz" anchor="ctr"/>
          <a:lstStyle>
            <a:lvl1pPr marL="0" indent="0" algn="ctr">
              <a:lnSpc>
                <a:spcPct val="90000"/>
              </a:lnSpc>
              <a:spcBef>
                <a:spcPts val="600"/>
              </a:spcBef>
              <a:buNone/>
              <a:defRPr sz="1800" b="1">
                <a:solidFill>
                  <a:schemeClr val="tx2"/>
                </a:solidFill>
                <a:latin typeface="Arial" pitchFamily="34" charset="0"/>
                <a:cs typeface="Arial" pitchFamily="34" charset="0"/>
              </a:defRPr>
            </a:lvl1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1800" b="1" i="0" u="none" strike="noStrike" kern="0" cap="none" spc="0" normalizeH="0" baseline="0" noProof="0" dirty="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330200" y="1802967"/>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330200" y="2822732"/>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330200" y="3331009"/>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330200" y="3847226"/>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398423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2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29" name="Text Placeholder 49"/>
          <p:cNvSpPr>
            <a:spLocks noGrp="1"/>
          </p:cNvSpPr>
          <p:nvPr>
            <p:ph type="body" sz="quarter" idx="29" hasCustomPrompt="1"/>
          </p:nvPr>
        </p:nvSpPr>
        <p:spPr>
          <a:xfrm>
            <a:off x="330200" y="1802967"/>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33" name="Text Placeholder 49"/>
          <p:cNvSpPr>
            <a:spLocks noGrp="1"/>
          </p:cNvSpPr>
          <p:nvPr>
            <p:ph type="body" sz="quarter" idx="32" hasCustomPrompt="1"/>
          </p:nvPr>
        </p:nvSpPr>
        <p:spPr>
          <a:xfrm>
            <a:off x="330200" y="2312024"/>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132338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tDN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DNA_Inside_Blood_Vessel_10K_AD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7670094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3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539051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4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07861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5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5357508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6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42" name="Text Placeholder 49"/>
          <p:cNvSpPr>
            <a:spLocks noGrp="1"/>
          </p:cNvSpPr>
          <p:nvPr>
            <p:ph type="body" sz="quarter" idx="41" hasCustomPrompt="1"/>
          </p:nvPr>
        </p:nvSpPr>
        <p:spPr>
          <a:xfrm>
            <a:off x="330200" y="3847226"/>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1759794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5" name="Rectangle 4"/>
          <p:cNvSpPr>
            <a:spLocks noGrp="1" noChangeArrowheads="1"/>
          </p:cNvSpPr>
          <p:nvPr userDrawn="1"/>
        </p:nvSpPr>
        <p:spPr bwMode="auto">
          <a:xfrm>
            <a:off x="528758" y="3431381"/>
            <a:ext cx="2689225" cy="285750"/>
          </a:xfrm>
          <a:prstGeom prst="rect">
            <a:avLst/>
          </a:prstGeom>
          <a:noFill/>
          <a:ln w="9525">
            <a:noFill/>
            <a:miter lim="800000"/>
            <a:headEnd/>
            <a:tailEnd/>
          </a:ln>
          <a:effectLst/>
        </p:spPr>
        <p:txBody>
          <a:bodyPr anchor="b"/>
          <a:lstStyle/>
          <a:p>
            <a:r>
              <a:rPr lang="en-GB" sz="1400" b="1" dirty="0">
                <a:solidFill>
                  <a:schemeClr val="tx1"/>
                </a:solidFill>
                <a:latin typeface="Arial" pitchFamily="34" charset="0"/>
                <a:cs typeface="Arial" pitchFamily="34" charset="0"/>
              </a:rPr>
              <a:t>Confidentiality Notice </a:t>
            </a:r>
            <a:endParaRPr lang="en-GB" sz="2400" dirty="0">
              <a:solidFill>
                <a:schemeClr val="tx1"/>
              </a:solidFill>
              <a:latin typeface="Arial" pitchFamily="34" charset="0"/>
              <a:cs typeface="Arial" pitchFamily="34" charset="0"/>
            </a:endParaRPr>
          </a:p>
        </p:txBody>
      </p:sp>
      <p:sp>
        <p:nvSpPr>
          <p:cNvPr id="7" name="Rectangle 6"/>
          <p:cNvSpPr>
            <a:spLocks noGrp="1" noChangeArrowheads="1"/>
          </p:cNvSpPr>
          <p:nvPr userDrawn="1"/>
        </p:nvSpPr>
        <p:spPr bwMode="auto">
          <a:xfrm>
            <a:off x="541457" y="3717131"/>
            <a:ext cx="7440493" cy="648000"/>
          </a:xfrm>
          <a:prstGeom prst="rect">
            <a:avLst/>
          </a:prstGeom>
          <a:noFill/>
          <a:ln w="9525">
            <a:noFill/>
            <a:miter lim="800000"/>
            <a:headEnd/>
            <a:tailEnd/>
          </a:ln>
          <a:effectLst/>
        </p:spPr>
        <p:txBody>
          <a:bodyPr/>
          <a:lstStyle/>
          <a:p>
            <a:r>
              <a:rPr lang="en-GB" sz="900" noProof="0" dirty="0">
                <a:solidFill>
                  <a:schemeClr val="tx1"/>
                </a:solidFill>
                <a:latin typeface="+mn-lt"/>
                <a:cs typeface="Arial"/>
              </a:rPr>
              <a:t>This file is private and may contain confidential and proprietary information. If you have received this file in error, please notify us and remove </a:t>
            </a:r>
            <a:br>
              <a:rPr lang="en-GB" sz="900" noProof="0" dirty="0">
                <a:solidFill>
                  <a:schemeClr val="tx1"/>
                </a:solidFill>
                <a:latin typeface="+mn-lt"/>
                <a:cs typeface="Arial"/>
              </a:rPr>
            </a:br>
            <a:r>
              <a:rPr lang="en-GB" sz="900" noProof="0" dirty="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900" kern="1200" dirty="0">
                <a:solidFill>
                  <a:schemeClr val="tx1"/>
                </a:solidFill>
                <a:latin typeface="+mn-lt"/>
                <a:ea typeface="+mn-ea"/>
                <a:cs typeface="Arial"/>
              </a:rPr>
              <a:t>1 Francis Crick Avenue</a:t>
            </a:r>
            <a:r>
              <a:rPr lang="en-US" sz="900" kern="1200" baseline="0" dirty="0">
                <a:solidFill>
                  <a:schemeClr val="tx1"/>
                </a:solidFill>
                <a:latin typeface="+mn-lt"/>
                <a:ea typeface="+mn-ea"/>
                <a:cs typeface="Arial"/>
              </a:rPr>
              <a:t>, </a:t>
            </a:r>
            <a:r>
              <a:rPr lang="en-US" sz="900" kern="1200" dirty="0">
                <a:solidFill>
                  <a:schemeClr val="tx1"/>
                </a:solidFill>
                <a:latin typeface="+mn-lt"/>
                <a:ea typeface="+mn-ea"/>
                <a:cs typeface="Arial"/>
              </a:rPr>
              <a:t>Cambridge Biomedical Campus, Cambridge, CB2 0AA</a:t>
            </a:r>
            <a:r>
              <a:rPr lang="en-GB" sz="900" noProof="0" dirty="0">
                <a:solidFill>
                  <a:schemeClr val="tx1"/>
                </a:solidFill>
                <a:latin typeface="+mn-lt"/>
                <a:cs typeface="Arial"/>
              </a:rPr>
              <a:t>, UK, T: +44(0)203 749 5000, www.astrazeneca.com</a:t>
            </a:r>
          </a:p>
        </p:txBody>
      </p:sp>
    </p:spTree>
    <p:extLst>
      <p:ext uri="{BB962C8B-B14F-4D97-AF65-F5344CB8AC3E}">
        <p14:creationId xmlns:p14="http://schemas.microsoft.com/office/powerpoint/2010/main" val="25651784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083382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237061" y="526851"/>
            <a:ext cx="8765651" cy="324000"/>
          </a:xfrm>
          <a:prstGeom prst="rect">
            <a:avLst/>
          </a:prstGeom>
        </p:spPr>
        <p:txBody>
          <a:bodyPr/>
          <a:lstStyle>
            <a:lvl1pPr marL="0" indent="0" algn="l">
              <a:lnSpc>
                <a:spcPct val="100000"/>
              </a:lnSpc>
              <a:spcBef>
                <a:spcPts val="0"/>
              </a:spcBef>
              <a:buNone/>
              <a:defRPr sz="2400">
                <a:solidFill>
                  <a:schemeClr val="tx2"/>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add subtitle</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9816710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237600" y="1237097"/>
            <a:ext cx="705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02227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6537" y="1237098"/>
            <a:ext cx="7056000" cy="1620000"/>
          </a:xfrm>
          <a:prstGeom prst="rect">
            <a:avLst/>
          </a:prstGeom>
        </p:spPr>
        <p:txBody>
          <a:bodyPr vert="horz"/>
          <a:lstStyle>
            <a:lvl1pPr marL="0" marR="0" indent="0" algn="l" defTabSz="685800" rtl="0" eaLnBrk="1" fontAlgn="base" latinLnBrk="0" hangingPunct="1">
              <a:lnSpc>
                <a:spcPct val="100000"/>
              </a:lnSpc>
              <a:spcBef>
                <a:spcPct val="0"/>
              </a:spcBef>
              <a:spcAft>
                <a:spcPct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5" hasCustomPrompt="1"/>
          </p:nvPr>
        </p:nvSpPr>
        <p:spPr>
          <a:xfrm>
            <a:off x="237600" y="2905963"/>
            <a:ext cx="7056000" cy="1444752"/>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599162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5000" indent="-135000">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2" name="Content Placeholder 2"/>
          <p:cNvSpPr>
            <a:spLocks noGrp="1"/>
          </p:cNvSpPr>
          <p:nvPr>
            <p:ph idx="13" hasCustomPrompt="1"/>
          </p:nvPr>
        </p:nvSpPr>
        <p:spPr>
          <a:xfrm>
            <a:off x="237062" y="2905963"/>
            <a:ext cx="4086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3" name="Content Placeholder 2"/>
          <p:cNvSpPr>
            <a:spLocks noGrp="1"/>
          </p:cNvSpPr>
          <p:nvPr>
            <p:ph idx="17" hasCustomPrompt="1"/>
          </p:nvPr>
        </p:nvSpPr>
        <p:spPr>
          <a:xfrm>
            <a:off x="4680000" y="2905963"/>
            <a:ext cx="4086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22276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abetes">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pic>
        <p:nvPicPr>
          <p:cNvPr id="2" name="Picture 1" descr="Diabetes.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6050" y="2876550"/>
            <a:ext cx="8856000" cy="2127250"/>
          </a:xfrm>
          <a:prstGeom prst="rect">
            <a:avLst/>
          </a:prstGeom>
        </p:spPr>
      </p:pic>
    </p:spTree>
    <p:extLst>
      <p:ext uri="{BB962C8B-B14F-4D97-AF65-F5344CB8AC3E}">
        <p14:creationId xmlns:p14="http://schemas.microsoft.com/office/powerpoint/2010/main" val="12641371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5000" indent="-135000">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8" hasCustomPrompt="1"/>
          </p:nvPr>
        </p:nvSpPr>
        <p:spPr>
          <a:xfrm>
            <a:off x="237600" y="2903515"/>
            <a:ext cx="2664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5" name="Content Placeholder 2"/>
          <p:cNvSpPr>
            <a:spLocks noGrp="1"/>
          </p:cNvSpPr>
          <p:nvPr>
            <p:ph idx="16" hasCustomPrompt="1"/>
          </p:nvPr>
        </p:nvSpPr>
        <p:spPr>
          <a:xfrm>
            <a:off x="3250223" y="2908267"/>
            <a:ext cx="2664000" cy="1440000"/>
          </a:xfrm>
          <a:prstGeom prst="rect">
            <a:avLst/>
          </a:prstGeom>
        </p:spPr>
        <p:txBody>
          <a:bodyPr/>
          <a:lstStyle>
            <a:lvl1pPr marL="135000" indent="-135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5000" indent="-135000">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6" name="Content Placeholder 2"/>
          <p:cNvSpPr>
            <a:spLocks noGrp="1"/>
          </p:cNvSpPr>
          <p:nvPr>
            <p:ph idx="17" hasCustomPrompt="1"/>
          </p:nvPr>
        </p:nvSpPr>
        <p:spPr>
          <a:xfrm>
            <a:off x="6274223" y="2908267"/>
            <a:ext cx="2664000" cy="1440000"/>
          </a:xfrm>
          <a:prstGeom prst="rect">
            <a:avLst/>
          </a:prstGeom>
        </p:spPr>
        <p:txBody>
          <a:bodyPr/>
          <a:lstStyle>
            <a:lvl1pPr marL="135000" indent="-135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5000" indent="-135000">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Tree>
    <p:extLst>
      <p:ext uri="{BB962C8B-B14F-4D97-AF65-F5344CB8AC3E}">
        <p14:creationId xmlns:p14="http://schemas.microsoft.com/office/powerpoint/2010/main" val="35451936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4" name="Text Placeholder 3"/>
          <p:cNvSpPr>
            <a:spLocks noGrp="1"/>
          </p:cNvSpPr>
          <p:nvPr>
            <p:ph type="body" sz="quarter" idx="12"/>
          </p:nvPr>
        </p:nvSpPr>
        <p:spPr>
          <a:xfrm>
            <a:off x="46800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6278668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5" hasCustomPrompt="1"/>
          </p:nvPr>
        </p:nvSpPr>
        <p:spPr>
          <a:xfrm>
            <a:off x="4680000"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0058625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0"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7" hasCustomPrompt="1"/>
          </p:nvPr>
        </p:nvSpPr>
        <p:spPr>
          <a:xfrm>
            <a:off x="4678499" y="2725591"/>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Content Placeholder 2"/>
          <p:cNvSpPr>
            <a:spLocks noGrp="1"/>
          </p:cNvSpPr>
          <p:nvPr>
            <p:ph idx="16" hasCustomPrompt="1"/>
          </p:nvPr>
        </p:nvSpPr>
        <p:spPr>
          <a:xfrm>
            <a:off x="4680000" y="1234440"/>
            <a:ext cx="4086000" cy="1371600"/>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6241074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6" hasCustomPrompt="1"/>
          </p:nvPr>
        </p:nvSpPr>
        <p:spPr>
          <a:xfrm>
            <a:off x="237061"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7" hasCustomPrompt="1"/>
          </p:nvPr>
        </p:nvSpPr>
        <p:spPr>
          <a:xfrm>
            <a:off x="4680000"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8646515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Text Placeholder 3"/>
          <p:cNvSpPr>
            <a:spLocks noGrp="1"/>
          </p:cNvSpPr>
          <p:nvPr>
            <p:ph type="body" sz="quarter" idx="12"/>
          </p:nvPr>
        </p:nvSpPr>
        <p:spPr>
          <a:xfrm>
            <a:off x="6264000" y="1337391"/>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a:t>Click to edit Master text styles</a:t>
            </a:r>
          </a:p>
        </p:txBody>
      </p:sp>
      <p:sp>
        <p:nvSpPr>
          <p:cNvPr id="13" name="Text Placeholder 3"/>
          <p:cNvSpPr>
            <a:spLocks noGrp="1"/>
          </p:cNvSpPr>
          <p:nvPr>
            <p:ph type="body" sz="quarter" idx="13"/>
          </p:nvPr>
        </p:nvSpPr>
        <p:spPr>
          <a:xfrm>
            <a:off x="32400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7" hasCustomPrompt="1"/>
          </p:nvPr>
        </p:nvSpPr>
        <p:spPr>
          <a:xfrm>
            <a:off x="237600"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6" name="Content Placeholder 2"/>
          <p:cNvSpPr>
            <a:spLocks noGrp="1"/>
          </p:cNvSpPr>
          <p:nvPr>
            <p:ph idx="18" hasCustomPrompt="1"/>
          </p:nvPr>
        </p:nvSpPr>
        <p:spPr>
          <a:xfrm>
            <a:off x="3250223"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7" name="Content Placeholder 2"/>
          <p:cNvSpPr>
            <a:spLocks noGrp="1"/>
          </p:cNvSpPr>
          <p:nvPr>
            <p:ph idx="19" hasCustomPrompt="1"/>
          </p:nvPr>
        </p:nvSpPr>
        <p:spPr>
          <a:xfrm>
            <a:off x="6274223"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237833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52800"/>
            <a:ext cx="4086000" cy="2835988"/>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6253021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61267"/>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0" name="Picture Placeholder 16"/>
          <p:cNvSpPr>
            <a:spLocks noGrp="1"/>
          </p:cNvSpPr>
          <p:nvPr>
            <p:ph type="pic" sz="quarter" idx="15"/>
          </p:nvPr>
        </p:nvSpPr>
        <p:spPr>
          <a:xfrm>
            <a:off x="4680000" y="2904253"/>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4761388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7"/>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6428413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46188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9"/>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83475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IA TLR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486FD2-C3A7-1C42-A299-B8FF6953E81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44000" y="2902521"/>
            <a:ext cx="8856000" cy="2125663"/>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792299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327600"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3201023"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19" name="Picture Placeholder 16"/>
          <p:cNvSpPr>
            <a:spLocks noGrp="1"/>
          </p:cNvSpPr>
          <p:nvPr>
            <p:ph type="pic" sz="quarter" idx="16"/>
          </p:nvPr>
        </p:nvSpPr>
        <p:spPr>
          <a:xfrm>
            <a:off x="6067748"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1" name="Text Placeholder 2"/>
          <p:cNvSpPr>
            <a:spLocks noGrp="1"/>
          </p:cNvSpPr>
          <p:nvPr>
            <p:ph type="body" sz="quarter" idx="13"/>
          </p:nvPr>
        </p:nvSpPr>
        <p:spPr>
          <a:xfrm>
            <a:off x="236537" y="1237098"/>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069386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36537" y="1233071"/>
            <a:ext cx="8766174" cy="3172500"/>
          </a:xfrm>
          <a:prstGeom prst="rect">
            <a:avLst/>
          </a:prstGeom>
        </p:spPr>
        <p:txBody>
          <a:bodyPr/>
          <a:lstStyle>
            <a:lvl1pPr marL="269875" indent="-269875">
              <a:lnSpc>
                <a:spcPct val="100000"/>
              </a:lnSpc>
              <a:spcBef>
                <a:spcPts val="0"/>
              </a:spcBef>
              <a:buClrTx/>
              <a:buFont typeface="+mj-lt"/>
              <a:buAutoNum type="arabicPeriod"/>
              <a:defRPr sz="1800" b="1">
                <a:solidFill>
                  <a:schemeClr val="tx1"/>
                </a:solidFill>
                <a:latin typeface="Arial" pitchFamily="34" charset="0"/>
                <a:cs typeface="Arial" pitchFamily="34" charset="0"/>
              </a:defRPr>
            </a:lvl1pPr>
            <a:lvl2pPr marL="472500" indent="-135000">
              <a:lnSpc>
                <a:spcPct val="100000"/>
              </a:lnSpc>
              <a:spcBef>
                <a:spcPts val="0"/>
              </a:spcBef>
              <a:buClrTx/>
              <a:buFont typeface="Arial" pitchFamily="34" charset="0"/>
              <a:buChar char="•"/>
              <a:defRPr sz="16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Tree>
    <p:extLst>
      <p:ext uri="{BB962C8B-B14F-4D97-AF65-F5344CB8AC3E}">
        <p14:creationId xmlns:p14="http://schemas.microsoft.com/office/powerpoint/2010/main" val="41940719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1422112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4438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51780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scovery Sciences">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CRISPR_technology_for_genome_editing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31962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image" Target="../media/image1.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jpe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3.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theme" Target="../theme/theme4.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Z_SYMBOL_RGB.jp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211318905"/>
      </p:ext>
    </p:extLst>
  </p:cSld>
  <p:clrMap bg1="lt1" tx1="dk1" bg2="lt2" tx2="dk2" accent1="accent1" accent2="accent2" accent3="accent3" accent4="accent4" accent5="accent5" accent6="accent6" hlink="hlink" folHlink="folHlink"/>
  <p:sldLayoutIdLst>
    <p:sldLayoutId id="2147483752" r:id="rId1"/>
    <p:sldLayoutId id="2147483830" r:id="rId2"/>
    <p:sldLayoutId id="2147483828" r:id="rId3"/>
    <p:sldLayoutId id="2147483790" r:id="rId4"/>
    <p:sldLayoutId id="2147483792" r:id="rId5"/>
    <p:sldLayoutId id="2147483793" r:id="rId6"/>
    <p:sldLayoutId id="2147483824" r:id="rId7"/>
    <p:sldLayoutId id="2147483826" r:id="rId8"/>
    <p:sldLayoutId id="2147483794" r:id="rId9"/>
    <p:sldLayoutId id="2147483832" r:id="rId10"/>
    <p:sldLayoutId id="2147483842" r:id="rId11"/>
    <p:sldLayoutId id="2147483843" r:id="rId12"/>
    <p:sldLayoutId id="2147483844" r:id="rId13"/>
    <p:sldLayoutId id="2147483795" r:id="rId14"/>
    <p:sldLayoutId id="2147483796" r:id="rId15"/>
    <p:sldLayoutId id="2147483833" r:id="rId16"/>
    <p:sldLayoutId id="2147483837" r:id="rId17"/>
    <p:sldLayoutId id="2147483839" r:id="rId18"/>
    <p:sldLayoutId id="2147483797" r:id="rId19"/>
    <p:sldLayoutId id="2147483798" r:id="rId20"/>
    <p:sldLayoutId id="2147483799" r:id="rId21"/>
    <p:sldLayoutId id="2147483789"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60529653"/>
      </p:ext>
    </p:extLst>
  </p:cSld>
  <p:clrMap bg1="lt1" tx1="dk1" bg2="lt2" tx2="dk2" accent1="accent1" accent2="accent2" accent3="accent3" accent4="accent4" accent5="accent5" accent6="accent6" hlink="hlink" folHlink="folHlink"/>
  <p:sldLayoutIdLst>
    <p:sldLayoutId id="2147483835" r:id="rId1"/>
    <p:sldLayoutId id="2147483831" r:id="rId2"/>
    <p:sldLayoutId id="2147483829" r:id="rId3"/>
    <p:sldLayoutId id="2147483812" r:id="rId4"/>
    <p:sldLayoutId id="2147483813" r:id="rId5"/>
    <p:sldLayoutId id="2147483814" r:id="rId6"/>
    <p:sldLayoutId id="2147483825" r:id="rId7"/>
    <p:sldLayoutId id="2147483827" r:id="rId8"/>
    <p:sldLayoutId id="2147483815" r:id="rId9"/>
    <p:sldLayoutId id="2147483811" r:id="rId10"/>
    <p:sldLayoutId id="2147483846" r:id="rId11"/>
    <p:sldLayoutId id="2147483845" r:id="rId12"/>
    <p:sldLayoutId id="2147483847" r:id="rId13"/>
    <p:sldLayoutId id="2147483806" r:id="rId14"/>
    <p:sldLayoutId id="2147483807" r:id="rId15"/>
    <p:sldLayoutId id="2147483841" r:id="rId16"/>
    <p:sldLayoutId id="2147483838" r:id="rId17"/>
    <p:sldLayoutId id="2147483840" r:id="rId18"/>
    <p:sldLayoutId id="2147483808" r:id="rId19"/>
    <p:sldLayoutId id="2147483809" r:id="rId20"/>
    <p:sldLayoutId id="2147483810"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56080045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525332996"/>
      </p:ext>
    </p:extLst>
  </p:cSld>
  <p:clrMap bg1="lt1" tx1="dk1" bg2="lt2" tx2="dk2" accent1="accent1" accent2="accent2" accent3="accent3" accent4="accent4" accent5="accent5" accent6="accent6" hlink="hlink" folHlink="folHlink"/>
  <p:sldLayoutIdLst>
    <p:sldLayoutId id="2147483676" r:id="rId1"/>
    <p:sldLayoutId id="2147483714" r:id="rId2"/>
    <p:sldLayoutId id="2147483720" r:id="rId3"/>
    <p:sldLayoutId id="2147483721" r:id="rId4"/>
    <p:sldLayoutId id="2147483722" r:id="rId5"/>
    <p:sldLayoutId id="2147483723" r:id="rId6"/>
    <p:sldLayoutId id="2147483724" r:id="rId7"/>
    <p:sldLayoutId id="214748368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848" r:id="rId2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B304-3A01-0040-A35A-B50918C22C95}"/>
              </a:ext>
            </a:extLst>
          </p:cNvPr>
          <p:cNvSpPr>
            <a:spLocks noGrp="1"/>
          </p:cNvSpPr>
          <p:nvPr>
            <p:ph type="title"/>
          </p:nvPr>
        </p:nvSpPr>
        <p:spPr/>
        <p:txBody>
          <a:bodyPr/>
          <a:lstStyle/>
          <a:p>
            <a:r>
              <a:rPr lang="en-US" dirty="0"/>
              <a:t>Operational Considerations in Platform Trials</a:t>
            </a:r>
          </a:p>
        </p:txBody>
      </p:sp>
      <p:sp>
        <p:nvSpPr>
          <p:cNvPr id="11" name="Text Placeholder 10">
            <a:extLst>
              <a:ext uri="{FF2B5EF4-FFF2-40B4-BE49-F238E27FC236}">
                <a16:creationId xmlns:a16="http://schemas.microsoft.com/office/drawing/2014/main" id="{3538CFA3-958F-E045-A243-898F9B7DD094}"/>
              </a:ext>
            </a:extLst>
          </p:cNvPr>
          <p:cNvSpPr>
            <a:spLocks noGrp="1"/>
          </p:cNvSpPr>
          <p:nvPr>
            <p:ph type="body" sz="quarter" idx="11"/>
          </p:nvPr>
        </p:nvSpPr>
        <p:spPr/>
        <p:txBody>
          <a:bodyPr/>
          <a:lstStyle/>
          <a:p>
            <a:r>
              <a:rPr lang="en-US" dirty="0"/>
              <a:t>Kristine </a:t>
            </a:r>
            <a:r>
              <a:rPr lang="en-US" dirty="0" err="1"/>
              <a:t>Broglio</a:t>
            </a:r>
            <a:r>
              <a:rPr lang="en-US" dirty="0"/>
              <a:t>, Statistical Science Director Innovation Statistics</a:t>
            </a:r>
          </a:p>
        </p:txBody>
      </p:sp>
      <p:sp>
        <p:nvSpPr>
          <p:cNvPr id="4" name="Text Placeholder 3">
            <a:extLst>
              <a:ext uri="{FF2B5EF4-FFF2-40B4-BE49-F238E27FC236}">
                <a16:creationId xmlns:a16="http://schemas.microsoft.com/office/drawing/2014/main" id="{BE21D830-DD24-0D46-925E-9A5F023A8193}"/>
              </a:ext>
            </a:extLst>
          </p:cNvPr>
          <p:cNvSpPr>
            <a:spLocks noGrp="1"/>
          </p:cNvSpPr>
          <p:nvPr>
            <p:ph type="body" sz="quarter" idx="12"/>
          </p:nvPr>
        </p:nvSpPr>
        <p:spPr/>
        <p:txBody>
          <a:bodyPr/>
          <a:lstStyle/>
          <a:p>
            <a:r>
              <a:rPr lang="en-US" dirty="0"/>
              <a:t>PSI Webinar: Master Protocols – theory, application and regulatory considerations</a:t>
            </a:r>
          </a:p>
        </p:txBody>
      </p:sp>
      <p:sp>
        <p:nvSpPr>
          <p:cNvPr id="6" name="Text Placeholder 5">
            <a:extLst>
              <a:ext uri="{FF2B5EF4-FFF2-40B4-BE49-F238E27FC236}">
                <a16:creationId xmlns:a16="http://schemas.microsoft.com/office/drawing/2014/main" id="{04BD9026-5B09-524D-A52A-BC532CF42CFC}"/>
              </a:ext>
            </a:extLst>
          </p:cNvPr>
          <p:cNvSpPr>
            <a:spLocks noGrp="1"/>
          </p:cNvSpPr>
          <p:nvPr>
            <p:ph type="body" sz="quarter" idx="13"/>
          </p:nvPr>
        </p:nvSpPr>
        <p:spPr/>
        <p:txBody>
          <a:bodyPr/>
          <a:lstStyle/>
          <a:p>
            <a:r>
              <a:rPr lang="en-US" dirty="0"/>
              <a:t>23 September 2020</a:t>
            </a:r>
          </a:p>
        </p:txBody>
      </p:sp>
    </p:spTree>
    <p:extLst>
      <p:ext uri="{BB962C8B-B14F-4D97-AF65-F5344CB8AC3E}">
        <p14:creationId xmlns:p14="http://schemas.microsoft.com/office/powerpoint/2010/main" val="2052954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D52B-CE0B-FE48-A0DA-EEC566A47BAB}"/>
              </a:ext>
            </a:extLst>
          </p:cNvPr>
          <p:cNvSpPr>
            <a:spLocks noGrp="1"/>
          </p:cNvSpPr>
          <p:nvPr>
            <p:ph type="title"/>
          </p:nvPr>
        </p:nvSpPr>
        <p:spPr/>
        <p:txBody>
          <a:bodyPr/>
          <a:lstStyle/>
          <a:p>
            <a:r>
              <a:rPr lang="en-US" dirty="0"/>
              <a:t>Common Concerns in Protocol Development (3)</a:t>
            </a:r>
          </a:p>
        </p:txBody>
      </p:sp>
      <p:sp>
        <p:nvSpPr>
          <p:cNvPr id="3" name="Slide Number Placeholder 2">
            <a:extLst>
              <a:ext uri="{FF2B5EF4-FFF2-40B4-BE49-F238E27FC236}">
                <a16:creationId xmlns:a16="http://schemas.microsoft.com/office/drawing/2014/main" id="{DC839949-54FF-304F-97EA-7A7CBDFB64AC}"/>
              </a:ext>
            </a:extLst>
          </p:cNvPr>
          <p:cNvSpPr>
            <a:spLocks noGrp="1"/>
          </p:cNvSpPr>
          <p:nvPr>
            <p:ph type="sldNum" sz="quarter" idx="4"/>
          </p:nvPr>
        </p:nvSpPr>
        <p:spPr/>
        <p:txBody>
          <a:bodyPr/>
          <a:lstStyle/>
          <a:p>
            <a:fld id="{3C4F54F3-C349-4609-AFEE-01462D5C7942}" type="slidenum">
              <a:rPr lang="en-GB" smtClean="0"/>
              <a:pPr/>
              <a:t>10</a:t>
            </a:fld>
            <a:endParaRPr lang="en-GB" dirty="0"/>
          </a:p>
        </p:txBody>
      </p:sp>
      <p:sp>
        <p:nvSpPr>
          <p:cNvPr id="4" name="Content Placeholder 3">
            <a:extLst>
              <a:ext uri="{FF2B5EF4-FFF2-40B4-BE49-F238E27FC236}">
                <a16:creationId xmlns:a16="http://schemas.microsoft.com/office/drawing/2014/main" id="{59A37ED4-62E0-704C-BB85-FB2642E9F904}"/>
              </a:ext>
            </a:extLst>
          </p:cNvPr>
          <p:cNvSpPr>
            <a:spLocks noGrp="1"/>
          </p:cNvSpPr>
          <p:nvPr>
            <p:ph idx="16"/>
          </p:nvPr>
        </p:nvSpPr>
        <p:spPr>
          <a:xfrm>
            <a:off x="237062" y="648000"/>
            <a:ext cx="7056000" cy="1618488"/>
          </a:xfrm>
        </p:spPr>
        <p:txBody>
          <a:bodyPr/>
          <a:lstStyle/>
          <a:p>
            <a:r>
              <a:rPr lang="en-US" dirty="0"/>
              <a:t>Loss of autonomy </a:t>
            </a:r>
          </a:p>
          <a:p>
            <a:pPr lvl="1"/>
            <a:r>
              <a:rPr lang="en-US" dirty="0"/>
              <a:t>Sponsors must live under “house rules” and they may not view those as optimal to their drug development program</a:t>
            </a:r>
          </a:p>
          <a:p>
            <a:pPr lvl="1"/>
            <a:r>
              <a:rPr lang="en-US" dirty="0"/>
              <a:t>Some platforms offer more flexibility to the sponsor than others</a:t>
            </a:r>
          </a:p>
          <a:p>
            <a:r>
              <a:rPr lang="en-US" dirty="0"/>
              <a:t>ISPY2 and GBM-Agile: discourage deviations from the master protocol in the appendix</a:t>
            </a:r>
          </a:p>
          <a:p>
            <a:r>
              <a:rPr lang="en-US" dirty="0"/>
              <a:t>EPAD and Healy ALS: allow some customization in the appendix</a:t>
            </a:r>
          </a:p>
          <a:p>
            <a:pPr marL="0" indent="0">
              <a:buNone/>
            </a:pPr>
            <a:endParaRPr lang="en-US" dirty="0"/>
          </a:p>
        </p:txBody>
      </p:sp>
    </p:spTree>
    <p:extLst>
      <p:ext uri="{BB962C8B-B14F-4D97-AF65-F5344CB8AC3E}">
        <p14:creationId xmlns:p14="http://schemas.microsoft.com/office/powerpoint/2010/main" val="1564110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78D7-99B9-C94C-8310-2C7D3B461C1A}"/>
              </a:ext>
            </a:extLst>
          </p:cNvPr>
          <p:cNvSpPr>
            <a:spLocks noGrp="1"/>
          </p:cNvSpPr>
          <p:nvPr>
            <p:ph type="title"/>
          </p:nvPr>
        </p:nvSpPr>
        <p:spPr/>
        <p:txBody>
          <a:bodyPr/>
          <a:lstStyle/>
          <a:p>
            <a:r>
              <a:rPr lang="en-US" dirty="0"/>
              <a:t>Master Protocol vs The Appendix</a:t>
            </a:r>
          </a:p>
        </p:txBody>
      </p:sp>
      <p:sp>
        <p:nvSpPr>
          <p:cNvPr id="3" name="Slide Number Placeholder 2">
            <a:extLst>
              <a:ext uri="{FF2B5EF4-FFF2-40B4-BE49-F238E27FC236}">
                <a16:creationId xmlns:a16="http://schemas.microsoft.com/office/drawing/2014/main" id="{734BF9E5-7AFF-CE4E-8082-FEC5AAF70A24}"/>
              </a:ext>
            </a:extLst>
          </p:cNvPr>
          <p:cNvSpPr>
            <a:spLocks noGrp="1"/>
          </p:cNvSpPr>
          <p:nvPr>
            <p:ph type="sldNum" sz="quarter" idx="4"/>
          </p:nvPr>
        </p:nvSpPr>
        <p:spPr/>
        <p:txBody>
          <a:bodyPr/>
          <a:lstStyle/>
          <a:p>
            <a:fld id="{3C4F54F3-C349-4609-AFEE-01462D5C7942}" type="slidenum">
              <a:rPr lang="en-GB" smtClean="0"/>
              <a:pPr/>
              <a:t>11</a:t>
            </a:fld>
            <a:endParaRPr lang="en-GB" dirty="0"/>
          </a:p>
        </p:txBody>
      </p:sp>
      <p:graphicFrame>
        <p:nvGraphicFramePr>
          <p:cNvPr id="6" name="Table 6">
            <a:extLst>
              <a:ext uri="{FF2B5EF4-FFF2-40B4-BE49-F238E27FC236}">
                <a16:creationId xmlns:a16="http://schemas.microsoft.com/office/drawing/2014/main" id="{62F1D391-1708-DB40-8436-A76B48ACA37B}"/>
              </a:ext>
            </a:extLst>
          </p:cNvPr>
          <p:cNvGraphicFramePr>
            <a:graphicFrameLocks noGrp="1"/>
          </p:cNvGraphicFramePr>
          <p:nvPr>
            <p:ph idx="16"/>
            <p:extLst>
              <p:ext uri="{D42A27DB-BD31-4B8C-83A1-F6EECF244321}">
                <p14:modId xmlns:p14="http://schemas.microsoft.com/office/powerpoint/2010/main" val="3257085459"/>
              </p:ext>
            </p:extLst>
          </p:nvPr>
        </p:nvGraphicFramePr>
        <p:xfrm>
          <a:off x="595978" y="792756"/>
          <a:ext cx="4023909" cy="3143196"/>
        </p:xfrm>
        <a:graphic>
          <a:graphicData uri="http://schemas.openxmlformats.org/drawingml/2006/table">
            <a:tbl>
              <a:tblPr firstRow="1" bandRow="1">
                <a:tableStyleId>{5C22544A-7EE6-4342-B048-85BDC9FD1C3A}</a:tableStyleId>
              </a:tblPr>
              <a:tblGrid>
                <a:gridCol w="4023909">
                  <a:extLst>
                    <a:ext uri="{9D8B030D-6E8A-4147-A177-3AD203B41FA5}">
                      <a16:colId xmlns:a16="http://schemas.microsoft.com/office/drawing/2014/main" val="2382253867"/>
                    </a:ext>
                  </a:extLst>
                </a:gridCol>
              </a:tblGrid>
              <a:tr h="449028">
                <a:tc>
                  <a:txBody>
                    <a:bodyPr/>
                    <a:lstStyle/>
                    <a:p>
                      <a:pPr algn="ctr"/>
                      <a:r>
                        <a:rPr lang="en-US" dirty="0"/>
                        <a:t>Master Protocol</a:t>
                      </a:r>
                    </a:p>
                  </a:txBody>
                  <a:tcPr/>
                </a:tc>
                <a:extLst>
                  <a:ext uri="{0D108BD9-81ED-4DB2-BD59-A6C34878D82A}">
                    <a16:rowId xmlns:a16="http://schemas.microsoft.com/office/drawing/2014/main" val="1769767498"/>
                  </a:ext>
                </a:extLst>
              </a:tr>
              <a:tr h="2694168">
                <a:tc>
                  <a:txBody>
                    <a:bodyPr/>
                    <a:lstStyle/>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2884203290"/>
                  </a:ext>
                </a:extLst>
              </a:tr>
            </a:tbl>
          </a:graphicData>
        </a:graphic>
      </p:graphicFrame>
      <p:graphicFrame>
        <p:nvGraphicFramePr>
          <p:cNvPr id="7" name="Table 6">
            <a:extLst>
              <a:ext uri="{FF2B5EF4-FFF2-40B4-BE49-F238E27FC236}">
                <a16:creationId xmlns:a16="http://schemas.microsoft.com/office/drawing/2014/main" id="{AA94BF73-B9A2-E442-AD70-860DEFD18EAD}"/>
              </a:ext>
            </a:extLst>
          </p:cNvPr>
          <p:cNvGraphicFramePr>
            <a:graphicFrameLocks/>
          </p:cNvGraphicFramePr>
          <p:nvPr/>
        </p:nvGraphicFramePr>
        <p:xfrm>
          <a:off x="5393409" y="1022887"/>
          <a:ext cx="3154613" cy="2818755"/>
        </p:xfrm>
        <a:graphic>
          <a:graphicData uri="http://schemas.openxmlformats.org/drawingml/2006/table">
            <a:tbl>
              <a:tblPr firstRow="1" bandRow="1">
                <a:tableStyleId>{5C22544A-7EE6-4342-B048-85BDC9FD1C3A}</a:tableStyleId>
              </a:tblPr>
              <a:tblGrid>
                <a:gridCol w="3154613">
                  <a:extLst>
                    <a:ext uri="{9D8B030D-6E8A-4147-A177-3AD203B41FA5}">
                      <a16:colId xmlns:a16="http://schemas.microsoft.com/office/drawing/2014/main" val="2382253867"/>
                    </a:ext>
                  </a:extLst>
                </a:gridCol>
              </a:tblGrid>
              <a:tr h="402679">
                <a:tc>
                  <a:txBody>
                    <a:bodyPr/>
                    <a:lstStyle/>
                    <a:p>
                      <a:pPr algn="ctr"/>
                      <a:r>
                        <a:rPr lang="en-US" dirty="0"/>
                        <a:t>Appendix</a:t>
                      </a:r>
                    </a:p>
                  </a:txBody>
                  <a:tcPr/>
                </a:tc>
                <a:extLst>
                  <a:ext uri="{0D108BD9-81ED-4DB2-BD59-A6C34878D82A}">
                    <a16:rowId xmlns:a16="http://schemas.microsoft.com/office/drawing/2014/main" val="1769767498"/>
                  </a:ext>
                </a:extLst>
              </a:tr>
              <a:tr h="2416076">
                <a:tc>
                  <a:txBody>
                    <a:bodyPr/>
                    <a:lstStyle/>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2884203290"/>
                  </a:ext>
                </a:extLst>
              </a:tr>
            </a:tbl>
          </a:graphicData>
        </a:graphic>
      </p:graphicFrame>
    </p:spTree>
    <p:extLst>
      <p:ext uri="{BB962C8B-B14F-4D97-AF65-F5344CB8AC3E}">
        <p14:creationId xmlns:p14="http://schemas.microsoft.com/office/powerpoint/2010/main" val="1595587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78D7-99B9-C94C-8310-2C7D3B461C1A}"/>
              </a:ext>
            </a:extLst>
          </p:cNvPr>
          <p:cNvSpPr>
            <a:spLocks noGrp="1"/>
          </p:cNvSpPr>
          <p:nvPr>
            <p:ph type="title"/>
          </p:nvPr>
        </p:nvSpPr>
        <p:spPr/>
        <p:txBody>
          <a:bodyPr/>
          <a:lstStyle/>
          <a:p>
            <a:r>
              <a:rPr lang="en-US" dirty="0"/>
              <a:t>Master Protocol vs The Appendix</a:t>
            </a:r>
          </a:p>
        </p:txBody>
      </p:sp>
      <p:sp>
        <p:nvSpPr>
          <p:cNvPr id="3" name="Slide Number Placeholder 2">
            <a:extLst>
              <a:ext uri="{FF2B5EF4-FFF2-40B4-BE49-F238E27FC236}">
                <a16:creationId xmlns:a16="http://schemas.microsoft.com/office/drawing/2014/main" id="{734BF9E5-7AFF-CE4E-8082-FEC5AAF70A24}"/>
              </a:ext>
            </a:extLst>
          </p:cNvPr>
          <p:cNvSpPr>
            <a:spLocks noGrp="1"/>
          </p:cNvSpPr>
          <p:nvPr>
            <p:ph type="sldNum" sz="quarter" idx="4"/>
          </p:nvPr>
        </p:nvSpPr>
        <p:spPr/>
        <p:txBody>
          <a:bodyPr/>
          <a:lstStyle/>
          <a:p>
            <a:fld id="{3C4F54F3-C349-4609-AFEE-01462D5C7942}" type="slidenum">
              <a:rPr lang="en-GB" smtClean="0"/>
              <a:pPr/>
              <a:t>12</a:t>
            </a:fld>
            <a:endParaRPr lang="en-GB" dirty="0"/>
          </a:p>
        </p:txBody>
      </p:sp>
      <p:graphicFrame>
        <p:nvGraphicFramePr>
          <p:cNvPr id="6" name="Table 6">
            <a:extLst>
              <a:ext uri="{FF2B5EF4-FFF2-40B4-BE49-F238E27FC236}">
                <a16:creationId xmlns:a16="http://schemas.microsoft.com/office/drawing/2014/main" id="{62F1D391-1708-DB40-8436-A76B48ACA37B}"/>
              </a:ext>
            </a:extLst>
          </p:cNvPr>
          <p:cNvGraphicFramePr>
            <a:graphicFrameLocks noGrp="1"/>
          </p:cNvGraphicFramePr>
          <p:nvPr>
            <p:ph idx="16"/>
            <p:extLst>
              <p:ext uri="{D42A27DB-BD31-4B8C-83A1-F6EECF244321}">
                <p14:modId xmlns:p14="http://schemas.microsoft.com/office/powerpoint/2010/main" val="2804965281"/>
              </p:ext>
            </p:extLst>
          </p:nvPr>
        </p:nvGraphicFramePr>
        <p:xfrm>
          <a:off x="595978" y="792756"/>
          <a:ext cx="4023909" cy="3143196"/>
        </p:xfrm>
        <a:graphic>
          <a:graphicData uri="http://schemas.openxmlformats.org/drawingml/2006/table">
            <a:tbl>
              <a:tblPr firstRow="1" bandRow="1">
                <a:tableStyleId>{5C22544A-7EE6-4342-B048-85BDC9FD1C3A}</a:tableStyleId>
              </a:tblPr>
              <a:tblGrid>
                <a:gridCol w="4023909">
                  <a:extLst>
                    <a:ext uri="{9D8B030D-6E8A-4147-A177-3AD203B41FA5}">
                      <a16:colId xmlns:a16="http://schemas.microsoft.com/office/drawing/2014/main" val="2382253867"/>
                    </a:ext>
                  </a:extLst>
                </a:gridCol>
              </a:tblGrid>
              <a:tr h="449028">
                <a:tc>
                  <a:txBody>
                    <a:bodyPr/>
                    <a:lstStyle/>
                    <a:p>
                      <a:pPr algn="ctr"/>
                      <a:r>
                        <a:rPr lang="en-US" dirty="0"/>
                        <a:t>Master Protocol</a:t>
                      </a:r>
                    </a:p>
                  </a:txBody>
                  <a:tcPr/>
                </a:tc>
                <a:extLst>
                  <a:ext uri="{0D108BD9-81ED-4DB2-BD59-A6C34878D82A}">
                    <a16:rowId xmlns:a16="http://schemas.microsoft.com/office/drawing/2014/main" val="1769767498"/>
                  </a:ext>
                </a:extLst>
              </a:tr>
              <a:tr h="2694168">
                <a:tc>
                  <a:txBody>
                    <a:bodyPr/>
                    <a:lstStyle/>
                    <a:p>
                      <a:pPr marL="285750" indent="-285750">
                        <a:buFont typeface="Arial" panose="020B0604020202020204" pitchFamily="34" charset="0"/>
                        <a:buChar char="•"/>
                      </a:pPr>
                      <a:r>
                        <a:rPr lang="en-US" dirty="0"/>
                        <a:t>Trial Eligibility Inclusion/Exclusion</a:t>
                      </a:r>
                    </a:p>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2884203290"/>
                  </a:ext>
                </a:extLst>
              </a:tr>
            </a:tbl>
          </a:graphicData>
        </a:graphic>
      </p:graphicFrame>
      <p:graphicFrame>
        <p:nvGraphicFramePr>
          <p:cNvPr id="7" name="Table 6">
            <a:extLst>
              <a:ext uri="{FF2B5EF4-FFF2-40B4-BE49-F238E27FC236}">
                <a16:creationId xmlns:a16="http://schemas.microsoft.com/office/drawing/2014/main" id="{AA94BF73-B9A2-E442-AD70-860DEFD18EAD}"/>
              </a:ext>
            </a:extLst>
          </p:cNvPr>
          <p:cNvGraphicFramePr>
            <a:graphicFrameLocks/>
          </p:cNvGraphicFramePr>
          <p:nvPr/>
        </p:nvGraphicFramePr>
        <p:xfrm>
          <a:off x="5393409" y="1022887"/>
          <a:ext cx="3154613" cy="2818755"/>
        </p:xfrm>
        <a:graphic>
          <a:graphicData uri="http://schemas.openxmlformats.org/drawingml/2006/table">
            <a:tbl>
              <a:tblPr firstRow="1" bandRow="1">
                <a:tableStyleId>{5C22544A-7EE6-4342-B048-85BDC9FD1C3A}</a:tableStyleId>
              </a:tblPr>
              <a:tblGrid>
                <a:gridCol w="3154613">
                  <a:extLst>
                    <a:ext uri="{9D8B030D-6E8A-4147-A177-3AD203B41FA5}">
                      <a16:colId xmlns:a16="http://schemas.microsoft.com/office/drawing/2014/main" val="2382253867"/>
                    </a:ext>
                  </a:extLst>
                </a:gridCol>
              </a:tblGrid>
              <a:tr h="402679">
                <a:tc>
                  <a:txBody>
                    <a:bodyPr/>
                    <a:lstStyle/>
                    <a:p>
                      <a:pPr algn="ctr"/>
                      <a:r>
                        <a:rPr lang="en-US" dirty="0"/>
                        <a:t>Appendix</a:t>
                      </a:r>
                    </a:p>
                  </a:txBody>
                  <a:tcPr/>
                </a:tc>
                <a:extLst>
                  <a:ext uri="{0D108BD9-81ED-4DB2-BD59-A6C34878D82A}">
                    <a16:rowId xmlns:a16="http://schemas.microsoft.com/office/drawing/2014/main" val="1769767498"/>
                  </a:ext>
                </a:extLst>
              </a:tr>
              <a:tr h="2416076">
                <a:tc>
                  <a:txBody>
                    <a:bodyPr/>
                    <a:lstStyle/>
                    <a:p>
                      <a:pPr marL="285750" indent="-285750">
                        <a:buFont typeface="Arial" panose="020B0604020202020204" pitchFamily="34" charset="0"/>
                        <a:buChar char="•"/>
                      </a:pPr>
                      <a:r>
                        <a:rPr lang="en-US" dirty="0"/>
                        <a:t>Additional minor restrictions for safety</a:t>
                      </a:r>
                    </a:p>
                  </a:txBody>
                  <a:tcPr/>
                </a:tc>
                <a:extLst>
                  <a:ext uri="{0D108BD9-81ED-4DB2-BD59-A6C34878D82A}">
                    <a16:rowId xmlns:a16="http://schemas.microsoft.com/office/drawing/2014/main" val="2884203290"/>
                  </a:ext>
                </a:extLst>
              </a:tr>
            </a:tbl>
          </a:graphicData>
        </a:graphic>
      </p:graphicFrame>
    </p:spTree>
    <p:extLst>
      <p:ext uri="{BB962C8B-B14F-4D97-AF65-F5344CB8AC3E}">
        <p14:creationId xmlns:p14="http://schemas.microsoft.com/office/powerpoint/2010/main" val="220508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78D7-99B9-C94C-8310-2C7D3B461C1A}"/>
              </a:ext>
            </a:extLst>
          </p:cNvPr>
          <p:cNvSpPr>
            <a:spLocks noGrp="1"/>
          </p:cNvSpPr>
          <p:nvPr>
            <p:ph type="title"/>
          </p:nvPr>
        </p:nvSpPr>
        <p:spPr/>
        <p:txBody>
          <a:bodyPr/>
          <a:lstStyle/>
          <a:p>
            <a:r>
              <a:rPr lang="en-US" dirty="0"/>
              <a:t>Master Protocol </a:t>
            </a:r>
            <a:r>
              <a:rPr lang="en-US"/>
              <a:t>vs The Appendix</a:t>
            </a:r>
            <a:endParaRPr lang="en-US" dirty="0"/>
          </a:p>
        </p:txBody>
      </p:sp>
      <p:sp>
        <p:nvSpPr>
          <p:cNvPr id="3" name="Slide Number Placeholder 2">
            <a:extLst>
              <a:ext uri="{FF2B5EF4-FFF2-40B4-BE49-F238E27FC236}">
                <a16:creationId xmlns:a16="http://schemas.microsoft.com/office/drawing/2014/main" id="{734BF9E5-7AFF-CE4E-8082-FEC5AAF70A24}"/>
              </a:ext>
            </a:extLst>
          </p:cNvPr>
          <p:cNvSpPr>
            <a:spLocks noGrp="1"/>
          </p:cNvSpPr>
          <p:nvPr>
            <p:ph type="sldNum" sz="quarter" idx="4"/>
          </p:nvPr>
        </p:nvSpPr>
        <p:spPr/>
        <p:txBody>
          <a:bodyPr/>
          <a:lstStyle/>
          <a:p>
            <a:fld id="{3C4F54F3-C349-4609-AFEE-01462D5C7942}" type="slidenum">
              <a:rPr lang="en-GB" smtClean="0"/>
              <a:pPr/>
              <a:t>13</a:t>
            </a:fld>
            <a:endParaRPr lang="en-GB" dirty="0"/>
          </a:p>
        </p:txBody>
      </p:sp>
      <p:graphicFrame>
        <p:nvGraphicFramePr>
          <p:cNvPr id="6" name="Table 6">
            <a:extLst>
              <a:ext uri="{FF2B5EF4-FFF2-40B4-BE49-F238E27FC236}">
                <a16:creationId xmlns:a16="http://schemas.microsoft.com/office/drawing/2014/main" id="{62F1D391-1708-DB40-8436-A76B48ACA37B}"/>
              </a:ext>
            </a:extLst>
          </p:cNvPr>
          <p:cNvGraphicFramePr>
            <a:graphicFrameLocks noGrp="1"/>
          </p:cNvGraphicFramePr>
          <p:nvPr>
            <p:ph idx="16"/>
            <p:extLst>
              <p:ext uri="{D42A27DB-BD31-4B8C-83A1-F6EECF244321}">
                <p14:modId xmlns:p14="http://schemas.microsoft.com/office/powerpoint/2010/main" val="3372524681"/>
              </p:ext>
            </p:extLst>
          </p:nvPr>
        </p:nvGraphicFramePr>
        <p:xfrm>
          <a:off x="595978" y="792756"/>
          <a:ext cx="4023909" cy="3143196"/>
        </p:xfrm>
        <a:graphic>
          <a:graphicData uri="http://schemas.openxmlformats.org/drawingml/2006/table">
            <a:tbl>
              <a:tblPr firstRow="1" bandRow="1">
                <a:tableStyleId>{5C22544A-7EE6-4342-B048-85BDC9FD1C3A}</a:tableStyleId>
              </a:tblPr>
              <a:tblGrid>
                <a:gridCol w="4023909">
                  <a:extLst>
                    <a:ext uri="{9D8B030D-6E8A-4147-A177-3AD203B41FA5}">
                      <a16:colId xmlns:a16="http://schemas.microsoft.com/office/drawing/2014/main" val="2382253867"/>
                    </a:ext>
                  </a:extLst>
                </a:gridCol>
              </a:tblGrid>
              <a:tr h="449028">
                <a:tc>
                  <a:txBody>
                    <a:bodyPr/>
                    <a:lstStyle/>
                    <a:p>
                      <a:pPr algn="ctr"/>
                      <a:r>
                        <a:rPr lang="en-US" dirty="0"/>
                        <a:t>Master Protocol</a:t>
                      </a:r>
                    </a:p>
                  </a:txBody>
                  <a:tcPr/>
                </a:tc>
                <a:extLst>
                  <a:ext uri="{0D108BD9-81ED-4DB2-BD59-A6C34878D82A}">
                    <a16:rowId xmlns:a16="http://schemas.microsoft.com/office/drawing/2014/main" val="1769767498"/>
                  </a:ext>
                </a:extLst>
              </a:tr>
              <a:tr h="2694168">
                <a:tc>
                  <a:txBody>
                    <a:bodyPr/>
                    <a:lstStyle/>
                    <a:p>
                      <a:pPr marL="285750" indent="-285750">
                        <a:buFont typeface="Arial" panose="020B0604020202020204" pitchFamily="34" charset="0"/>
                        <a:buChar char="•"/>
                      </a:pPr>
                      <a:r>
                        <a:rPr lang="en-US" dirty="0"/>
                        <a:t>Trial Eligibility Inclusion/Exclusion</a:t>
                      </a:r>
                    </a:p>
                    <a:p>
                      <a:pPr marL="285750" indent="-285750">
                        <a:buFont typeface="Arial" panose="020B0604020202020204" pitchFamily="34" charset="0"/>
                        <a:buChar char="•"/>
                      </a:pPr>
                      <a:r>
                        <a:rPr lang="en-US" dirty="0"/>
                        <a:t>Visit Schedule &amp; Data Collection</a:t>
                      </a:r>
                    </a:p>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2884203290"/>
                  </a:ext>
                </a:extLst>
              </a:tr>
            </a:tbl>
          </a:graphicData>
        </a:graphic>
      </p:graphicFrame>
      <p:graphicFrame>
        <p:nvGraphicFramePr>
          <p:cNvPr id="7" name="Table 6">
            <a:extLst>
              <a:ext uri="{FF2B5EF4-FFF2-40B4-BE49-F238E27FC236}">
                <a16:creationId xmlns:a16="http://schemas.microsoft.com/office/drawing/2014/main" id="{AA94BF73-B9A2-E442-AD70-860DEFD18EAD}"/>
              </a:ext>
            </a:extLst>
          </p:cNvPr>
          <p:cNvGraphicFramePr>
            <a:graphicFrameLocks/>
          </p:cNvGraphicFramePr>
          <p:nvPr/>
        </p:nvGraphicFramePr>
        <p:xfrm>
          <a:off x="5393409" y="1022887"/>
          <a:ext cx="3154613" cy="2818755"/>
        </p:xfrm>
        <a:graphic>
          <a:graphicData uri="http://schemas.openxmlformats.org/drawingml/2006/table">
            <a:tbl>
              <a:tblPr firstRow="1" bandRow="1">
                <a:tableStyleId>{5C22544A-7EE6-4342-B048-85BDC9FD1C3A}</a:tableStyleId>
              </a:tblPr>
              <a:tblGrid>
                <a:gridCol w="3154613">
                  <a:extLst>
                    <a:ext uri="{9D8B030D-6E8A-4147-A177-3AD203B41FA5}">
                      <a16:colId xmlns:a16="http://schemas.microsoft.com/office/drawing/2014/main" val="2382253867"/>
                    </a:ext>
                  </a:extLst>
                </a:gridCol>
              </a:tblGrid>
              <a:tr h="402679">
                <a:tc>
                  <a:txBody>
                    <a:bodyPr/>
                    <a:lstStyle/>
                    <a:p>
                      <a:pPr algn="ctr"/>
                      <a:r>
                        <a:rPr lang="en-US" dirty="0"/>
                        <a:t>Appendix</a:t>
                      </a:r>
                    </a:p>
                  </a:txBody>
                  <a:tcPr/>
                </a:tc>
                <a:extLst>
                  <a:ext uri="{0D108BD9-81ED-4DB2-BD59-A6C34878D82A}">
                    <a16:rowId xmlns:a16="http://schemas.microsoft.com/office/drawing/2014/main" val="1769767498"/>
                  </a:ext>
                </a:extLst>
              </a:tr>
              <a:tr h="2416076">
                <a:tc>
                  <a:txBody>
                    <a:bodyPr/>
                    <a:lstStyle/>
                    <a:p>
                      <a:pPr marL="285750" indent="-285750">
                        <a:buFont typeface="Arial" panose="020B0604020202020204" pitchFamily="34" charset="0"/>
                        <a:buChar char="•"/>
                      </a:pPr>
                      <a:r>
                        <a:rPr lang="en-US" dirty="0"/>
                        <a:t>Additional minor restrictions for safety</a:t>
                      </a:r>
                    </a:p>
                    <a:p>
                      <a:pPr marL="285750" indent="-285750">
                        <a:buFont typeface="Arial" panose="020B0604020202020204" pitchFamily="34" charset="0"/>
                        <a:buChar char="•"/>
                      </a:pPr>
                      <a:r>
                        <a:rPr lang="en-US" dirty="0"/>
                        <a:t>Additional data collection at the visits -&gt; last to be collected</a:t>
                      </a:r>
                    </a:p>
                  </a:txBody>
                  <a:tcPr/>
                </a:tc>
                <a:extLst>
                  <a:ext uri="{0D108BD9-81ED-4DB2-BD59-A6C34878D82A}">
                    <a16:rowId xmlns:a16="http://schemas.microsoft.com/office/drawing/2014/main" val="2884203290"/>
                  </a:ext>
                </a:extLst>
              </a:tr>
            </a:tbl>
          </a:graphicData>
        </a:graphic>
      </p:graphicFrame>
    </p:spTree>
    <p:extLst>
      <p:ext uri="{BB962C8B-B14F-4D97-AF65-F5344CB8AC3E}">
        <p14:creationId xmlns:p14="http://schemas.microsoft.com/office/powerpoint/2010/main" val="2738011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78D7-99B9-C94C-8310-2C7D3B461C1A}"/>
              </a:ext>
            </a:extLst>
          </p:cNvPr>
          <p:cNvSpPr>
            <a:spLocks noGrp="1"/>
          </p:cNvSpPr>
          <p:nvPr>
            <p:ph type="title"/>
          </p:nvPr>
        </p:nvSpPr>
        <p:spPr/>
        <p:txBody>
          <a:bodyPr/>
          <a:lstStyle/>
          <a:p>
            <a:r>
              <a:rPr lang="en-US" dirty="0"/>
              <a:t>Master Protocol vs “The Appendix”</a:t>
            </a:r>
          </a:p>
        </p:txBody>
      </p:sp>
      <p:sp>
        <p:nvSpPr>
          <p:cNvPr id="3" name="Slide Number Placeholder 2">
            <a:extLst>
              <a:ext uri="{FF2B5EF4-FFF2-40B4-BE49-F238E27FC236}">
                <a16:creationId xmlns:a16="http://schemas.microsoft.com/office/drawing/2014/main" id="{734BF9E5-7AFF-CE4E-8082-FEC5AAF70A24}"/>
              </a:ext>
            </a:extLst>
          </p:cNvPr>
          <p:cNvSpPr>
            <a:spLocks noGrp="1"/>
          </p:cNvSpPr>
          <p:nvPr>
            <p:ph type="sldNum" sz="quarter" idx="4"/>
          </p:nvPr>
        </p:nvSpPr>
        <p:spPr/>
        <p:txBody>
          <a:bodyPr/>
          <a:lstStyle/>
          <a:p>
            <a:fld id="{3C4F54F3-C349-4609-AFEE-01462D5C7942}" type="slidenum">
              <a:rPr lang="en-GB" smtClean="0"/>
              <a:pPr/>
              <a:t>14</a:t>
            </a:fld>
            <a:endParaRPr lang="en-GB" dirty="0"/>
          </a:p>
        </p:txBody>
      </p:sp>
      <p:graphicFrame>
        <p:nvGraphicFramePr>
          <p:cNvPr id="6" name="Table 6">
            <a:extLst>
              <a:ext uri="{FF2B5EF4-FFF2-40B4-BE49-F238E27FC236}">
                <a16:creationId xmlns:a16="http://schemas.microsoft.com/office/drawing/2014/main" id="{62F1D391-1708-DB40-8436-A76B48ACA37B}"/>
              </a:ext>
            </a:extLst>
          </p:cNvPr>
          <p:cNvGraphicFramePr>
            <a:graphicFrameLocks noGrp="1"/>
          </p:cNvGraphicFramePr>
          <p:nvPr>
            <p:ph idx="16"/>
          </p:nvPr>
        </p:nvGraphicFramePr>
        <p:xfrm>
          <a:off x="595978" y="792756"/>
          <a:ext cx="4023909" cy="3557988"/>
        </p:xfrm>
        <a:graphic>
          <a:graphicData uri="http://schemas.openxmlformats.org/drawingml/2006/table">
            <a:tbl>
              <a:tblPr firstRow="1" bandRow="1">
                <a:tableStyleId>{5C22544A-7EE6-4342-B048-85BDC9FD1C3A}</a:tableStyleId>
              </a:tblPr>
              <a:tblGrid>
                <a:gridCol w="4023909">
                  <a:extLst>
                    <a:ext uri="{9D8B030D-6E8A-4147-A177-3AD203B41FA5}">
                      <a16:colId xmlns:a16="http://schemas.microsoft.com/office/drawing/2014/main" val="2382253867"/>
                    </a:ext>
                  </a:extLst>
                </a:gridCol>
              </a:tblGrid>
              <a:tr h="449028">
                <a:tc>
                  <a:txBody>
                    <a:bodyPr/>
                    <a:lstStyle/>
                    <a:p>
                      <a:pPr algn="ctr"/>
                      <a:r>
                        <a:rPr lang="en-US" dirty="0"/>
                        <a:t>Master Protocol</a:t>
                      </a:r>
                    </a:p>
                  </a:txBody>
                  <a:tcPr/>
                </a:tc>
                <a:extLst>
                  <a:ext uri="{0D108BD9-81ED-4DB2-BD59-A6C34878D82A}">
                    <a16:rowId xmlns:a16="http://schemas.microsoft.com/office/drawing/2014/main" val="1769767498"/>
                  </a:ext>
                </a:extLst>
              </a:tr>
              <a:tr h="2694168">
                <a:tc>
                  <a:txBody>
                    <a:bodyPr/>
                    <a:lstStyle/>
                    <a:p>
                      <a:pPr marL="285750" indent="-285750">
                        <a:buFont typeface="Arial" panose="020B0604020202020204" pitchFamily="34" charset="0"/>
                        <a:buChar char="•"/>
                      </a:pPr>
                      <a:r>
                        <a:rPr lang="en-US" dirty="0"/>
                        <a:t>Trial Eligibility Inclusion/Exclusion</a:t>
                      </a:r>
                    </a:p>
                    <a:p>
                      <a:pPr marL="285750" indent="-285750">
                        <a:buFont typeface="Arial" panose="020B0604020202020204" pitchFamily="34" charset="0"/>
                        <a:buChar char="•"/>
                      </a:pPr>
                      <a:r>
                        <a:rPr lang="en-US" dirty="0"/>
                        <a:t>Visit Schedule &amp; Data Collection</a:t>
                      </a:r>
                    </a:p>
                    <a:p>
                      <a:pPr marL="285750" indent="-285750">
                        <a:buFont typeface="Arial" panose="020B0604020202020204" pitchFamily="34" charset="0"/>
                        <a:buChar char="•"/>
                      </a:pPr>
                      <a:r>
                        <a:rPr lang="en-US" dirty="0"/>
                        <a:t>Sample Size Minimums and Maximums</a:t>
                      </a:r>
                    </a:p>
                    <a:p>
                      <a:pPr marL="285750" indent="-285750">
                        <a:buFont typeface="Arial" panose="020B0604020202020204" pitchFamily="34" charset="0"/>
                        <a:buChar char="•"/>
                      </a:pPr>
                      <a:r>
                        <a:rPr lang="en-US" dirty="0"/>
                        <a:t>Minimum and maximum follow-up time </a:t>
                      </a:r>
                    </a:p>
                    <a:p>
                      <a:pPr marL="285750" indent="-285750">
                        <a:buFont typeface="Arial" panose="020B0604020202020204" pitchFamily="34" charset="0"/>
                        <a:buChar char="•"/>
                      </a:pPr>
                      <a:r>
                        <a:rPr lang="en-US" dirty="0"/>
                        <a:t>Statistical Analyses </a:t>
                      </a:r>
                    </a:p>
                    <a:p>
                      <a:pPr marL="742950" lvl="1" indent="-285750">
                        <a:buFont typeface="Arial" panose="020B0604020202020204" pitchFamily="34" charset="0"/>
                        <a:buChar char="•"/>
                      </a:pPr>
                      <a:r>
                        <a:rPr lang="en-US" dirty="0"/>
                        <a:t>Primary Endpoint</a:t>
                      </a:r>
                    </a:p>
                    <a:p>
                      <a:pPr marL="742950" lvl="1" indent="-285750">
                        <a:buFont typeface="Arial" panose="020B0604020202020204" pitchFamily="34" charset="0"/>
                        <a:buChar char="•"/>
                      </a:pPr>
                      <a:r>
                        <a:rPr lang="en-US" dirty="0"/>
                        <a:t>Interim Analyses</a:t>
                      </a:r>
                    </a:p>
                    <a:p>
                      <a:pPr marL="742950" lvl="1" indent="-285750">
                        <a:buFont typeface="Arial" panose="020B0604020202020204" pitchFamily="34" charset="0"/>
                        <a:buChar char="•"/>
                      </a:pPr>
                      <a:r>
                        <a:rPr lang="en-US" dirty="0"/>
                        <a:t>Success and Futility Criteria</a:t>
                      </a:r>
                    </a:p>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2884203290"/>
                  </a:ext>
                </a:extLst>
              </a:tr>
            </a:tbl>
          </a:graphicData>
        </a:graphic>
      </p:graphicFrame>
      <p:graphicFrame>
        <p:nvGraphicFramePr>
          <p:cNvPr id="7" name="Table 6">
            <a:extLst>
              <a:ext uri="{FF2B5EF4-FFF2-40B4-BE49-F238E27FC236}">
                <a16:creationId xmlns:a16="http://schemas.microsoft.com/office/drawing/2014/main" id="{AA94BF73-B9A2-E442-AD70-860DEFD18EAD}"/>
              </a:ext>
            </a:extLst>
          </p:cNvPr>
          <p:cNvGraphicFramePr>
            <a:graphicFrameLocks/>
          </p:cNvGraphicFramePr>
          <p:nvPr/>
        </p:nvGraphicFramePr>
        <p:xfrm>
          <a:off x="5393409" y="1022887"/>
          <a:ext cx="3154613" cy="3785959"/>
        </p:xfrm>
        <a:graphic>
          <a:graphicData uri="http://schemas.openxmlformats.org/drawingml/2006/table">
            <a:tbl>
              <a:tblPr firstRow="1" bandRow="1">
                <a:tableStyleId>{5C22544A-7EE6-4342-B048-85BDC9FD1C3A}</a:tableStyleId>
              </a:tblPr>
              <a:tblGrid>
                <a:gridCol w="3154613">
                  <a:extLst>
                    <a:ext uri="{9D8B030D-6E8A-4147-A177-3AD203B41FA5}">
                      <a16:colId xmlns:a16="http://schemas.microsoft.com/office/drawing/2014/main" val="2382253867"/>
                    </a:ext>
                  </a:extLst>
                </a:gridCol>
              </a:tblGrid>
              <a:tr h="402679">
                <a:tc>
                  <a:txBody>
                    <a:bodyPr/>
                    <a:lstStyle/>
                    <a:p>
                      <a:pPr algn="ctr"/>
                      <a:r>
                        <a:rPr lang="en-US" dirty="0"/>
                        <a:t>Appendix</a:t>
                      </a:r>
                    </a:p>
                  </a:txBody>
                  <a:tcPr/>
                </a:tc>
                <a:extLst>
                  <a:ext uri="{0D108BD9-81ED-4DB2-BD59-A6C34878D82A}">
                    <a16:rowId xmlns:a16="http://schemas.microsoft.com/office/drawing/2014/main" val="1769767498"/>
                  </a:ext>
                </a:extLst>
              </a:tr>
              <a:tr h="2416076">
                <a:tc>
                  <a:txBody>
                    <a:bodyPr/>
                    <a:lstStyle/>
                    <a:p>
                      <a:pPr marL="285750" indent="-285750">
                        <a:buFont typeface="Arial" panose="020B0604020202020204" pitchFamily="34" charset="0"/>
                        <a:buChar char="•"/>
                      </a:pPr>
                      <a:r>
                        <a:rPr lang="en-US" dirty="0"/>
                        <a:t>Additional minor restrictions for safety</a:t>
                      </a:r>
                    </a:p>
                    <a:p>
                      <a:pPr marL="285750" indent="-285750">
                        <a:buFont typeface="Arial" panose="020B0604020202020204" pitchFamily="34" charset="0"/>
                        <a:buChar char="•"/>
                      </a:pPr>
                      <a:r>
                        <a:rPr lang="en-US" dirty="0"/>
                        <a:t>Additional data collection at the visits -&gt; last to be collected</a:t>
                      </a:r>
                    </a:p>
                    <a:p>
                      <a:pPr marL="285750" indent="-285750">
                        <a:buFont typeface="Arial" panose="020B0604020202020204" pitchFamily="34" charset="0"/>
                        <a:buChar char="•"/>
                      </a:pPr>
                      <a:r>
                        <a:rPr lang="en-US" dirty="0"/>
                        <a:t>May be allowed to choose different endpoint, sample size, and decision criteria depending on the trial.  Can certainly specify own subgroups of interest</a:t>
                      </a:r>
                    </a:p>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2884203290"/>
                  </a:ext>
                </a:extLst>
              </a:tr>
            </a:tbl>
          </a:graphicData>
        </a:graphic>
      </p:graphicFrame>
    </p:spTree>
    <p:extLst>
      <p:ext uri="{BB962C8B-B14F-4D97-AF65-F5344CB8AC3E}">
        <p14:creationId xmlns:p14="http://schemas.microsoft.com/office/powerpoint/2010/main" val="4066469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ED9108-BCD8-5D40-B295-622A0471D0D9}"/>
              </a:ext>
            </a:extLst>
          </p:cNvPr>
          <p:cNvSpPr>
            <a:spLocks noGrp="1"/>
          </p:cNvSpPr>
          <p:nvPr>
            <p:ph type="title"/>
          </p:nvPr>
        </p:nvSpPr>
        <p:spPr/>
        <p:txBody>
          <a:bodyPr/>
          <a:lstStyle/>
          <a:p>
            <a:r>
              <a:rPr lang="en-US" dirty="0"/>
              <a:t>Considerations For Data Monitoring Committees</a:t>
            </a:r>
          </a:p>
        </p:txBody>
      </p:sp>
      <p:sp>
        <p:nvSpPr>
          <p:cNvPr id="3" name="Slide Number Placeholder 2">
            <a:extLst>
              <a:ext uri="{FF2B5EF4-FFF2-40B4-BE49-F238E27FC236}">
                <a16:creationId xmlns:a16="http://schemas.microsoft.com/office/drawing/2014/main" id="{8CD84001-1583-6840-A263-907E000555BC}"/>
              </a:ext>
            </a:extLst>
          </p:cNvPr>
          <p:cNvSpPr>
            <a:spLocks noGrp="1"/>
          </p:cNvSpPr>
          <p:nvPr>
            <p:ph type="sldNum" sz="quarter" idx="4294967295"/>
          </p:nvPr>
        </p:nvSpPr>
        <p:spPr>
          <a:xfrm>
            <a:off x="0" y="4846638"/>
            <a:ext cx="395288" cy="161925"/>
          </a:xfrm>
        </p:spPr>
        <p:txBody>
          <a:bodyPr/>
          <a:lstStyle/>
          <a:p>
            <a:fld id="{3C4F54F3-C349-4609-AFEE-01462D5C7942}" type="slidenum">
              <a:rPr lang="en-GB" smtClean="0"/>
              <a:pPr/>
              <a:t>15</a:t>
            </a:fld>
            <a:endParaRPr lang="en-GB" dirty="0"/>
          </a:p>
        </p:txBody>
      </p:sp>
    </p:spTree>
    <p:extLst>
      <p:ext uri="{BB962C8B-B14F-4D97-AF65-F5344CB8AC3E}">
        <p14:creationId xmlns:p14="http://schemas.microsoft.com/office/powerpoint/2010/main" val="1214417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00D8-DAAD-D748-B60A-616A1D94B9DF}"/>
              </a:ext>
            </a:extLst>
          </p:cNvPr>
          <p:cNvSpPr>
            <a:spLocks noGrp="1"/>
          </p:cNvSpPr>
          <p:nvPr>
            <p:ph type="title"/>
          </p:nvPr>
        </p:nvSpPr>
        <p:spPr/>
        <p:txBody>
          <a:bodyPr/>
          <a:lstStyle/>
          <a:p>
            <a:r>
              <a:rPr lang="en-US" dirty="0"/>
              <a:t>DMC Configuration</a:t>
            </a:r>
          </a:p>
        </p:txBody>
      </p:sp>
      <p:sp>
        <p:nvSpPr>
          <p:cNvPr id="3" name="Slide Number Placeholder 2">
            <a:extLst>
              <a:ext uri="{FF2B5EF4-FFF2-40B4-BE49-F238E27FC236}">
                <a16:creationId xmlns:a16="http://schemas.microsoft.com/office/drawing/2014/main" id="{11EA6DE3-A17D-8246-8836-DECF8E16C055}"/>
              </a:ext>
            </a:extLst>
          </p:cNvPr>
          <p:cNvSpPr>
            <a:spLocks noGrp="1"/>
          </p:cNvSpPr>
          <p:nvPr>
            <p:ph type="sldNum" sz="quarter" idx="4"/>
          </p:nvPr>
        </p:nvSpPr>
        <p:spPr/>
        <p:txBody>
          <a:bodyPr/>
          <a:lstStyle/>
          <a:p>
            <a:fld id="{3C4F54F3-C349-4609-AFEE-01462D5C7942}" type="slidenum">
              <a:rPr lang="en-GB" smtClean="0"/>
              <a:pPr/>
              <a:t>16</a:t>
            </a:fld>
            <a:endParaRPr lang="en-GB" dirty="0"/>
          </a:p>
        </p:txBody>
      </p:sp>
      <p:sp>
        <p:nvSpPr>
          <p:cNvPr id="4" name="Content Placeholder 3">
            <a:extLst>
              <a:ext uri="{FF2B5EF4-FFF2-40B4-BE49-F238E27FC236}">
                <a16:creationId xmlns:a16="http://schemas.microsoft.com/office/drawing/2014/main" id="{88C5F6B0-17B2-044F-BB8F-FDD389A0BA72}"/>
              </a:ext>
            </a:extLst>
          </p:cNvPr>
          <p:cNvSpPr>
            <a:spLocks noGrp="1"/>
          </p:cNvSpPr>
          <p:nvPr>
            <p:ph idx="16"/>
          </p:nvPr>
        </p:nvSpPr>
        <p:spPr/>
        <p:txBody>
          <a:bodyPr/>
          <a:lstStyle/>
          <a:p>
            <a:r>
              <a:rPr lang="en-US" dirty="0"/>
              <a:t>One DMC for the entire platform trial</a:t>
            </a:r>
          </a:p>
          <a:p>
            <a:pPr lvl="1"/>
            <a:r>
              <a:rPr lang="en-US" dirty="0"/>
              <a:t>Have at least one statistician with expertise in adaptive designs</a:t>
            </a:r>
          </a:p>
          <a:p>
            <a:pPr lvl="1"/>
            <a:r>
              <a:rPr lang="en-US" dirty="0"/>
              <a:t>May add expertise as necessary for specific regimens or issues</a:t>
            </a:r>
          </a:p>
          <a:p>
            <a:r>
              <a:rPr lang="en-US" dirty="0"/>
              <a:t>Reviews unblinded safety and efficacy data</a:t>
            </a:r>
          </a:p>
          <a:p>
            <a:r>
              <a:rPr lang="en-US" dirty="0"/>
              <a:t>Charged with protecting the safety of trial participants and the integrity of the trial</a:t>
            </a:r>
          </a:p>
          <a:p>
            <a:r>
              <a:rPr lang="en-US" dirty="0"/>
              <a:t>DMC reports more complex given the multiple drugs.  Report must provide an overview of the platform as well as the necessary details by drugs.  </a:t>
            </a:r>
          </a:p>
          <a:p>
            <a:endParaRPr lang="en-US" dirty="0"/>
          </a:p>
          <a:p>
            <a:endParaRPr lang="en-US" dirty="0"/>
          </a:p>
        </p:txBody>
      </p:sp>
    </p:spTree>
    <p:extLst>
      <p:ext uri="{BB962C8B-B14F-4D97-AF65-F5344CB8AC3E}">
        <p14:creationId xmlns:p14="http://schemas.microsoft.com/office/powerpoint/2010/main" val="892777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20C4A-9872-FB45-92BC-DDBEB0187A42}"/>
              </a:ext>
            </a:extLst>
          </p:cNvPr>
          <p:cNvSpPr>
            <a:spLocks noGrp="1"/>
          </p:cNvSpPr>
          <p:nvPr>
            <p:ph type="title"/>
          </p:nvPr>
        </p:nvSpPr>
        <p:spPr/>
        <p:txBody>
          <a:bodyPr/>
          <a:lstStyle/>
          <a:p>
            <a:r>
              <a:rPr lang="en-US" dirty="0"/>
              <a:t>DMCs and Adaptive Platform Trials</a:t>
            </a:r>
          </a:p>
        </p:txBody>
      </p:sp>
      <p:sp>
        <p:nvSpPr>
          <p:cNvPr id="3" name="Slide Number Placeholder 2">
            <a:extLst>
              <a:ext uri="{FF2B5EF4-FFF2-40B4-BE49-F238E27FC236}">
                <a16:creationId xmlns:a16="http://schemas.microsoft.com/office/drawing/2014/main" id="{5EB075B5-7703-6545-BE65-7EC082DC22E4}"/>
              </a:ext>
            </a:extLst>
          </p:cNvPr>
          <p:cNvSpPr>
            <a:spLocks noGrp="1"/>
          </p:cNvSpPr>
          <p:nvPr>
            <p:ph type="sldNum" sz="quarter" idx="4"/>
          </p:nvPr>
        </p:nvSpPr>
        <p:spPr/>
        <p:txBody>
          <a:bodyPr/>
          <a:lstStyle/>
          <a:p>
            <a:fld id="{3C4F54F3-C349-4609-AFEE-01462D5C7942}" type="slidenum">
              <a:rPr lang="en-GB" smtClean="0"/>
              <a:pPr/>
              <a:t>17</a:t>
            </a:fld>
            <a:endParaRPr lang="en-GB" dirty="0"/>
          </a:p>
        </p:txBody>
      </p:sp>
      <p:sp>
        <p:nvSpPr>
          <p:cNvPr id="4" name="Content Placeholder 3">
            <a:extLst>
              <a:ext uri="{FF2B5EF4-FFF2-40B4-BE49-F238E27FC236}">
                <a16:creationId xmlns:a16="http://schemas.microsoft.com/office/drawing/2014/main" id="{B37C3CC8-0971-E14B-8898-431C8C6E47CC}"/>
              </a:ext>
            </a:extLst>
          </p:cNvPr>
          <p:cNvSpPr>
            <a:spLocks noGrp="1"/>
          </p:cNvSpPr>
          <p:nvPr>
            <p:ph idx="16"/>
          </p:nvPr>
        </p:nvSpPr>
        <p:spPr>
          <a:xfrm>
            <a:off x="318375" y="859972"/>
            <a:ext cx="7056000" cy="1618488"/>
          </a:xfrm>
        </p:spPr>
        <p:txBody>
          <a:bodyPr/>
          <a:lstStyle/>
          <a:p>
            <a:r>
              <a:rPr lang="en-US" dirty="0"/>
              <a:t>The platform may have adaptive elements beyond arm adding and dropping.  Interim analyses to update randomization probabilities or assess early success/futility</a:t>
            </a:r>
          </a:p>
          <a:p>
            <a:pPr lvl="1"/>
            <a:r>
              <a:rPr lang="en-US" dirty="0"/>
              <a:t>Important that key variables are reviewed and monitored in real time</a:t>
            </a:r>
          </a:p>
          <a:p>
            <a:r>
              <a:rPr lang="en-US" dirty="0"/>
              <a:t>Adaptive analyses can be performed by an unblinded group of statisticians and report sent to DMC</a:t>
            </a:r>
          </a:p>
          <a:p>
            <a:r>
              <a:rPr lang="en-US" dirty="0"/>
              <a:t>Smaller report focused on only the primary outcomes and adaptive decisions</a:t>
            </a:r>
          </a:p>
          <a:p>
            <a:r>
              <a:rPr lang="en-US" dirty="0"/>
              <a:t>May not coincide with planned DMC meeting times </a:t>
            </a:r>
          </a:p>
          <a:p>
            <a:r>
              <a:rPr lang="en-US" dirty="0"/>
              <a:t>Full meeting to review the adaptions not always necessary</a:t>
            </a:r>
          </a:p>
          <a:p>
            <a:r>
              <a:rPr lang="en-US" dirty="0"/>
              <a:t>The DMC can always make recommendations based on safety concerns and recommend changes that are within the scope of the design</a:t>
            </a:r>
          </a:p>
        </p:txBody>
      </p:sp>
    </p:spTree>
    <p:extLst>
      <p:ext uri="{BB962C8B-B14F-4D97-AF65-F5344CB8AC3E}">
        <p14:creationId xmlns:p14="http://schemas.microsoft.com/office/powerpoint/2010/main" val="3827955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ED9108-BCD8-5D40-B295-622A0471D0D9}"/>
              </a:ext>
            </a:extLst>
          </p:cNvPr>
          <p:cNvSpPr>
            <a:spLocks noGrp="1"/>
          </p:cNvSpPr>
          <p:nvPr>
            <p:ph type="title"/>
          </p:nvPr>
        </p:nvSpPr>
        <p:spPr/>
        <p:txBody>
          <a:bodyPr/>
          <a:lstStyle/>
          <a:p>
            <a:r>
              <a:rPr lang="en-US" dirty="0"/>
              <a:t>Special Considerations For Shared Control</a:t>
            </a:r>
          </a:p>
        </p:txBody>
      </p:sp>
      <p:sp>
        <p:nvSpPr>
          <p:cNvPr id="3" name="Slide Number Placeholder 2">
            <a:extLst>
              <a:ext uri="{FF2B5EF4-FFF2-40B4-BE49-F238E27FC236}">
                <a16:creationId xmlns:a16="http://schemas.microsoft.com/office/drawing/2014/main" id="{8CD84001-1583-6840-A263-907E000555BC}"/>
              </a:ext>
            </a:extLst>
          </p:cNvPr>
          <p:cNvSpPr>
            <a:spLocks noGrp="1"/>
          </p:cNvSpPr>
          <p:nvPr>
            <p:ph type="sldNum" sz="quarter" idx="4294967295"/>
          </p:nvPr>
        </p:nvSpPr>
        <p:spPr>
          <a:xfrm>
            <a:off x="0" y="4846638"/>
            <a:ext cx="395288" cy="161925"/>
          </a:xfrm>
        </p:spPr>
        <p:txBody>
          <a:bodyPr/>
          <a:lstStyle/>
          <a:p>
            <a:fld id="{3C4F54F3-C349-4609-AFEE-01462D5C7942}" type="slidenum">
              <a:rPr lang="en-GB" smtClean="0"/>
              <a:pPr/>
              <a:t>18</a:t>
            </a:fld>
            <a:endParaRPr lang="en-GB" dirty="0"/>
          </a:p>
        </p:txBody>
      </p:sp>
    </p:spTree>
    <p:extLst>
      <p:ext uri="{BB962C8B-B14F-4D97-AF65-F5344CB8AC3E}">
        <p14:creationId xmlns:p14="http://schemas.microsoft.com/office/powerpoint/2010/main" val="2756329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245B-AE4C-514A-A6FE-F8ADE4609C39}"/>
              </a:ext>
            </a:extLst>
          </p:cNvPr>
          <p:cNvSpPr>
            <a:spLocks noGrp="1"/>
          </p:cNvSpPr>
          <p:nvPr>
            <p:ph type="title"/>
          </p:nvPr>
        </p:nvSpPr>
        <p:spPr/>
        <p:txBody>
          <a:bodyPr/>
          <a:lstStyle/>
          <a:p>
            <a:r>
              <a:rPr lang="en-US" dirty="0"/>
              <a:t>Issues with Inclusion/Exclusion</a:t>
            </a:r>
          </a:p>
        </p:txBody>
      </p:sp>
      <p:sp>
        <p:nvSpPr>
          <p:cNvPr id="3" name="Slide Number Placeholder 2">
            <a:extLst>
              <a:ext uri="{FF2B5EF4-FFF2-40B4-BE49-F238E27FC236}">
                <a16:creationId xmlns:a16="http://schemas.microsoft.com/office/drawing/2014/main" id="{2CF261EF-37C9-6C4F-8DC9-14C3BB932063}"/>
              </a:ext>
            </a:extLst>
          </p:cNvPr>
          <p:cNvSpPr>
            <a:spLocks noGrp="1"/>
          </p:cNvSpPr>
          <p:nvPr>
            <p:ph type="sldNum" sz="quarter" idx="4"/>
          </p:nvPr>
        </p:nvSpPr>
        <p:spPr/>
        <p:txBody>
          <a:bodyPr/>
          <a:lstStyle/>
          <a:p>
            <a:fld id="{3C4F54F3-C349-4609-AFEE-01462D5C7942}" type="slidenum">
              <a:rPr lang="en-GB" smtClean="0"/>
              <a:pPr/>
              <a:t>19</a:t>
            </a:fld>
            <a:endParaRPr lang="en-GB" dirty="0"/>
          </a:p>
        </p:txBody>
      </p:sp>
      <p:sp>
        <p:nvSpPr>
          <p:cNvPr id="4" name="Content Placeholder 3">
            <a:extLst>
              <a:ext uri="{FF2B5EF4-FFF2-40B4-BE49-F238E27FC236}">
                <a16:creationId xmlns:a16="http://schemas.microsoft.com/office/drawing/2014/main" id="{9D5B24A2-BE4E-A641-9E5A-AF8B93693391}"/>
              </a:ext>
            </a:extLst>
          </p:cNvPr>
          <p:cNvSpPr>
            <a:spLocks noGrp="1"/>
          </p:cNvSpPr>
          <p:nvPr>
            <p:ph idx="16"/>
          </p:nvPr>
        </p:nvSpPr>
        <p:spPr>
          <a:xfrm>
            <a:off x="237600" y="781593"/>
            <a:ext cx="7056000" cy="1618488"/>
          </a:xfrm>
        </p:spPr>
        <p:txBody>
          <a:bodyPr/>
          <a:lstStyle/>
          <a:p>
            <a:r>
              <a:rPr lang="en-US" dirty="0"/>
              <a:t>Consider how differing inclusion/exclusion by arm affects enrollment to the other arms and the population in the shared control</a:t>
            </a:r>
          </a:p>
          <a:p>
            <a:r>
              <a:rPr lang="en-US" dirty="0"/>
              <a:t>Some situations may be handled through a stratified randomization and/or a stratified analysis </a:t>
            </a:r>
          </a:p>
          <a:p>
            <a:r>
              <a:rPr lang="en-US" dirty="0"/>
              <a:t>Some situations may be too disruptive to the other regimens in the platform to be allowed</a:t>
            </a:r>
          </a:p>
          <a:p>
            <a:r>
              <a:rPr lang="en-US" dirty="0"/>
              <a:t>Inclusion/exclusion modifications for safety should be allowed</a:t>
            </a:r>
          </a:p>
          <a:p>
            <a:r>
              <a:rPr lang="en-US" dirty="0"/>
              <a:t>Major inclusion/exclusion based on efficacy need more careful consideration</a:t>
            </a:r>
          </a:p>
          <a:p>
            <a:r>
              <a:rPr lang="en-US" dirty="0"/>
              <a:t>As the populations across regimens differ more and more, the platform will loose the efficiency of the shared control</a:t>
            </a:r>
          </a:p>
        </p:txBody>
      </p:sp>
    </p:spTree>
    <p:extLst>
      <p:ext uri="{BB962C8B-B14F-4D97-AF65-F5344CB8AC3E}">
        <p14:creationId xmlns:p14="http://schemas.microsoft.com/office/powerpoint/2010/main" val="257714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80BE-AB67-7E4D-9722-94D7171BE5A3}"/>
              </a:ext>
            </a:extLst>
          </p:cNvPr>
          <p:cNvSpPr>
            <a:spLocks noGrp="1"/>
          </p:cNvSpPr>
          <p:nvPr>
            <p:ph type="title"/>
          </p:nvPr>
        </p:nvSpPr>
        <p:spPr/>
        <p:txBody>
          <a:bodyPr/>
          <a:lstStyle/>
          <a:p>
            <a:r>
              <a:rPr lang="en-US" dirty="0"/>
              <a:t>Traditional Approach </a:t>
            </a:r>
          </a:p>
        </p:txBody>
      </p:sp>
      <p:sp>
        <p:nvSpPr>
          <p:cNvPr id="3" name="Slide Number Placeholder 2">
            <a:extLst>
              <a:ext uri="{FF2B5EF4-FFF2-40B4-BE49-F238E27FC236}">
                <a16:creationId xmlns:a16="http://schemas.microsoft.com/office/drawing/2014/main" id="{68124206-7A7E-9F4A-9A8C-CD89D5F6C378}"/>
              </a:ext>
            </a:extLst>
          </p:cNvPr>
          <p:cNvSpPr>
            <a:spLocks noGrp="1"/>
          </p:cNvSpPr>
          <p:nvPr>
            <p:ph type="sldNum" sz="quarter" idx="4"/>
          </p:nvPr>
        </p:nvSpPr>
        <p:spPr/>
        <p:txBody>
          <a:bodyPr/>
          <a:lstStyle/>
          <a:p>
            <a:fld id="{3C4F54F3-C349-4609-AFEE-01462D5C7942}" type="slidenum">
              <a:rPr lang="en-GB" smtClean="0"/>
              <a:pPr/>
              <a:t>2</a:t>
            </a:fld>
            <a:endParaRPr lang="en-GB" dirty="0"/>
          </a:p>
        </p:txBody>
      </p:sp>
      <p:sp>
        <p:nvSpPr>
          <p:cNvPr id="4" name="Content Placeholder 3">
            <a:extLst>
              <a:ext uri="{FF2B5EF4-FFF2-40B4-BE49-F238E27FC236}">
                <a16:creationId xmlns:a16="http://schemas.microsoft.com/office/drawing/2014/main" id="{E05475D3-6B1B-CA46-8685-9B481B9A5696}"/>
              </a:ext>
            </a:extLst>
          </p:cNvPr>
          <p:cNvSpPr>
            <a:spLocks noGrp="1"/>
          </p:cNvSpPr>
          <p:nvPr>
            <p:ph idx="16"/>
          </p:nvPr>
        </p:nvSpPr>
        <p:spPr>
          <a:xfrm>
            <a:off x="237062" y="730440"/>
            <a:ext cx="3551736" cy="3839622"/>
          </a:xfrm>
        </p:spPr>
        <p:txBody>
          <a:bodyPr/>
          <a:lstStyle/>
          <a:p>
            <a:r>
              <a:rPr lang="en-US" dirty="0"/>
              <a:t>Each drug is studied in it’s own stand-alone trial</a:t>
            </a:r>
          </a:p>
          <a:p>
            <a:r>
              <a:rPr lang="en-US" dirty="0"/>
              <a:t>Think of each trial as a house</a:t>
            </a:r>
          </a:p>
          <a:p>
            <a:r>
              <a:rPr lang="en-US" dirty="0"/>
              <a:t>All the houses have many of the same requirements (infrastructure)</a:t>
            </a:r>
          </a:p>
        </p:txBody>
      </p:sp>
      <p:pic>
        <p:nvPicPr>
          <p:cNvPr id="5" name="Picture 4">
            <a:extLst>
              <a:ext uri="{FF2B5EF4-FFF2-40B4-BE49-F238E27FC236}">
                <a16:creationId xmlns:a16="http://schemas.microsoft.com/office/drawing/2014/main" id="{ED2C8E39-BF8B-6F4F-9310-D46AF6CDE15C}"/>
              </a:ext>
            </a:extLst>
          </p:cNvPr>
          <p:cNvPicPr>
            <a:picLocks noChangeAspect="1"/>
          </p:cNvPicPr>
          <p:nvPr/>
        </p:nvPicPr>
        <p:blipFill>
          <a:blip r:embed="rId3"/>
          <a:stretch>
            <a:fillRect/>
          </a:stretch>
        </p:blipFill>
        <p:spPr>
          <a:xfrm>
            <a:off x="3853183" y="751667"/>
            <a:ext cx="5149530" cy="3818395"/>
          </a:xfrm>
          <a:prstGeom prst="rect">
            <a:avLst/>
          </a:prstGeom>
        </p:spPr>
      </p:pic>
      <p:sp>
        <p:nvSpPr>
          <p:cNvPr id="6" name="TextBox 5">
            <a:extLst>
              <a:ext uri="{FF2B5EF4-FFF2-40B4-BE49-F238E27FC236}">
                <a16:creationId xmlns:a16="http://schemas.microsoft.com/office/drawing/2014/main" id="{B3FB0EDD-42C8-B845-A6C7-86D46CE82654}"/>
              </a:ext>
            </a:extLst>
          </p:cNvPr>
          <p:cNvSpPr txBox="1"/>
          <p:nvPr/>
        </p:nvSpPr>
        <p:spPr>
          <a:xfrm>
            <a:off x="3853183" y="4570062"/>
            <a:ext cx="4089698" cy="215444"/>
          </a:xfrm>
          <a:prstGeom prst="rect">
            <a:avLst/>
          </a:prstGeom>
          <a:noFill/>
        </p:spPr>
        <p:txBody>
          <a:bodyPr wrap="square" rtlCol="0">
            <a:spAutoFit/>
          </a:bodyPr>
          <a:lstStyle/>
          <a:p>
            <a:r>
              <a:rPr lang="en-US" sz="800" dirty="0"/>
              <a:t>Source: Wikipedia/</a:t>
            </a:r>
            <a:r>
              <a:rPr lang="en-US" sz="800" dirty="0" err="1"/>
              <a:t>Tract_housing</a:t>
            </a:r>
            <a:endParaRPr lang="en-US" sz="800" dirty="0"/>
          </a:p>
        </p:txBody>
      </p:sp>
    </p:spTree>
    <p:extLst>
      <p:ext uri="{BB962C8B-B14F-4D97-AF65-F5344CB8AC3E}">
        <p14:creationId xmlns:p14="http://schemas.microsoft.com/office/powerpoint/2010/main" val="1985843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2A096-0F85-1547-8CAB-3DB69C3DDE4F}"/>
              </a:ext>
            </a:extLst>
          </p:cNvPr>
          <p:cNvSpPr>
            <a:spLocks noGrp="1"/>
          </p:cNvSpPr>
          <p:nvPr>
            <p:ph type="title"/>
          </p:nvPr>
        </p:nvSpPr>
        <p:spPr/>
        <p:txBody>
          <a:bodyPr/>
          <a:lstStyle/>
          <a:p>
            <a:r>
              <a:rPr lang="en-US" dirty="0"/>
              <a:t>Issues with Time</a:t>
            </a:r>
          </a:p>
        </p:txBody>
      </p:sp>
      <p:sp>
        <p:nvSpPr>
          <p:cNvPr id="3" name="Slide Number Placeholder 2">
            <a:extLst>
              <a:ext uri="{FF2B5EF4-FFF2-40B4-BE49-F238E27FC236}">
                <a16:creationId xmlns:a16="http://schemas.microsoft.com/office/drawing/2014/main" id="{B1CE1404-0543-DC4C-9DF5-C9B2E0F34111}"/>
              </a:ext>
            </a:extLst>
          </p:cNvPr>
          <p:cNvSpPr>
            <a:spLocks noGrp="1"/>
          </p:cNvSpPr>
          <p:nvPr>
            <p:ph type="sldNum" sz="quarter" idx="4"/>
          </p:nvPr>
        </p:nvSpPr>
        <p:spPr/>
        <p:txBody>
          <a:bodyPr/>
          <a:lstStyle/>
          <a:p>
            <a:fld id="{3C4F54F3-C349-4609-AFEE-01462D5C7942}" type="slidenum">
              <a:rPr lang="en-GB" smtClean="0"/>
              <a:pPr/>
              <a:t>20</a:t>
            </a:fld>
            <a:endParaRPr lang="en-GB" dirty="0"/>
          </a:p>
        </p:txBody>
      </p:sp>
      <p:sp>
        <p:nvSpPr>
          <p:cNvPr id="4" name="Content Placeholder 3">
            <a:extLst>
              <a:ext uri="{FF2B5EF4-FFF2-40B4-BE49-F238E27FC236}">
                <a16:creationId xmlns:a16="http://schemas.microsoft.com/office/drawing/2014/main" id="{9B784482-A173-1E44-AE77-C37F1C1EEF55}"/>
              </a:ext>
            </a:extLst>
          </p:cNvPr>
          <p:cNvSpPr>
            <a:spLocks noGrp="1"/>
          </p:cNvSpPr>
          <p:nvPr>
            <p:ph idx="16"/>
          </p:nvPr>
        </p:nvSpPr>
        <p:spPr>
          <a:xfrm>
            <a:off x="318374" y="730440"/>
            <a:ext cx="8523874" cy="1144080"/>
          </a:xfrm>
        </p:spPr>
        <p:txBody>
          <a:bodyPr/>
          <a:lstStyle/>
          <a:p>
            <a:r>
              <a:rPr lang="en-US" dirty="0"/>
              <a:t>Drift in the patient population</a:t>
            </a:r>
          </a:p>
          <a:p>
            <a:r>
              <a:rPr lang="en-US" dirty="0"/>
              <a:t>If control arm is getting better, non-concurrent controls could inflate the treatment difference and vice versa</a:t>
            </a:r>
          </a:p>
          <a:p>
            <a:r>
              <a:rPr lang="en-US" dirty="0"/>
              <a:t>Account for time trends in the analysis</a:t>
            </a:r>
          </a:p>
          <a:p>
            <a:r>
              <a:rPr lang="en-US" dirty="0"/>
              <a:t>ISPY2 and REMAP CAP are two examples that use non-concurrent controls and model the affect of time</a:t>
            </a:r>
          </a:p>
          <a:p>
            <a:pPr marL="0" indent="0">
              <a:buNone/>
            </a:pPr>
            <a:endParaRPr lang="en-US" dirty="0"/>
          </a:p>
        </p:txBody>
      </p:sp>
      <p:grpSp>
        <p:nvGrpSpPr>
          <p:cNvPr id="7" name="Group 6">
            <a:extLst>
              <a:ext uri="{FF2B5EF4-FFF2-40B4-BE49-F238E27FC236}">
                <a16:creationId xmlns:a16="http://schemas.microsoft.com/office/drawing/2014/main" id="{C61504D4-BE5C-A447-931D-5C4CF7838D70}"/>
              </a:ext>
            </a:extLst>
          </p:cNvPr>
          <p:cNvGrpSpPr/>
          <p:nvPr/>
        </p:nvGrpSpPr>
        <p:grpSpPr>
          <a:xfrm>
            <a:off x="1223691" y="2641545"/>
            <a:ext cx="6696618" cy="2427750"/>
            <a:chOff x="2160270" y="1645920"/>
            <a:chExt cx="6983729" cy="2926080"/>
          </a:xfrm>
        </p:grpSpPr>
        <p:pic>
          <p:nvPicPr>
            <p:cNvPr id="5" name="Picture 4">
              <a:extLst>
                <a:ext uri="{FF2B5EF4-FFF2-40B4-BE49-F238E27FC236}">
                  <a16:creationId xmlns:a16="http://schemas.microsoft.com/office/drawing/2014/main" id="{EB8F581F-0348-8D4E-BD66-2938C92D47BB}"/>
                </a:ext>
              </a:extLst>
            </p:cNvPr>
            <p:cNvPicPr>
              <a:picLocks noChangeAspect="1"/>
            </p:cNvPicPr>
            <p:nvPr/>
          </p:nvPicPr>
          <p:blipFill rotWithShape="1">
            <a:blip r:embed="rId3"/>
            <a:srcRect t="3379" b="-1841"/>
            <a:stretch/>
          </p:blipFill>
          <p:spPr>
            <a:xfrm>
              <a:off x="2160270" y="1645920"/>
              <a:ext cx="6983729" cy="2926080"/>
            </a:xfrm>
            <a:prstGeom prst="rect">
              <a:avLst/>
            </a:prstGeom>
          </p:spPr>
        </p:pic>
        <p:sp>
          <p:nvSpPr>
            <p:cNvPr id="6" name="TextBox 5">
              <a:extLst>
                <a:ext uri="{FF2B5EF4-FFF2-40B4-BE49-F238E27FC236}">
                  <a16:creationId xmlns:a16="http://schemas.microsoft.com/office/drawing/2014/main" id="{7DF63ABD-8FF6-AF43-9F5B-615F95DFF60D}"/>
                </a:ext>
              </a:extLst>
            </p:cNvPr>
            <p:cNvSpPr txBox="1"/>
            <p:nvPr/>
          </p:nvSpPr>
          <p:spPr>
            <a:xfrm>
              <a:off x="2496312" y="3999940"/>
              <a:ext cx="3730752" cy="215444"/>
            </a:xfrm>
            <a:prstGeom prst="rect">
              <a:avLst/>
            </a:prstGeom>
            <a:noFill/>
          </p:spPr>
          <p:txBody>
            <a:bodyPr wrap="square" rtlCol="0">
              <a:spAutoFit/>
            </a:bodyPr>
            <a:lstStyle/>
            <a:p>
              <a:r>
                <a:rPr lang="en-US" sz="800" dirty="0"/>
                <a:t>Source: </a:t>
              </a:r>
              <a:r>
                <a:rPr lang="en-US" sz="800" dirty="0" err="1"/>
                <a:t>Viele</a:t>
              </a:r>
              <a:r>
                <a:rPr lang="en-US" sz="800" dirty="0"/>
                <a:t> JSM 2019</a:t>
              </a:r>
            </a:p>
          </p:txBody>
        </p:sp>
      </p:grpSp>
    </p:spTree>
    <p:extLst>
      <p:ext uri="{BB962C8B-B14F-4D97-AF65-F5344CB8AC3E}">
        <p14:creationId xmlns:p14="http://schemas.microsoft.com/office/powerpoint/2010/main" val="2966266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34CB-00F6-4D45-A70B-47008FC9E95D}"/>
              </a:ext>
            </a:extLst>
          </p:cNvPr>
          <p:cNvSpPr>
            <a:spLocks noGrp="1"/>
          </p:cNvSpPr>
          <p:nvPr>
            <p:ph type="title"/>
          </p:nvPr>
        </p:nvSpPr>
        <p:spPr/>
        <p:txBody>
          <a:bodyPr/>
          <a:lstStyle/>
          <a:p>
            <a:r>
              <a:rPr lang="en-US" dirty="0"/>
              <a:t>Issues with Blinding</a:t>
            </a:r>
          </a:p>
        </p:txBody>
      </p:sp>
      <p:sp>
        <p:nvSpPr>
          <p:cNvPr id="3" name="Slide Number Placeholder 2">
            <a:extLst>
              <a:ext uri="{FF2B5EF4-FFF2-40B4-BE49-F238E27FC236}">
                <a16:creationId xmlns:a16="http://schemas.microsoft.com/office/drawing/2014/main" id="{E14D560F-A0FD-0A48-BFC7-27AB18FC001D}"/>
              </a:ext>
            </a:extLst>
          </p:cNvPr>
          <p:cNvSpPr>
            <a:spLocks noGrp="1"/>
          </p:cNvSpPr>
          <p:nvPr>
            <p:ph type="sldNum" sz="quarter" idx="4"/>
          </p:nvPr>
        </p:nvSpPr>
        <p:spPr/>
        <p:txBody>
          <a:bodyPr/>
          <a:lstStyle/>
          <a:p>
            <a:fld id="{3C4F54F3-C349-4609-AFEE-01462D5C7942}" type="slidenum">
              <a:rPr lang="en-GB" smtClean="0"/>
              <a:pPr/>
              <a:t>21</a:t>
            </a:fld>
            <a:endParaRPr lang="en-GB" dirty="0"/>
          </a:p>
        </p:txBody>
      </p:sp>
      <p:sp>
        <p:nvSpPr>
          <p:cNvPr id="4" name="Content Placeholder 3">
            <a:extLst>
              <a:ext uri="{FF2B5EF4-FFF2-40B4-BE49-F238E27FC236}">
                <a16:creationId xmlns:a16="http://schemas.microsoft.com/office/drawing/2014/main" id="{67E227DD-16FE-3A4C-8E80-A0D5B3BEEFDA}"/>
              </a:ext>
            </a:extLst>
          </p:cNvPr>
          <p:cNvSpPr>
            <a:spLocks noGrp="1"/>
          </p:cNvSpPr>
          <p:nvPr>
            <p:ph idx="16"/>
          </p:nvPr>
        </p:nvSpPr>
        <p:spPr/>
        <p:txBody>
          <a:bodyPr/>
          <a:lstStyle/>
          <a:p>
            <a:r>
              <a:rPr lang="en-US" dirty="0"/>
              <a:t>If trial must be blinded and each regimen has a different placebo and/or mode of administration</a:t>
            </a:r>
          </a:p>
          <a:p>
            <a:r>
              <a:rPr lang="en-US" dirty="0"/>
              <a:t>Patients can be randomized to the active treatment or its matching placebo</a:t>
            </a:r>
          </a:p>
          <a:p>
            <a:r>
              <a:rPr lang="en-US" dirty="0"/>
              <a:t>Consider whether placebo effects are plausible given the endpoint</a:t>
            </a:r>
          </a:p>
          <a:p>
            <a:r>
              <a:rPr lang="en-US" dirty="0"/>
              <a:t>May propose to pool all placebos together for the analysis or to adjust for mode of administration in the analysis </a:t>
            </a:r>
          </a:p>
          <a:p>
            <a:r>
              <a:rPr lang="en-US" dirty="0"/>
              <a:t>DIAN-TU is an example of a platform trial with different modes of administration</a:t>
            </a:r>
          </a:p>
        </p:txBody>
      </p:sp>
    </p:spTree>
    <p:extLst>
      <p:ext uri="{BB962C8B-B14F-4D97-AF65-F5344CB8AC3E}">
        <p14:creationId xmlns:p14="http://schemas.microsoft.com/office/powerpoint/2010/main" val="3506439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5856A-CAB2-894C-A401-0E70780D5BD4}"/>
              </a:ext>
            </a:extLst>
          </p:cNvPr>
          <p:cNvSpPr>
            <a:spLocks noGrp="1"/>
          </p:cNvSpPr>
          <p:nvPr>
            <p:ph type="title"/>
          </p:nvPr>
        </p:nvSpPr>
        <p:spPr/>
        <p:txBody>
          <a:bodyPr/>
          <a:lstStyle/>
          <a:p>
            <a:r>
              <a:rPr lang="en-US" dirty="0"/>
              <a:t>Issues with Ownership, Sharing, and Use of Data</a:t>
            </a:r>
          </a:p>
        </p:txBody>
      </p:sp>
      <p:sp>
        <p:nvSpPr>
          <p:cNvPr id="3" name="Slide Number Placeholder 2">
            <a:extLst>
              <a:ext uri="{FF2B5EF4-FFF2-40B4-BE49-F238E27FC236}">
                <a16:creationId xmlns:a16="http://schemas.microsoft.com/office/drawing/2014/main" id="{010EB9A1-7D02-6E46-BB1E-02E43DB713F9}"/>
              </a:ext>
            </a:extLst>
          </p:cNvPr>
          <p:cNvSpPr>
            <a:spLocks noGrp="1"/>
          </p:cNvSpPr>
          <p:nvPr>
            <p:ph type="sldNum" sz="quarter" idx="4"/>
          </p:nvPr>
        </p:nvSpPr>
        <p:spPr/>
        <p:txBody>
          <a:bodyPr/>
          <a:lstStyle/>
          <a:p>
            <a:fld id="{3C4F54F3-C349-4609-AFEE-01462D5C7942}" type="slidenum">
              <a:rPr lang="en-GB" smtClean="0"/>
              <a:pPr/>
              <a:t>22</a:t>
            </a:fld>
            <a:endParaRPr lang="en-GB" dirty="0"/>
          </a:p>
        </p:txBody>
      </p:sp>
      <p:sp>
        <p:nvSpPr>
          <p:cNvPr id="4" name="Content Placeholder 3">
            <a:extLst>
              <a:ext uri="{FF2B5EF4-FFF2-40B4-BE49-F238E27FC236}">
                <a16:creationId xmlns:a16="http://schemas.microsoft.com/office/drawing/2014/main" id="{2C446F8B-468D-FC4C-BBE7-7E5B486A6D53}"/>
              </a:ext>
            </a:extLst>
          </p:cNvPr>
          <p:cNvSpPr>
            <a:spLocks noGrp="1"/>
          </p:cNvSpPr>
          <p:nvPr>
            <p:ph idx="16"/>
          </p:nvPr>
        </p:nvSpPr>
        <p:spPr/>
        <p:txBody>
          <a:bodyPr/>
          <a:lstStyle/>
          <a:p>
            <a:r>
              <a:rPr lang="en-US" dirty="0"/>
              <a:t>Will need a data sharing plan and data use agreements with sponsors up front</a:t>
            </a:r>
          </a:p>
          <a:p>
            <a:r>
              <a:rPr lang="en-US" dirty="0"/>
              <a:t>During the conduct of the trial </a:t>
            </a:r>
          </a:p>
          <a:p>
            <a:pPr lvl="1"/>
            <a:r>
              <a:rPr lang="en-US" dirty="0"/>
              <a:t>Data disclosed to the DMC </a:t>
            </a:r>
          </a:p>
          <a:p>
            <a:pPr lvl="1"/>
            <a:r>
              <a:rPr lang="en-US" dirty="0"/>
              <a:t>Data may not be disclosed to the sponsor</a:t>
            </a:r>
          </a:p>
          <a:p>
            <a:pPr lvl="2"/>
            <a:r>
              <a:rPr lang="en-US" dirty="0"/>
              <a:t>Accrual could be unblinding to efficacy if platform has RAR</a:t>
            </a:r>
          </a:p>
          <a:p>
            <a:pPr lvl="2"/>
            <a:r>
              <a:rPr lang="en-US" dirty="0"/>
              <a:t>Pooled data could be unblinding if control arm is previously known</a:t>
            </a:r>
          </a:p>
          <a:p>
            <a:pPr lvl="2"/>
            <a:r>
              <a:rPr lang="en-US" dirty="0"/>
              <a:t>The trial design time is the sponsor’s opportunity to make decisions as they may not receive data as their regimen is ongoing</a:t>
            </a:r>
          </a:p>
          <a:p>
            <a:pPr lvl="2"/>
            <a:endParaRPr lang="en-US" dirty="0"/>
          </a:p>
          <a:p>
            <a:pPr lvl="2"/>
            <a:endParaRPr lang="en-US" dirty="0"/>
          </a:p>
          <a:p>
            <a:pPr lvl="1"/>
            <a:endParaRPr lang="en-US" dirty="0"/>
          </a:p>
          <a:p>
            <a:endParaRPr lang="en-US" dirty="0"/>
          </a:p>
        </p:txBody>
      </p:sp>
    </p:spTree>
    <p:extLst>
      <p:ext uri="{BB962C8B-B14F-4D97-AF65-F5344CB8AC3E}">
        <p14:creationId xmlns:p14="http://schemas.microsoft.com/office/powerpoint/2010/main" val="3109191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7EA99-FBDF-DB44-BCCE-0F422AB5D2D3}"/>
              </a:ext>
            </a:extLst>
          </p:cNvPr>
          <p:cNvSpPr>
            <a:spLocks noGrp="1"/>
          </p:cNvSpPr>
          <p:nvPr>
            <p:ph type="title"/>
          </p:nvPr>
        </p:nvSpPr>
        <p:spPr/>
        <p:txBody>
          <a:bodyPr/>
          <a:lstStyle/>
          <a:p>
            <a:r>
              <a:rPr lang="en-US" dirty="0"/>
              <a:t>Issues with Ownership, Sharing, and Use of Data</a:t>
            </a:r>
          </a:p>
        </p:txBody>
      </p:sp>
      <p:sp>
        <p:nvSpPr>
          <p:cNvPr id="3" name="Slide Number Placeholder 2">
            <a:extLst>
              <a:ext uri="{FF2B5EF4-FFF2-40B4-BE49-F238E27FC236}">
                <a16:creationId xmlns:a16="http://schemas.microsoft.com/office/drawing/2014/main" id="{1D826C99-6461-ED41-9BC9-D6F4361CD413}"/>
              </a:ext>
            </a:extLst>
          </p:cNvPr>
          <p:cNvSpPr>
            <a:spLocks noGrp="1"/>
          </p:cNvSpPr>
          <p:nvPr>
            <p:ph type="sldNum" sz="quarter" idx="4"/>
          </p:nvPr>
        </p:nvSpPr>
        <p:spPr/>
        <p:txBody>
          <a:bodyPr/>
          <a:lstStyle/>
          <a:p>
            <a:fld id="{3C4F54F3-C349-4609-AFEE-01462D5C7942}" type="slidenum">
              <a:rPr lang="en-GB" smtClean="0"/>
              <a:pPr/>
              <a:t>23</a:t>
            </a:fld>
            <a:endParaRPr lang="en-GB" dirty="0"/>
          </a:p>
        </p:txBody>
      </p:sp>
      <p:sp>
        <p:nvSpPr>
          <p:cNvPr id="7" name="Content Placeholder 6">
            <a:extLst>
              <a:ext uri="{FF2B5EF4-FFF2-40B4-BE49-F238E27FC236}">
                <a16:creationId xmlns:a16="http://schemas.microsoft.com/office/drawing/2014/main" id="{A5074C71-3C83-B542-B34C-88752EB62561}"/>
              </a:ext>
            </a:extLst>
          </p:cNvPr>
          <p:cNvSpPr>
            <a:spLocks noGrp="1"/>
          </p:cNvSpPr>
          <p:nvPr>
            <p:ph idx="16"/>
          </p:nvPr>
        </p:nvSpPr>
        <p:spPr/>
        <p:txBody>
          <a:bodyPr/>
          <a:lstStyle/>
          <a:p>
            <a:r>
              <a:rPr lang="en-US" dirty="0"/>
              <a:t>When an arm completes</a:t>
            </a:r>
          </a:p>
          <a:p>
            <a:pPr lvl="1"/>
            <a:r>
              <a:rPr lang="en-US" dirty="0"/>
              <a:t>The sponsor will likely receive the the patient level data from their own arm as well as the data from the shared control</a:t>
            </a:r>
          </a:p>
          <a:p>
            <a:pPr lvl="1"/>
            <a:r>
              <a:rPr lang="en-US" dirty="0"/>
              <a:t>Some trial analyses include data from other’s sponsors arms in the final analysis.</a:t>
            </a:r>
          </a:p>
          <a:p>
            <a:pPr lvl="2"/>
            <a:r>
              <a:rPr lang="en-US" dirty="0"/>
              <a:t>ISPY2 uses both active and control patients to model trends over time</a:t>
            </a:r>
          </a:p>
          <a:p>
            <a:pPr lvl="2"/>
            <a:r>
              <a:rPr lang="en-US" dirty="0"/>
              <a:t>A sponsor would never receive other’s data and could not recreate this analysis </a:t>
            </a:r>
          </a:p>
          <a:p>
            <a:pPr lvl="2"/>
            <a:endParaRPr lang="en-US" dirty="0"/>
          </a:p>
          <a:p>
            <a:pPr lvl="1"/>
            <a:endParaRPr lang="en-US" dirty="0"/>
          </a:p>
        </p:txBody>
      </p:sp>
    </p:spTree>
    <p:extLst>
      <p:ext uri="{BB962C8B-B14F-4D97-AF65-F5344CB8AC3E}">
        <p14:creationId xmlns:p14="http://schemas.microsoft.com/office/powerpoint/2010/main" val="1553446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F1CF-2F19-B34B-8064-B2EA2EE67984}"/>
              </a:ext>
            </a:extLst>
          </p:cNvPr>
          <p:cNvSpPr>
            <a:spLocks noGrp="1"/>
          </p:cNvSpPr>
          <p:nvPr>
            <p:ph type="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9C0CC930-538D-A24C-9FFC-433218967098}"/>
              </a:ext>
            </a:extLst>
          </p:cNvPr>
          <p:cNvSpPr>
            <a:spLocks noGrp="1"/>
          </p:cNvSpPr>
          <p:nvPr>
            <p:ph type="sldNum" sz="quarter" idx="4"/>
          </p:nvPr>
        </p:nvSpPr>
        <p:spPr/>
        <p:txBody>
          <a:bodyPr/>
          <a:lstStyle/>
          <a:p>
            <a:fld id="{3C4F54F3-C349-4609-AFEE-01462D5C7942}" type="slidenum">
              <a:rPr lang="en-GB" smtClean="0"/>
              <a:pPr/>
              <a:t>24</a:t>
            </a:fld>
            <a:endParaRPr lang="en-GB" dirty="0"/>
          </a:p>
        </p:txBody>
      </p:sp>
      <p:sp>
        <p:nvSpPr>
          <p:cNvPr id="4" name="Content Placeholder 3">
            <a:extLst>
              <a:ext uri="{FF2B5EF4-FFF2-40B4-BE49-F238E27FC236}">
                <a16:creationId xmlns:a16="http://schemas.microsoft.com/office/drawing/2014/main" id="{21A46396-BA38-1A45-9531-41CA42B6ADC3}"/>
              </a:ext>
            </a:extLst>
          </p:cNvPr>
          <p:cNvSpPr>
            <a:spLocks noGrp="1"/>
          </p:cNvSpPr>
          <p:nvPr>
            <p:ph idx="16"/>
          </p:nvPr>
        </p:nvSpPr>
        <p:spPr/>
        <p:txBody>
          <a:bodyPr/>
          <a:lstStyle/>
          <a:p>
            <a:pPr marL="0" indent="0">
              <a:buNone/>
            </a:pPr>
            <a:endParaRPr lang="en-US" dirty="0"/>
          </a:p>
          <a:p>
            <a:r>
              <a:rPr lang="en-US" dirty="0"/>
              <a:t>Special thanks to Berry Consultants, especially </a:t>
            </a:r>
            <a:r>
              <a:rPr lang="en-US" dirty="0" err="1"/>
              <a:t>Kert</a:t>
            </a:r>
            <a:r>
              <a:rPr lang="en-US" dirty="0"/>
              <a:t> </a:t>
            </a:r>
            <a:r>
              <a:rPr lang="en-US" dirty="0" err="1"/>
              <a:t>Viele</a:t>
            </a:r>
            <a:r>
              <a:rPr lang="en-US" dirty="0"/>
              <a:t> and Michelle </a:t>
            </a:r>
            <a:r>
              <a:rPr lang="en-US" dirty="0" err="1"/>
              <a:t>Detry</a:t>
            </a:r>
            <a:endParaRPr lang="en-US" dirty="0"/>
          </a:p>
          <a:p>
            <a:endParaRPr lang="en-US" dirty="0"/>
          </a:p>
        </p:txBody>
      </p:sp>
    </p:spTree>
    <p:extLst>
      <p:ext uri="{BB962C8B-B14F-4D97-AF65-F5344CB8AC3E}">
        <p14:creationId xmlns:p14="http://schemas.microsoft.com/office/powerpoint/2010/main" val="540089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CC0A9-F2F4-F247-847E-54DA57050285}"/>
              </a:ext>
            </a:extLst>
          </p:cNvPr>
          <p:cNvSpPr>
            <a:spLocks noGrp="1"/>
          </p:cNvSpPr>
          <p:nvPr>
            <p:ph type="title"/>
          </p:nvPr>
        </p:nvSpPr>
        <p:spPr/>
        <p:txBody>
          <a:bodyPr/>
          <a:lstStyle/>
          <a:p>
            <a:r>
              <a:rPr lang="en-US" dirty="0"/>
              <a:t>Platform Trial Approach</a:t>
            </a:r>
          </a:p>
        </p:txBody>
      </p:sp>
      <p:sp>
        <p:nvSpPr>
          <p:cNvPr id="3" name="Slide Number Placeholder 2">
            <a:extLst>
              <a:ext uri="{FF2B5EF4-FFF2-40B4-BE49-F238E27FC236}">
                <a16:creationId xmlns:a16="http://schemas.microsoft.com/office/drawing/2014/main" id="{C69395FF-C555-9C4C-A54F-34DDDAADBB28}"/>
              </a:ext>
            </a:extLst>
          </p:cNvPr>
          <p:cNvSpPr>
            <a:spLocks noGrp="1"/>
          </p:cNvSpPr>
          <p:nvPr>
            <p:ph type="sldNum" sz="quarter" idx="4"/>
          </p:nvPr>
        </p:nvSpPr>
        <p:spPr/>
        <p:txBody>
          <a:bodyPr/>
          <a:lstStyle/>
          <a:p>
            <a:fld id="{3C4F54F3-C349-4609-AFEE-01462D5C7942}" type="slidenum">
              <a:rPr lang="en-GB" smtClean="0"/>
              <a:pPr/>
              <a:t>3</a:t>
            </a:fld>
            <a:endParaRPr lang="en-GB" dirty="0"/>
          </a:p>
        </p:txBody>
      </p:sp>
      <p:sp>
        <p:nvSpPr>
          <p:cNvPr id="4" name="Content Placeholder 3">
            <a:extLst>
              <a:ext uri="{FF2B5EF4-FFF2-40B4-BE49-F238E27FC236}">
                <a16:creationId xmlns:a16="http://schemas.microsoft.com/office/drawing/2014/main" id="{B1425D12-653F-DD41-AABA-F4DAF8A66B6D}"/>
              </a:ext>
            </a:extLst>
          </p:cNvPr>
          <p:cNvSpPr>
            <a:spLocks noGrp="1"/>
          </p:cNvSpPr>
          <p:nvPr>
            <p:ph idx="16"/>
          </p:nvPr>
        </p:nvSpPr>
        <p:spPr>
          <a:xfrm>
            <a:off x="237600" y="1234439"/>
            <a:ext cx="3621478" cy="3599645"/>
          </a:xfrm>
        </p:spPr>
        <p:txBody>
          <a:bodyPr/>
          <a:lstStyle/>
          <a:p>
            <a:r>
              <a:rPr lang="en-US" dirty="0"/>
              <a:t>All the drugs come to live in the same house</a:t>
            </a:r>
          </a:p>
          <a:p>
            <a:r>
              <a:rPr lang="en-US" dirty="0"/>
              <a:t>Share the common infrastructure of the house</a:t>
            </a:r>
          </a:p>
          <a:p>
            <a:r>
              <a:rPr lang="en-US" dirty="0"/>
              <a:t>Drugs move in and out</a:t>
            </a:r>
          </a:p>
          <a:p>
            <a:r>
              <a:rPr lang="en-US" dirty="0"/>
              <a:t>Live by house rules that are for the good of everyone</a:t>
            </a:r>
          </a:p>
        </p:txBody>
      </p:sp>
      <p:pic>
        <p:nvPicPr>
          <p:cNvPr id="5" name="Picture 4">
            <a:extLst>
              <a:ext uri="{FF2B5EF4-FFF2-40B4-BE49-F238E27FC236}">
                <a16:creationId xmlns:a16="http://schemas.microsoft.com/office/drawing/2014/main" id="{9E980E13-96A5-9448-BCFB-7017351E59E7}"/>
              </a:ext>
            </a:extLst>
          </p:cNvPr>
          <p:cNvPicPr>
            <a:picLocks noChangeAspect="1"/>
          </p:cNvPicPr>
          <p:nvPr/>
        </p:nvPicPr>
        <p:blipFill>
          <a:blip r:embed="rId3"/>
          <a:stretch>
            <a:fillRect/>
          </a:stretch>
        </p:blipFill>
        <p:spPr>
          <a:xfrm>
            <a:off x="4001841" y="1234439"/>
            <a:ext cx="4904559" cy="3221710"/>
          </a:xfrm>
          <a:prstGeom prst="rect">
            <a:avLst/>
          </a:prstGeom>
        </p:spPr>
      </p:pic>
      <p:sp>
        <p:nvSpPr>
          <p:cNvPr id="6" name="TextBox 5">
            <a:extLst>
              <a:ext uri="{FF2B5EF4-FFF2-40B4-BE49-F238E27FC236}">
                <a16:creationId xmlns:a16="http://schemas.microsoft.com/office/drawing/2014/main" id="{3DDA3648-BBE8-A642-888B-4F81A2F3C134}"/>
              </a:ext>
            </a:extLst>
          </p:cNvPr>
          <p:cNvSpPr txBox="1"/>
          <p:nvPr/>
        </p:nvSpPr>
        <p:spPr>
          <a:xfrm>
            <a:off x="4001841" y="4443480"/>
            <a:ext cx="4089698" cy="215444"/>
          </a:xfrm>
          <a:prstGeom prst="rect">
            <a:avLst/>
          </a:prstGeom>
          <a:noFill/>
        </p:spPr>
        <p:txBody>
          <a:bodyPr wrap="square" rtlCol="0">
            <a:spAutoFit/>
          </a:bodyPr>
          <a:lstStyle/>
          <a:p>
            <a:r>
              <a:rPr lang="en-US" sz="800" dirty="0"/>
              <a:t>Source: Wikipedia/</a:t>
            </a:r>
            <a:r>
              <a:rPr lang="en-US" sz="800" dirty="0" err="1"/>
              <a:t>North_American_fratermity_and_sorority_housing</a:t>
            </a:r>
            <a:endParaRPr lang="en-US" sz="800" dirty="0"/>
          </a:p>
        </p:txBody>
      </p:sp>
    </p:spTree>
    <p:extLst>
      <p:ext uri="{BB962C8B-B14F-4D97-AF65-F5344CB8AC3E}">
        <p14:creationId xmlns:p14="http://schemas.microsoft.com/office/powerpoint/2010/main" val="207273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90F3-7989-D640-AB23-14E3445F9C25}"/>
              </a:ext>
            </a:extLst>
          </p:cNvPr>
          <p:cNvSpPr>
            <a:spLocks noGrp="1"/>
          </p:cNvSpPr>
          <p:nvPr>
            <p:ph type="title"/>
          </p:nvPr>
        </p:nvSpPr>
        <p:spPr/>
        <p:txBody>
          <a:bodyPr/>
          <a:lstStyle/>
          <a:p>
            <a:r>
              <a:rPr lang="en-US" dirty="0"/>
              <a:t>Examples of Platform Trials</a:t>
            </a:r>
          </a:p>
        </p:txBody>
      </p:sp>
      <p:sp>
        <p:nvSpPr>
          <p:cNvPr id="3" name="Slide Number Placeholder 2">
            <a:extLst>
              <a:ext uri="{FF2B5EF4-FFF2-40B4-BE49-F238E27FC236}">
                <a16:creationId xmlns:a16="http://schemas.microsoft.com/office/drawing/2014/main" id="{F432FBCB-460E-8C4C-B827-2BD9A8F952B7}"/>
              </a:ext>
            </a:extLst>
          </p:cNvPr>
          <p:cNvSpPr>
            <a:spLocks noGrp="1"/>
          </p:cNvSpPr>
          <p:nvPr>
            <p:ph type="sldNum" sz="quarter" idx="4"/>
          </p:nvPr>
        </p:nvSpPr>
        <p:spPr/>
        <p:txBody>
          <a:bodyPr/>
          <a:lstStyle/>
          <a:p>
            <a:fld id="{3C4F54F3-C349-4609-AFEE-01462D5C7942}" type="slidenum">
              <a:rPr lang="en-GB" smtClean="0"/>
              <a:pPr/>
              <a:t>4</a:t>
            </a:fld>
            <a:endParaRPr lang="en-GB" dirty="0"/>
          </a:p>
        </p:txBody>
      </p:sp>
      <p:sp>
        <p:nvSpPr>
          <p:cNvPr id="4" name="Content Placeholder 3">
            <a:extLst>
              <a:ext uri="{FF2B5EF4-FFF2-40B4-BE49-F238E27FC236}">
                <a16:creationId xmlns:a16="http://schemas.microsoft.com/office/drawing/2014/main" id="{232707FC-7F09-8549-84CE-768B3BF10195}"/>
              </a:ext>
            </a:extLst>
          </p:cNvPr>
          <p:cNvSpPr>
            <a:spLocks noGrp="1"/>
          </p:cNvSpPr>
          <p:nvPr>
            <p:ph idx="16"/>
          </p:nvPr>
        </p:nvSpPr>
        <p:spPr>
          <a:xfrm>
            <a:off x="237600" y="890412"/>
            <a:ext cx="7056000" cy="1618488"/>
          </a:xfrm>
        </p:spPr>
        <p:txBody>
          <a:bodyPr/>
          <a:lstStyle/>
          <a:p>
            <a:r>
              <a:rPr lang="en-US" dirty="0"/>
              <a:t>ISPY-2</a:t>
            </a:r>
          </a:p>
          <a:p>
            <a:pPr lvl="1"/>
            <a:r>
              <a:rPr lang="en-US" dirty="0"/>
              <a:t>perpetual phase 2 trial ongoing since 2010.  22 agents in the neoadjuvant setting for LABC</a:t>
            </a:r>
          </a:p>
          <a:p>
            <a:r>
              <a:rPr lang="en-US" dirty="0"/>
              <a:t>GBM-Agile</a:t>
            </a:r>
          </a:p>
          <a:p>
            <a:pPr lvl="1"/>
            <a:r>
              <a:rPr lang="en-US" dirty="0"/>
              <a:t>Phase 2/3 trial in glioblastoma</a:t>
            </a:r>
          </a:p>
          <a:p>
            <a:r>
              <a:rPr lang="en-US" dirty="0"/>
              <a:t>DIAN-TU</a:t>
            </a:r>
          </a:p>
          <a:p>
            <a:pPr lvl="1"/>
            <a:r>
              <a:rPr lang="en-US" dirty="0"/>
              <a:t>phase 2/3 trial in dominant inherited Alzheimer’s disease</a:t>
            </a:r>
          </a:p>
          <a:p>
            <a:r>
              <a:rPr lang="en-US" dirty="0"/>
              <a:t>EPAD</a:t>
            </a:r>
          </a:p>
          <a:p>
            <a:pPr lvl="1"/>
            <a:r>
              <a:rPr lang="en-US" dirty="0"/>
              <a:t>phase 2 trial in Alzheimer’s disease</a:t>
            </a:r>
          </a:p>
          <a:p>
            <a:r>
              <a:rPr lang="en-US" dirty="0"/>
              <a:t>Healy ALS</a:t>
            </a:r>
          </a:p>
          <a:p>
            <a:pPr lvl="1"/>
            <a:r>
              <a:rPr lang="en-US" dirty="0"/>
              <a:t>phase 2 or phase 3 trial ALS</a:t>
            </a:r>
          </a:p>
          <a:p>
            <a:r>
              <a:rPr lang="en-US" dirty="0"/>
              <a:t>REMAP-CAP</a:t>
            </a:r>
          </a:p>
          <a:p>
            <a:pPr lvl="1"/>
            <a:r>
              <a:rPr lang="en-US" dirty="0"/>
              <a:t> comparative effectiveness trial in community acquired pneumonia and COVID19</a:t>
            </a:r>
          </a:p>
        </p:txBody>
      </p:sp>
    </p:spTree>
    <p:extLst>
      <p:ext uri="{BB962C8B-B14F-4D97-AF65-F5344CB8AC3E}">
        <p14:creationId xmlns:p14="http://schemas.microsoft.com/office/powerpoint/2010/main" val="1559398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48CB90-00D0-A74F-B90E-21050DF2388B}"/>
              </a:ext>
            </a:extLst>
          </p:cNvPr>
          <p:cNvSpPr>
            <a:spLocks noGrp="1"/>
          </p:cNvSpPr>
          <p:nvPr>
            <p:ph type="title"/>
          </p:nvPr>
        </p:nvSpPr>
        <p:spPr/>
        <p:txBody>
          <a:bodyPr/>
          <a:lstStyle/>
          <a:p>
            <a:r>
              <a:rPr lang="en-US" dirty="0"/>
              <a:t>Operational Considerations</a:t>
            </a:r>
          </a:p>
        </p:txBody>
      </p:sp>
      <p:sp>
        <p:nvSpPr>
          <p:cNvPr id="8" name="Text Placeholder 7">
            <a:extLst>
              <a:ext uri="{FF2B5EF4-FFF2-40B4-BE49-F238E27FC236}">
                <a16:creationId xmlns:a16="http://schemas.microsoft.com/office/drawing/2014/main" id="{00198D12-D194-3944-B433-08E9987F4316}"/>
              </a:ext>
            </a:extLst>
          </p:cNvPr>
          <p:cNvSpPr>
            <a:spLocks noGrp="1"/>
          </p:cNvSpPr>
          <p:nvPr>
            <p:ph type="body" sz="quarter" idx="11"/>
          </p:nvPr>
        </p:nvSpPr>
        <p:spPr/>
        <p:txBody>
          <a:bodyPr/>
          <a:lstStyle/>
          <a:p>
            <a:pPr marL="342900" indent="-342900">
              <a:buFont typeface="Arial" panose="020B0604020202020204" pitchFamily="34" charset="0"/>
              <a:buChar char="•"/>
            </a:pPr>
            <a:r>
              <a:rPr lang="en-US" dirty="0"/>
              <a:t>Protocol Development</a:t>
            </a:r>
          </a:p>
          <a:p>
            <a:pPr marL="342900" indent="-342900">
              <a:buFont typeface="Arial" panose="020B0604020202020204" pitchFamily="34" charset="0"/>
              <a:buChar char="•"/>
            </a:pPr>
            <a:r>
              <a:rPr lang="en-US" dirty="0"/>
              <a:t>Data Monitoring Committees</a:t>
            </a:r>
          </a:p>
          <a:p>
            <a:pPr marL="342900" indent="-342900">
              <a:buFont typeface="Arial" panose="020B0604020202020204" pitchFamily="34" charset="0"/>
              <a:buChar char="•"/>
            </a:pPr>
            <a:r>
              <a:rPr lang="en-US" dirty="0"/>
              <a:t>Special Considerations For Shared Control</a:t>
            </a:r>
          </a:p>
          <a:p>
            <a:endParaRPr lang="en-US" dirty="0"/>
          </a:p>
        </p:txBody>
      </p:sp>
    </p:spTree>
    <p:extLst>
      <p:ext uri="{BB962C8B-B14F-4D97-AF65-F5344CB8AC3E}">
        <p14:creationId xmlns:p14="http://schemas.microsoft.com/office/powerpoint/2010/main" val="94875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ED9108-BCD8-5D40-B295-622A0471D0D9}"/>
              </a:ext>
            </a:extLst>
          </p:cNvPr>
          <p:cNvSpPr>
            <a:spLocks noGrp="1"/>
          </p:cNvSpPr>
          <p:nvPr>
            <p:ph type="title"/>
          </p:nvPr>
        </p:nvSpPr>
        <p:spPr/>
        <p:txBody>
          <a:bodyPr/>
          <a:lstStyle/>
          <a:p>
            <a:r>
              <a:rPr lang="en-US" dirty="0"/>
              <a:t>Considerations in Protocol Development</a:t>
            </a:r>
          </a:p>
        </p:txBody>
      </p:sp>
      <p:sp>
        <p:nvSpPr>
          <p:cNvPr id="3" name="Slide Number Placeholder 2">
            <a:extLst>
              <a:ext uri="{FF2B5EF4-FFF2-40B4-BE49-F238E27FC236}">
                <a16:creationId xmlns:a16="http://schemas.microsoft.com/office/drawing/2014/main" id="{8CD84001-1583-6840-A263-907E000555BC}"/>
              </a:ext>
            </a:extLst>
          </p:cNvPr>
          <p:cNvSpPr>
            <a:spLocks noGrp="1"/>
          </p:cNvSpPr>
          <p:nvPr>
            <p:ph type="sldNum" sz="quarter" idx="4294967295"/>
          </p:nvPr>
        </p:nvSpPr>
        <p:spPr>
          <a:xfrm>
            <a:off x="0" y="4846638"/>
            <a:ext cx="395288" cy="161925"/>
          </a:xfrm>
        </p:spPr>
        <p:txBody>
          <a:bodyPr/>
          <a:lstStyle/>
          <a:p>
            <a:fld id="{3C4F54F3-C349-4609-AFEE-01462D5C7942}" type="slidenum">
              <a:rPr lang="en-GB" smtClean="0"/>
              <a:pPr/>
              <a:t>6</a:t>
            </a:fld>
            <a:endParaRPr lang="en-GB" dirty="0"/>
          </a:p>
        </p:txBody>
      </p:sp>
    </p:spTree>
    <p:extLst>
      <p:ext uri="{BB962C8B-B14F-4D97-AF65-F5344CB8AC3E}">
        <p14:creationId xmlns:p14="http://schemas.microsoft.com/office/powerpoint/2010/main" val="2999777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94B4-051E-F446-B5C5-7F775140CF13}"/>
              </a:ext>
            </a:extLst>
          </p:cNvPr>
          <p:cNvSpPr>
            <a:spLocks noGrp="1"/>
          </p:cNvSpPr>
          <p:nvPr>
            <p:ph type="title"/>
          </p:nvPr>
        </p:nvSpPr>
        <p:spPr/>
        <p:txBody>
          <a:bodyPr/>
          <a:lstStyle/>
          <a:p>
            <a:r>
              <a:rPr lang="en-US" dirty="0"/>
              <a:t>Common Concerns in Protocol Development (1)</a:t>
            </a:r>
          </a:p>
        </p:txBody>
      </p:sp>
      <p:sp>
        <p:nvSpPr>
          <p:cNvPr id="3" name="Slide Number Placeholder 2">
            <a:extLst>
              <a:ext uri="{FF2B5EF4-FFF2-40B4-BE49-F238E27FC236}">
                <a16:creationId xmlns:a16="http://schemas.microsoft.com/office/drawing/2014/main" id="{5418511E-5D81-514E-9DBD-48E8FB3CA200}"/>
              </a:ext>
            </a:extLst>
          </p:cNvPr>
          <p:cNvSpPr>
            <a:spLocks noGrp="1"/>
          </p:cNvSpPr>
          <p:nvPr>
            <p:ph type="sldNum" sz="quarter" idx="4"/>
          </p:nvPr>
        </p:nvSpPr>
        <p:spPr/>
        <p:txBody>
          <a:bodyPr/>
          <a:lstStyle/>
          <a:p>
            <a:fld id="{3C4F54F3-C349-4609-AFEE-01462D5C7942}" type="slidenum">
              <a:rPr lang="en-GB" smtClean="0"/>
              <a:pPr/>
              <a:t>7</a:t>
            </a:fld>
            <a:endParaRPr lang="en-GB" dirty="0"/>
          </a:p>
        </p:txBody>
      </p:sp>
      <p:sp>
        <p:nvSpPr>
          <p:cNvPr id="4" name="Content Placeholder 3">
            <a:extLst>
              <a:ext uri="{FF2B5EF4-FFF2-40B4-BE49-F238E27FC236}">
                <a16:creationId xmlns:a16="http://schemas.microsoft.com/office/drawing/2014/main" id="{0CD8807A-37A5-D748-93DF-C6E590E780D6}"/>
              </a:ext>
            </a:extLst>
          </p:cNvPr>
          <p:cNvSpPr>
            <a:spLocks noGrp="1"/>
          </p:cNvSpPr>
          <p:nvPr>
            <p:ph idx="16"/>
          </p:nvPr>
        </p:nvSpPr>
        <p:spPr>
          <a:xfrm>
            <a:off x="237062" y="648000"/>
            <a:ext cx="7056000" cy="1618488"/>
          </a:xfrm>
        </p:spPr>
        <p:txBody>
          <a:bodyPr/>
          <a:lstStyle/>
          <a:p>
            <a:r>
              <a:rPr lang="en-US" dirty="0"/>
              <a:t>Regulatory acceptance </a:t>
            </a:r>
          </a:p>
          <a:p>
            <a:pPr lvl="1"/>
            <a:r>
              <a:rPr lang="en-US" dirty="0"/>
              <a:t>Want the platform to study regimens in a way that would acceptable to regulatory authorities</a:t>
            </a:r>
          </a:p>
          <a:p>
            <a:r>
              <a:rPr lang="en-US" dirty="0"/>
              <a:t>Engage regulatory authorities well in advance</a:t>
            </a:r>
          </a:p>
          <a:p>
            <a:r>
              <a:rPr lang="en-US" dirty="0"/>
              <a:t>ISPY2 is an example of a platform that has had drugs graduate and receive accelerated approval from the FDA</a:t>
            </a:r>
          </a:p>
          <a:p>
            <a:endParaRPr lang="en-US" dirty="0"/>
          </a:p>
        </p:txBody>
      </p:sp>
    </p:spTree>
    <p:extLst>
      <p:ext uri="{BB962C8B-B14F-4D97-AF65-F5344CB8AC3E}">
        <p14:creationId xmlns:p14="http://schemas.microsoft.com/office/powerpoint/2010/main" val="4018089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338B2-C226-F848-95D7-46DC4CDD3F9D}"/>
              </a:ext>
            </a:extLst>
          </p:cNvPr>
          <p:cNvSpPr>
            <a:spLocks noGrp="1"/>
          </p:cNvSpPr>
          <p:nvPr>
            <p:ph type="title"/>
          </p:nvPr>
        </p:nvSpPr>
        <p:spPr/>
        <p:txBody>
          <a:bodyPr/>
          <a:lstStyle/>
          <a:p>
            <a:r>
              <a:rPr lang="en-US" dirty="0"/>
              <a:t>Common Concerns in Protocol Development (2)</a:t>
            </a:r>
          </a:p>
        </p:txBody>
      </p:sp>
      <p:sp>
        <p:nvSpPr>
          <p:cNvPr id="3" name="Slide Number Placeholder 2">
            <a:extLst>
              <a:ext uri="{FF2B5EF4-FFF2-40B4-BE49-F238E27FC236}">
                <a16:creationId xmlns:a16="http://schemas.microsoft.com/office/drawing/2014/main" id="{DCBCBE6F-0A56-2240-B03A-47D3133C732D}"/>
              </a:ext>
            </a:extLst>
          </p:cNvPr>
          <p:cNvSpPr>
            <a:spLocks noGrp="1"/>
          </p:cNvSpPr>
          <p:nvPr>
            <p:ph type="sldNum" sz="quarter" idx="4"/>
          </p:nvPr>
        </p:nvSpPr>
        <p:spPr/>
        <p:txBody>
          <a:bodyPr/>
          <a:lstStyle/>
          <a:p>
            <a:fld id="{3C4F54F3-C349-4609-AFEE-01462D5C7942}" type="slidenum">
              <a:rPr lang="en-GB" smtClean="0"/>
              <a:pPr/>
              <a:t>8</a:t>
            </a:fld>
            <a:endParaRPr lang="en-GB" dirty="0"/>
          </a:p>
        </p:txBody>
      </p:sp>
      <p:sp>
        <p:nvSpPr>
          <p:cNvPr id="4" name="Content Placeholder 3">
            <a:extLst>
              <a:ext uri="{FF2B5EF4-FFF2-40B4-BE49-F238E27FC236}">
                <a16:creationId xmlns:a16="http://schemas.microsoft.com/office/drawing/2014/main" id="{A5F8D953-8F8B-8E43-AF6C-B41F8754223D}"/>
              </a:ext>
            </a:extLst>
          </p:cNvPr>
          <p:cNvSpPr>
            <a:spLocks noGrp="1"/>
          </p:cNvSpPr>
          <p:nvPr>
            <p:ph idx="16"/>
          </p:nvPr>
        </p:nvSpPr>
        <p:spPr>
          <a:xfrm>
            <a:off x="237062" y="648000"/>
            <a:ext cx="7056000" cy="1618488"/>
          </a:xfrm>
        </p:spPr>
        <p:txBody>
          <a:bodyPr/>
          <a:lstStyle/>
          <a:p>
            <a:r>
              <a:rPr lang="en-US" dirty="0"/>
              <a:t>Statistical and Operational Complexity</a:t>
            </a:r>
          </a:p>
          <a:p>
            <a:pPr lvl="1"/>
            <a:r>
              <a:rPr lang="en-US" dirty="0"/>
              <a:t>Platforms are more complex</a:t>
            </a:r>
          </a:p>
          <a:p>
            <a:pPr lvl="1"/>
            <a:r>
              <a:rPr lang="en-US" dirty="0"/>
              <a:t>More time to develop than a traditional trial and statistical modeling and simulation work can be extensive</a:t>
            </a:r>
          </a:p>
          <a:p>
            <a:pPr lvl="1"/>
            <a:r>
              <a:rPr lang="en-US" dirty="0"/>
              <a:t>More operationally complex to evaluate multiple regimens at time as apposed to a single regimen</a:t>
            </a:r>
          </a:p>
          <a:p>
            <a:r>
              <a:rPr lang="en-US" dirty="0"/>
              <a:t>Operational efficiency:</a:t>
            </a:r>
          </a:p>
          <a:p>
            <a:pPr lvl="1"/>
            <a:r>
              <a:rPr lang="en-US" dirty="0"/>
              <a:t>The common trial infrastructure reduces start-up time for a new regimen because all processes already in place and running</a:t>
            </a:r>
          </a:p>
          <a:p>
            <a:r>
              <a:rPr lang="en-US" dirty="0"/>
              <a:t>Statistical efficiencies:</a:t>
            </a:r>
          </a:p>
          <a:p>
            <a:pPr lvl="1"/>
            <a:r>
              <a:rPr lang="en-US" dirty="0"/>
              <a:t>Sample size savings from the common control arm</a:t>
            </a:r>
          </a:p>
          <a:p>
            <a:pPr lvl="1"/>
            <a:r>
              <a:rPr lang="en-US" dirty="0"/>
              <a:t>Fewer total patients on the control arm</a:t>
            </a:r>
          </a:p>
          <a:p>
            <a:pPr lvl="1"/>
            <a:r>
              <a:rPr lang="en-US" dirty="0"/>
              <a:t>Accelerated development time</a:t>
            </a:r>
          </a:p>
          <a:p>
            <a:endParaRPr lang="en-US" dirty="0"/>
          </a:p>
        </p:txBody>
      </p:sp>
    </p:spTree>
    <p:extLst>
      <p:ext uri="{BB962C8B-B14F-4D97-AF65-F5344CB8AC3E}">
        <p14:creationId xmlns:p14="http://schemas.microsoft.com/office/powerpoint/2010/main" val="4243331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E58B-7DF4-B447-9AA8-0A06E4BDB8E0}"/>
              </a:ext>
            </a:extLst>
          </p:cNvPr>
          <p:cNvSpPr>
            <a:spLocks noGrp="1"/>
          </p:cNvSpPr>
          <p:nvPr>
            <p:ph type="title"/>
          </p:nvPr>
        </p:nvSpPr>
        <p:spPr>
          <a:xfrm>
            <a:off x="189174" y="134746"/>
            <a:ext cx="8765651" cy="504000"/>
          </a:xfrm>
        </p:spPr>
        <p:txBody>
          <a:bodyPr/>
          <a:lstStyle/>
          <a:p>
            <a:r>
              <a:rPr lang="en-US" dirty="0"/>
              <a:t>Platform Efficiencies: Healy ALS Platform Example</a:t>
            </a:r>
          </a:p>
        </p:txBody>
      </p:sp>
      <p:grpSp>
        <p:nvGrpSpPr>
          <p:cNvPr id="8" name="Group 7">
            <a:extLst>
              <a:ext uri="{FF2B5EF4-FFF2-40B4-BE49-F238E27FC236}">
                <a16:creationId xmlns:a16="http://schemas.microsoft.com/office/drawing/2014/main" id="{7575E87A-E2E6-C149-B8EA-E2438B914322}"/>
              </a:ext>
            </a:extLst>
          </p:cNvPr>
          <p:cNvGrpSpPr/>
          <p:nvPr/>
        </p:nvGrpSpPr>
        <p:grpSpPr>
          <a:xfrm>
            <a:off x="-1" y="583479"/>
            <a:ext cx="9144000" cy="4552750"/>
            <a:chOff x="-1" y="0"/>
            <a:chExt cx="9144000" cy="4552750"/>
          </a:xfrm>
        </p:grpSpPr>
        <p:sp>
          <p:nvSpPr>
            <p:cNvPr id="6" name="TextBox 5">
              <a:extLst>
                <a:ext uri="{FF2B5EF4-FFF2-40B4-BE49-F238E27FC236}">
                  <a16:creationId xmlns:a16="http://schemas.microsoft.com/office/drawing/2014/main" id="{9443582C-BC7F-D543-AA6C-C9874A90187B}"/>
                </a:ext>
              </a:extLst>
            </p:cNvPr>
            <p:cNvSpPr txBox="1"/>
            <p:nvPr/>
          </p:nvSpPr>
          <p:spPr>
            <a:xfrm>
              <a:off x="78378" y="4337306"/>
              <a:ext cx="4939173" cy="215444"/>
            </a:xfrm>
            <a:prstGeom prst="rect">
              <a:avLst/>
            </a:prstGeom>
            <a:noFill/>
          </p:spPr>
          <p:txBody>
            <a:bodyPr wrap="none" rtlCol="0">
              <a:spAutoFit/>
            </a:bodyPr>
            <a:lstStyle/>
            <a:p>
              <a:r>
                <a:rPr lang="en-US" sz="800" dirty="0"/>
                <a:t>Source: https://</a:t>
              </a:r>
              <a:r>
                <a:rPr lang="en-US" sz="800" dirty="0" err="1"/>
                <a:t>www.massgeneral.org</a:t>
              </a:r>
              <a:r>
                <a:rPr lang="en-US" sz="800" dirty="0"/>
                <a:t>/assets/MGH/pdf/neurology/</a:t>
              </a:r>
              <a:r>
                <a:rPr lang="en-US" sz="800" dirty="0" err="1"/>
                <a:t>als</a:t>
              </a:r>
              <a:r>
                <a:rPr lang="en-US" sz="800" dirty="0"/>
                <a:t>/healey-prize-presentation-2019.pdf</a:t>
              </a:r>
            </a:p>
          </p:txBody>
        </p:sp>
        <p:pic>
          <p:nvPicPr>
            <p:cNvPr id="7" name="Picture 6">
              <a:extLst>
                <a:ext uri="{FF2B5EF4-FFF2-40B4-BE49-F238E27FC236}">
                  <a16:creationId xmlns:a16="http://schemas.microsoft.com/office/drawing/2014/main" id="{A778BF94-2448-104D-AB27-F49715835134}"/>
                </a:ext>
              </a:extLst>
            </p:cNvPr>
            <p:cNvPicPr>
              <a:picLocks noChangeAspect="1"/>
            </p:cNvPicPr>
            <p:nvPr/>
          </p:nvPicPr>
          <p:blipFill>
            <a:blip r:embed="rId3"/>
            <a:stretch>
              <a:fillRect/>
            </a:stretch>
          </p:blipFill>
          <p:spPr>
            <a:xfrm>
              <a:off x="-1" y="0"/>
              <a:ext cx="9144000" cy="4258747"/>
            </a:xfrm>
            <a:prstGeom prst="rect">
              <a:avLst/>
            </a:prstGeom>
          </p:spPr>
        </p:pic>
      </p:grpSp>
    </p:spTree>
    <p:extLst>
      <p:ext uri="{BB962C8B-B14F-4D97-AF65-F5344CB8AC3E}">
        <p14:creationId xmlns:p14="http://schemas.microsoft.com/office/powerpoint/2010/main" val="22742134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TRAZENECA" val="TEMPLATE04"/>
</p:tagLst>
</file>

<file path=ppt/theme/theme1.xml><?xml version="1.0" encoding="utf-8"?>
<a:theme xmlns:a="http://schemas.openxmlformats.org/drawingml/2006/main" name="AZ Cover Slide Options">
  <a:themeElements>
    <a:clrScheme name="Custom 239">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_External_16x9_AUG2019" id="{4E3592B0-A59B-4142-96CE-79C493DDFC41}" vid="{2E14A555-39E0-6043-81F6-2A1020966FF9}"/>
    </a:ext>
  </a:extLst>
</a:theme>
</file>

<file path=ppt/theme/theme2.xml><?xml version="1.0" encoding="utf-8"?>
<a:theme xmlns:a="http://schemas.openxmlformats.org/drawingml/2006/main" name="AZ Divid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_External_16x9_AUG2019" id="{4E3592B0-A59B-4142-96CE-79C493DDFC41}" vid="{548DD855-D4F5-C140-8E62-5E9C7E83AC73}"/>
    </a:ext>
  </a:extLst>
</a:theme>
</file>

<file path=ppt/theme/theme3.xml><?xml version="1.0" encoding="utf-8"?>
<a:theme xmlns:a="http://schemas.openxmlformats.org/drawingml/2006/main" name="AZ Divider Slide Options - Colour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_External_16x9_AUG2019" id="{4E3592B0-A59B-4142-96CE-79C493DDFC41}" vid="{F859A2E0-7DA1-7646-9600-5BD0D29A3DDD}"/>
    </a:ext>
  </a:extLst>
</a:theme>
</file>

<file path=ppt/theme/theme4.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_External_16x9_AUG2019" id="{4E3592B0-A59B-4142-96CE-79C493DDFC41}" vid="{615A65BA-BBA0-B148-8D15-74EA144B5FA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E75E9266EDB6945AAE4FDCF515F0563" ma:contentTypeVersion="" ma:contentTypeDescription="Create a new document." ma:contentTypeScope="" ma:versionID="33a157886c7bcb7e4fc7b4eed5e22b01">
  <xsd:schema xmlns:xsd="http://www.w3.org/2001/XMLSchema" xmlns:xs="http://www.w3.org/2001/XMLSchema" xmlns:p="http://schemas.microsoft.com/office/2006/metadata/properties" xmlns:ns2="789a5397-e311-4074-bb86-a3d262859971" xmlns:ns3="33cc2fe6-d691-4e39-a8a4-3bb83de63507" targetNamespace="http://schemas.microsoft.com/office/2006/metadata/properties" ma:root="true" ma:fieldsID="f64eae8156717066204b42416de4f98b" ns2:_="" ns3:_="">
    <xsd:import namespace="789a5397-e311-4074-bb86-a3d262859971"/>
    <xsd:import namespace="33cc2fe6-d691-4e39-a8a4-3bb83de635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9a5397-e311-4074-bb86-a3d2628599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cc2fe6-d691-4e39-a8a4-3bb83de6350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E37E32-A46B-49BE-9F7C-45586D10CFC7}">
  <ds:schemaRefs>
    <ds:schemaRef ds:uri="http://www.w3.org/XML/1998/namespace"/>
    <ds:schemaRef ds:uri="http://purl.org/dc/terms/"/>
    <ds:schemaRef ds:uri="e09a7c18-0c95-4fbf-83c2-957e275d57db"/>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7B62790-45A7-4CF9-82F2-C600FCB4B139}">
  <ds:schemaRefs>
    <ds:schemaRef ds:uri="http://schemas.microsoft.com/sharepoint/v3/contenttype/forms"/>
  </ds:schemaRefs>
</ds:datastoreItem>
</file>

<file path=customXml/itemProps3.xml><?xml version="1.0" encoding="utf-8"?>
<ds:datastoreItem xmlns:ds="http://schemas.openxmlformats.org/officeDocument/2006/customXml" ds:itemID="{51A02D65-DFA0-44BA-B134-01BF01C83F83}"/>
</file>

<file path=docProps/app.xml><?xml version="1.0" encoding="utf-8"?>
<Properties xmlns="http://schemas.openxmlformats.org/officeDocument/2006/extended-properties" xmlns:vt="http://schemas.openxmlformats.org/officeDocument/2006/docPropsVTypes">
  <Template>blank</Template>
  <TotalTime>2639</TotalTime>
  <Words>1205</Words>
  <Application>Microsoft Macintosh PowerPoint</Application>
  <PresentationFormat>On-screen Show (16:9)</PresentationFormat>
  <Paragraphs>179</Paragraphs>
  <Slides>24</Slides>
  <Notes>17</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24</vt:i4>
      </vt:variant>
    </vt:vector>
  </HeadingPairs>
  <TitlesOfParts>
    <vt:vector size="30" baseType="lpstr">
      <vt:lpstr>Arial</vt:lpstr>
      <vt:lpstr>Calibri</vt:lpstr>
      <vt:lpstr>AZ Cover Slide Options</vt:lpstr>
      <vt:lpstr>AZ Divider Slide Options</vt:lpstr>
      <vt:lpstr>AZ Divider Slide Options - Colours</vt:lpstr>
      <vt:lpstr>AZ General Master Slide Options</vt:lpstr>
      <vt:lpstr>Operational Considerations in Platform Trials</vt:lpstr>
      <vt:lpstr>Traditional Approach </vt:lpstr>
      <vt:lpstr>Platform Trial Approach</vt:lpstr>
      <vt:lpstr>Examples of Platform Trials</vt:lpstr>
      <vt:lpstr>Operational Considerations</vt:lpstr>
      <vt:lpstr>Considerations in Protocol Development</vt:lpstr>
      <vt:lpstr>Common Concerns in Protocol Development (1)</vt:lpstr>
      <vt:lpstr>Common Concerns in Protocol Development (2)</vt:lpstr>
      <vt:lpstr>Platform Efficiencies: Healy ALS Platform Example</vt:lpstr>
      <vt:lpstr>Common Concerns in Protocol Development (3)</vt:lpstr>
      <vt:lpstr>Master Protocol vs The Appendix</vt:lpstr>
      <vt:lpstr>Master Protocol vs The Appendix</vt:lpstr>
      <vt:lpstr>Master Protocol vs The Appendix</vt:lpstr>
      <vt:lpstr>Master Protocol vs “The Appendix”</vt:lpstr>
      <vt:lpstr>Considerations For Data Monitoring Committees</vt:lpstr>
      <vt:lpstr>DMC Configuration</vt:lpstr>
      <vt:lpstr>DMCs and Adaptive Platform Trials</vt:lpstr>
      <vt:lpstr>Special Considerations For Shared Control</vt:lpstr>
      <vt:lpstr>Issues with Inclusion/Exclusion</vt:lpstr>
      <vt:lpstr>Issues with Time</vt:lpstr>
      <vt:lpstr>Issues with Blinding</vt:lpstr>
      <vt:lpstr>Issues with Ownership, Sharing, and Use of Data</vt:lpstr>
      <vt:lpstr>Issues with Ownership, Sharing, and Use of Data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Borrowing of SAVOIR Controls in the Design of SAMETA</dc:title>
  <dc:creator>Broglio, Kristine</dc:creator>
  <cp:keywords>16:9</cp:keywords>
  <dc:description>v1.0</dc:description>
  <cp:lastModifiedBy>Broglio, Kristine</cp:lastModifiedBy>
  <cp:revision>4</cp:revision>
  <cp:lastPrinted>2018-03-07T14:46:57Z</cp:lastPrinted>
  <dcterms:created xsi:type="dcterms:W3CDTF">2020-07-23T19:43:45Z</dcterms:created>
  <dcterms:modified xsi:type="dcterms:W3CDTF">2020-09-22T21:08:39Z</dcterms:modified>
  <cp:category>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ient">
    <vt:lpwstr>AstraZeneca</vt:lpwstr>
  </property>
  <property fmtid="{D5CDD505-2E9C-101B-9397-08002B2CF9AE}" pid="3" name="Language">
    <vt:lpwstr>English (UK)</vt:lpwstr>
  </property>
  <property fmtid="{D5CDD505-2E9C-101B-9397-08002B2CF9AE}" pid="4" name="Owner">
    <vt:lpwstr>P L Kessler</vt:lpwstr>
  </property>
  <property fmtid="{D5CDD505-2E9C-101B-9397-08002B2CF9AE}" pid="5" name="Project">
    <vt:lpwstr>The Chase</vt:lpwstr>
  </property>
  <property fmtid="{D5CDD505-2E9C-101B-9397-08002B2CF9AE}" pid="6" name="Publisher">
    <vt:lpwstr>Kessler Associates</vt:lpwstr>
  </property>
  <property fmtid="{D5CDD505-2E9C-101B-9397-08002B2CF9AE}" pid="7" name="ContentTypeId">
    <vt:lpwstr>0x010100FE75E9266EDB6945AAE4FDCF515F0563</vt:lpwstr>
  </property>
</Properties>
</file>