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Masters/notesMaster1.xml" ContentType="application/vnd.openxmlformats-officedocument.presentationml.notesMaster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2" r:id="rId3"/>
    <p:sldId id="283" r:id="rId4"/>
    <p:sldId id="286" r:id="rId5"/>
    <p:sldId id="287" r:id="rId6"/>
    <p:sldId id="288" r:id="rId7"/>
    <p:sldId id="290" r:id="rId8"/>
    <p:sldId id="293" r:id="rId9"/>
    <p:sldId id="294" r:id="rId10"/>
    <p:sldId id="297" r:id="rId11"/>
    <p:sldId id="296" r:id="rId12"/>
    <p:sldId id="295" r:id="rId13"/>
    <p:sldId id="298" r:id="rId14"/>
    <p:sldId id="299" r:id="rId15"/>
    <p:sldId id="301" r:id="rId16"/>
    <p:sldId id="310" r:id="rId17"/>
    <p:sldId id="303" r:id="rId18"/>
    <p:sldId id="302" r:id="rId19"/>
    <p:sldId id="278" r:id="rId20"/>
    <p:sldId id="315" r:id="rId21"/>
    <p:sldId id="279" r:id="rId22"/>
  </p:sldIdLst>
  <p:sldSz cx="12192000" cy="6858000"/>
  <p:notesSz cx="10018713" cy="68881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rsula Garczarek" initials="UG" lastIdx="4" clrIdx="4">
    <p:extLst/>
  </p:cmAuthor>
  <p:cmAuthor id="2" name="Costa, Maria J" initials="CMJ" lastIdx="74" clrIdx="2">
    <p:extLst/>
  </p:cmAuthor>
  <p:cmAuthor id="3" name="Gaelle SAINT_HILARY" initials="GSH" lastIdx="6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CC"/>
    <a:srgbClr val="008E40"/>
    <a:srgbClr val="E9943A"/>
    <a:srgbClr val="006600"/>
    <a:srgbClr val="CCFFCC"/>
    <a:srgbClr val="A7FFCF"/>
    <a:srgbClr val="00B050"/>
    <a:srgbClr val="CCFF99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92820" autoAdjust="0"/>
  </p:normalViewPr>
  <p:slideViewPr>
    <p:cSldViewPr snapToGrid="0">
      <p:cViewPr>
        <p:scale>
          <a:sx n="66" d="100"/>
          <a:sy n="66" d="100"/>
        </p:scale>
        <p:origin x="-774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Abellan" userId="1563452c-cc2e-49fc-820a-29a64e0f92b8" providerId="ADAL" clId="{0DB542F2-1EED-40FB-AFD4-FD36860783AF}"/>
    <pc:docChg chg="undo custSel addSld delSld modSld sldOrd">
      <pc:chgData name="Juan Abellan" userId="1563452c-cc2e-49fc-820a-29a64e0f92b8" providerId="ADAL" clId="{0DB542F2-1EED-40FB-AFD4-FD36860783AF}" dt="2019-10-22T07:36:27.312" v="17907" actId="20577"/>
      <pc:docMkLst>
        <pc:docMk/>
      </pc:docMkLst>
      <pc:sldChg chg="modSp">
        <pc:chgData name="Juan Abellan" userId="1563452c-cc2e-49fc-820a-29a64e0f92b8" providerId="ADAL" clId="{0DB542F2-1EED-40FB-AFD4-FD36860783AF}" dt="2019-10-20T18:11:08.681" v="4243" actId="20577"/>
        <pc:sldMkLst>
          <pc:docMk/>
          <pc:sldMk cId="2039857731" sldId="256"/>
        </pc:sldMkLst>
        <pc:spChg chg="mod">
          <ac:chgData name="Juan Abellan" userId="1563452c-cc2e-49fc-820a-29a64e0f92b8" providerId="ADAL" clId="{0DB542F2-1EED-40FB-AFD4-FD36860783AF}" dt="2019-10-20T07:04:48.528" v="46" actId="14100"/>
          <ac:spMkLst>
            <pc:docMk/>
            <pc:sldMk cId="2039857731" sldId="256"/>
            <ac:spMk id="2" creationId="{00000000-0000-0000-0000-000000000000}"/>
          </ac:spMkLst>
        </pc:spChg>
        <pc:spChg chg="mod">
          <ac:chgData name="Juan Abellan" userId="1563452c-cc2e-49fc-820a-29a64e0f92b8" providerId="ADAL" clId="{0DB542F2-1EED-40FB-AFD4-FD36860783AF}" dt="2019-10-20T18:11:08.681" v="4243" actId="20577"/>
          <ac:spMkLst>
            <pc:docMk/>
            <pc:sldMk cId="2039857731" sldId="256"/>
            <ac:spMk id="3" creationId="{00000000-0000-0000-0000-000000000000}"/>
          </ac:spMkLst>
        </pc:spChg>
      </pc:sldChg>
      <pc:sldChg chg="addSp delSp modSp">
        <pc:chgData name="Juan Abellan" userId="1563452c-cc2e-49fc-820a-29a64e0f92b8" providerId="ADAL" clId="{0DB542F2-1EED-40FB-AFD4-FD36860783AF}" dt="2019-10-22T07:00:16.707" v="16329" actId="6549"/>
        <pc:sldMkLst>
          <pc:docMk/>
          <pc:sldMk cId="3048312593" sldId="257"/>
        </pc:sldMkLst>
        <pc:spChg chg="del">
          <ac:chgData name="Juan Abellan" userId="1563452c-cc2e-49fc-820a-29a64e0f92b8" providerId="ADAL" clId="{0DB542F2-1EED-40FB-AFD4-FD36860783AF}" dt="2019-10-20T07:08:39.364" v="105"/>
          <ac:spMkLst>
            <pc:docMk/>
            <pc:sldMk cId="3048312593" sldId="257"/>
            <ac:spMk id="2" creationId="{00000000-0000-0000-0000-000000000000}"/>
          </ac:spMkLst>
        </pc:spChg>
        <pc:spChg chg="del">
          <ac:chgData name="Juan Abellan" userId="1563452c-cc2e-49fc-820a-29a64e0f92b8" providerId="ADAL" clId="{0DB542F2-1EED-40FB-AFD4-FD36860783AF}" dt="2019-10-20T07:08:39.364" v="105"/>
          <ac:spMkLst>
            <pc:docMk/>
            <pc:sldMk cId="3048312593" sldId="257"/>
            <ac:spMk id="3" creationId="{00000000-0000-0000-0000-000000000000}"/>
          </ac:spMkLst>
        </pc:spChg>
        <pc:spChg chg="add mod">
          <ac:chgData name="Juan Abellan" userId="1563452c-cc2e-49fc-820a-29a64e0f92b8" providerId="ADAL" clId="{0DB542F2-1EED-40FB-AFD4-FD36860783AF}" dt="2019-10-20T07:45:09.001" v="1552" actId="1037"/>
          <ac:spMkLst>
            <pc:docMk/>
            <pc:sldMk cId="3048312593" sldId="257"/>
            <ac:spMk id="7" creationId="{34FDD852-3BFD-4688-ABA1-1D5B09E4482D}"/>
          </ac:spMkLst>
        </pc:spChg>
        <pc:spChg chg="add mod">
          <ac:chgData name="Juan Abellan" userId="1563452c-cc2e-49fc-820a-29a64e0f92b8" providerId="ADAL" clId="{0DB542F2-1EED-40FB-AFD4-FD36860783AF}" dt="2019-10-20T07:43:50.800" v="1413" actId="20577"/>
          <ac:spMkLst>
            <pc:docMk/>
            <pc:sldMk cId="3048312593" sldId="257"/>
            <ac:spMk id="8" creationId="{25AE45CC-3951-4266-9104-DA6EEE31188E}"/>
          </ac:spMkLst>
        </pc:spChg>
        <pc:spChg chg="add mod">
          <ac:chgData name="Juan Abellan" userId="1563452c-cc2e-49fc-820a-29a64e0f92b8" providerId="ADAL" clId="{0DB542F2-1EED-40FB-AFD4-FD36860783AF}" dt="2019-10-20T07:45:09.001" v="1552" actId="1037"/>
          <ac:spMkLst>
            <pc:docMk/>
            <pc:sldMk cId="3048312593" sldId="257"/>
            <ac:spMk id="9" creationId="{B1697BCD-B67D-446B-A6C0-3D59505A6024}"/>
          </ac:spMkLst>
        </pc:spChg>
        <pc:spChg chg="add mod">
          <ac:chgData name="Juan Abellan" userId="1563452c-cc2e-49fc-820a-29a64e0f92b8" providerId="ADAL" clId="{0DB542F2-1EED-40FB-AFD4-FD36860783AF}" dt="2019-10-20T07:45:09.001" v="1552" actId="1037"/>
          <ac:spMkLst>
            <pc:docMk/>
            <pc:sldMk cId="3048312593" sldId="257"/>
            <ac:spMk id="10" creationId="{9B2D91C7-A1AF-4EEA-84E5-DA658BDAC697}"/>
          </ac:spMkLst>
        </pc:spChg>
        <pc:spChg chg="add mod">
          <ac:chgData name="Juan Abellan" userId="1563452c-cc2e-49fc-820a-29a64e0f92b8" providerId="ADAL" clId="{0DB542F2-1EED-40FB-AFD4-FD36860783AF}" dt="2019-10-20T07:45:09.001" v="1552" actId="1037"/>
          <ac:spMkLst>
            <pc:docMk/>
            <pc:sldMk cId="3048312593" sldId="257"/>
            <ac:spMk id="11" creationId="{2E061BEE-DAC1-423E-B475-4DA889936E8C}"/>
          </ac:spMkLst>
        </pc:spChg>
        <pc:spChg chg="add mod ord">
          <ac:chgData name="Juan Abellan" userId="1563452c-cc2e-49fc-820a-29a64e0f92b8" providerId="ADAL" clId="{0DB542F2-1EED-40FB-AFD4-FD36860783AF}" dt="2019-10-20T07:45:09.001" v="1552" actId="1037"/>
          <ac:spMkLst>
            <pc:docMk/>
            <pc:sldMk cId="3048312593" sldId="257"/>
            <ac:spMk id="12" creationId="{74C6B78E-6FAA-48D7-B31B-1E03F32C163C}"/>
          </ac:spMkLst>
        </pc:spChg>
        <pc:spChg chg="add mod ord">
          <ac:chgData name="Juan Abellan" userId="1563452c-cc2e-49fc-820a-29a64e0f92b8" providerId="ADAL" clId="{0DB542F2-1EED-40FB-AFD4-FD36860783AF}" dt="2019-10-20T07:45:09.001" v="1552" actId="1037"/>
          <ac:spMkLst>
            <pc:docMk/>
            <pc:sldMk cId="3048312593" sldId="257"/>
            <ac:spMk id="13" creationId="{70445326-E6EA-46D9-87B5-E4B5AE82058D}"/>
          </ac:spMkLst>
        </pc:spChg>
        <pc:spChg chg="add mod ord">
          <ac:chgData name="Juan Abellan" userId="1563452c-cc2e-49fc-820a-29a64e0f92b8" providerId="ADAL" clId="{0DB542F2-1EED-40FB-AFD4-FD36860783AF}" dt="2019-10-20T07:45:09.001" v="1552" actId="1037"/>
          <ac:spMkLst>
            <pc:docMk/>
            <pc:sldMk cId="3048312593" sldId="257"/>
            <ac:spMk id="14" creationId="{4D6DFF1A-BA01-429F-ABE4-231AC5E34127}"/>
          </ac:spMkLst>
        </pc:spChg>
        <pc:spChg chg="add mod ord">
          <ac:chgData name="Juan Abellan" userId="1563452c-cc2e-49fc-820a-29a64e0f92b8" providerId="ADAL" clId="{0DB542F2-1EED-40FB-AFD4-FD36860783AF}" dt="2019-10-20T07:45:09.001" v="1552" actId="1037"/>
          <ac:spMkLst>
            <pc:docMk/>
            <pc:sldMk cId="3048312593" sldId="257"/>
            <ac:spMk id="15" creationId="{D1112CF6-09B4-40B7-9524-40D916A28B0C}"/>
          </ac:spMkLst>
        </pc:spChg>
        <pc:spChg chg="add del mod">
          <ac:chgData name="Juan Abellan" userId="1563452c-cc2e-49fc-820a-29a64e0f92b8" providerId="ADAL" clId="{0DB542F2-1EED-40FB-AFD4-FD36860783AF}" dt="2019-10-20T07:21:22.866" v="342" actId="478"/>
          <ac:spMkLst>
            <pc:docMk/>
            <pc:sldMk cId="3048312593" sldId="257"/>
            <ac:spMk id="18" creationId="{0DF32C4D-2E8C-4C35-9A9C-F55CBC549AE9}"/>
          </ac:spMkLst>
        </pc:spChg>
        <pc:spChg chg="add mod">
          <ac:chgData name="Juan Abellan" userId="1563452c-cc2e-49fc-820a-29a64e0f92b8" providerId="ADAL" clId="{0DB542F2-1EED-40FB-AFD4-FD36860783AF}" dt="2019-10-22T06:59:20.165" v="16242" actId="404"/>
          <ac:spMkLst>
            <pc:docMk/>
            <pc:sldMk cId="3048312593" sldId="257"/>
            <ac:spMk id="19" creationId="{A5E34CBE-017F-4018-B6B2-08CAD886A879}"/>
          </ac:spMkLst>
        </pc:spChg>
        <pc:spChg chg="add mod">
          <ac:chgData name="Juan Abellan" userId="1563452c-cc2e-49fc-820a-29a64e0f92b8" providerId="ADAL" clId="{0DB542F2-1EED-40FB-AFD4-FD36860783AF}" dt="2019-10-22T06:59:20.165" v="16242" actId="404"/>
          <ac:spMkLst>
            <pc:docMk/>
            <pc:sldMk cId="3048312593" sldId="257"/>
            <ac:spMk id="22" creationId="{15D26F6F-F877-4F3E-9CAD-9B754C36EA73}"/>
          </ac:spMkLst>
        </pc:spChg>
        <pc:spChg chg="add mod">
          <ac:chgData name="Juan Abellan" userId="1563452c-cc2e-49fc-820a-29a64e0f92b8" providerId="ADAL" clId="{0DB542F2-1EED-40FB-AFD4-FD36860783AF}" dt="2019-10-22T06:59:20.165" v="16242" actId="404"/>
          <ac:spMkLst>
            <pc:docMk/>
            <pc:sldMk cId="3048312593" sldId="257"/>
            <ac:spMk id="26" creationId="{92ADDBEE-80DE-447F-B2E4-923FAD9A2712}"/>
          </ac:spMkLst>
        </pc:spChg>
        <pc:spChg chg="add mod">
          <ac:chgData name="Juan Abellan" userId="1563452c-cc2e-49fc-820a-29a64e0f92b8" providerId="ADAL" clId="{0DB542F2-1EED-40FB-AFD4-FD36860783AF}" dt="2019-10-22T06:59:20.165" v="16242" actId="404"/>
          <ac:spMkLst>
            <pc:docMk/>
            <pc:sldMk cId="3048312593" sldId="257"/>
            <ac:spMk id="31" creationId="{9009B0CE-052F-4128-9CB4-7FA17684A49F}"/>
          </ac:spMkLst>
        </pc:spChg>
        <pc:spChg chg="add mod">
          <ac:chgData name="Juan Abellan" userId="1563452c-cc2e-49fc-820a-29a64e0f92b8" providerId="ADAL" clId="{0DB542F2-1EED-40FB-AFD4-FD36860783AF}" dt="2019-10-22T07:00:16.707" v="16329" actId="6549"/>
          <ac:spMkLst>
            <pc:docMk/>
            <pc:sldMk cId="3048312593" sldId="257"/>
            <ac:spMk id="34" creationId="{752B590E-E14F-4747-8570-2E9C8D390239}"/>
          </ac:spMkLst>
        </pc:spChg>
        <pc:cxnChg chg="add mod">
          <ac:chgData name="Juan Abellan" userId="1563452c-cc2e-49fc-820a-29a64e0f92b8" providerId="ADAL" clId="{0DB542F2-1EED-40FB-AFD4-FD36860783AF}" dt="2019-10-20T07:53:24.893" v="1798" actId="14100"/>
          <ac:cxnSpMkLst>
            <pc:docMk/>
            <pc:sldMk cId="3048312593" sldId="257"/>
            <ac:cxnSpMk id="17" creationId="{7C5C6BBC-3EF3-49E2-A0AD-32C614E9E42F}"/>
          </ac:cxnSpMkLst>
        </pc:cxnChg>
        <pc:cxnChg chg="add del mod">
          <ac:chgData name="Juan Abellan" userId="1563452c-cc2e-49fc-820a-29a64e0f92b8" providerId="ADAL" clId="{0DB542F2-1EED-40FB-AFD4-FD36860783AF}" dt="2019-10-20T07:31:44.083" v="701" actId="478"/>
          <ac:cxnSpMkLst>
            <pc:docMk/>
            <pc:sldMk cId="3048312593" sldId="257"/>
            <ac:cxnSpMk id="21" creationId="{73029E2E-1AC5-4415-81E0-71D09B819334}"/>
          </ac:cxnSpMkLst>
        </pc:cxnChg>
        <pc:cxnChg chg="add mod">
          <ac:chgData name="Juan Abellan" userId="1563452c-cc2e-49fc-820a-29a64e0f92b8" providerId="ADAL" clId="{0DB542F2-1EED-40FB-AFD4-FD36860783AF}" dt="2019-10-20T07:53:33.379" v="1805" actId="14100"/>
          <ac:cxnSpMkLst>
            <pc:docMk/>
            <pc:sldMk cId="3048312593" sldId="257"/>
            <ac:cxnSpMk id="25" creationId="{AC4DE147-903F-4EB4-8434-FA98DFA8E2B3}"/>
          </ac:cxnSpMkLst>
        </pc:cxnChg>
        <pc:cxnChg chg="add del mod">
          <ac:chgData name="Juan Abellan" userId="1563452c-cc2e-49fc-820a-29a64e0f92b8" providerId="ADAL" clId="{0DB542F2-1EED-40FB-AFD4-FD36860783AF}" dt="2019-10-20T07:28:09.185" v="588" actId="478"/>
          <ac:cxnSpMkLst>
            <pc:docMk/>
            <pc:sldMk cId="3048312593" sldId="257"/>
            <ac:cxnSpMk id="28" creationId="{FC4BA0EC-55C2-42E5-A86E-D10957133E61}"/>
          </ac:cxnSpMkLst>
        </pc:cxnChg>
        <pc:cxnChg chg="add del mod">
          <ac:chgData name="Juan Abellan" userId="1563452c-cc2e-49fc-820a-29a64e0f92b8" providerId="ADAL" clId="{0DB542F2-1EED-40FB-AFD4-FD36860783AF}" dt="2019-10-20T07:32:32.631" v="712" actId="478"/>
          <ac:cxnSpMkLst>
            <pc:docMk/>
            <pc:sldMk cId="3048312593" sldId="257"/>
            <ac:cxnSpMk id="30" creationId="{BD125334-23FC-4AAA-B78A-320F20DFD629}"/>
          </ac:cxnSpMkLst>
        </pc:cxnChg>
        <pc:cxnChg chg="add mod">
          <ac:chgData name="Juan Abellan" userId="1563452c-cc2e-49fc-820a-29a64e0f92b8" providerId="ADAL" clId="{0DB542F2-1EED-40FB-AFD4-FD36860783AF}" dt="2019-10-20T07:53:29.193" v="1801" actId="14100"/>
          <ac:cxnSpMkLst>
            <pc:docMk/>
            <pc:sldMk cId="3048312593" sldId="257"/>
            <ac:cxnSpMk id="32" creationId="{00FFE907-F00A-405A-A809-D3D7FCDE1194}"/>
          </ac:cxnSpMkLst>
        </pc:cxnChg>
        <pc:cxnChg chg="add mod">
          <ac:chgData name="Juan Abellan" userId="1563452c-cc2e-49fc-820a-29a64e0f92b8" providerId="ADAL" clId="{0DB542F2-1EED-40FB-AFD4-FD36860783AF}" dt="2019-10-20T07:53:39.701" v="1808" actId="14100"/>
          <ac:cxnSpMkLst>
            <pc:docMk/>
            <pc:sldMk cId="3048312593" sldId="257"/>
            <ac:cxnSpMk id="33" creationId="{19EFDA25-4AC2-4CB8-9596-C561C9C74711}"/>
          </ac:cxnSpMkLst>
        </pc:cxnChg>
      </pc:sldChg>
      <pc:sldChg chg="modSp add del">
        <pc:chgData name="Juan Abellan" userId="1563452c-cc2e-49fc-820a-29a64e0f92b8" providerId="ADAL" clId="{0DB542F2-1EED-40FB-AFD4-FD36860783AF}" dt="2019-10-22T07:00:27.102" v="16330" actId="2696"/>
        <pc:sldMkLst>
          <pc:docMk/>
          <pc:sldMk cId="577171632" sldId="258"/>
        </pc:sldMkLst>
        <pc:spChg chg="mod">
          <ac:chgData name="Juan Abellan" userId="1563452c-cc2e-49fc-820a-29a64e0f92b8" providerId="ADAL" clId="{0DB542F2-1EED-40FB-AFD4-FD36860783AF}" dt="2019-10-20T08:29:44.863" v="3059" actId="20577"/>
          <ac:spMkLst>
            <pc:docMk/>
            <pc:sldMk cId="577171632" sldId="258"/>
            <ac:spMk id="2" creationId="{CD8E1F29-A6A8-47CD-941F-B372680B5857}"/>
          </ac:spMkLst>
        </pc:spChg>
        <pc:spChg chg="mod">
          <ac:chgData name="Juan Abellan" userId="1563452c-cc2e-49fc-820a-29a64e0f92b8" providerId="ADAL" clId="{0DB542F2-1EED-40FB-AFD4-FD36860783AF}" dt="2019-10-20T18:11:40.800" v="4244" actId="6549"/>
          <ac:spMkLst>
            <pc:docMk/>
            <pc:sldMk cId="577171632" sldId="258"/>
            <ac:spMk id="3" creationId="{1C8A6795-C56C-4A67-8041-1F0DFE628C89}"/>
          </ac:spMkLst>
        </pc:spChg>
      </pc:sldChg>
      <pc:sldChg chg="addSp delSp modSp add">
        <pc:chgData name="Juan Abellan" userId="1563452c-cc2e-49fc-820a-29a64e0f92b8" providerId="ADAL" clId="{0DB542F2-1EED-40FB-AFD4-FD36860783AF}" dt="2019-10-22T07:31:14.781" v="17299" actId="20577"/>
        <pc:sldMkLst>
          <pc:docMk/>
          <pc:sldMk cId="1701082871" sldId="259"/>
        </pc:sldMkLst>
        <pc:spChg chg="del">
          <ac:chgData name="Juan Abellan" userId="1563452c-cc2e-49fc-820a-29a64e0f92b8" providerId="ADAL" clId="{0DB542F2-1EED-40FB-AFD4-FD36860783AF}" dt="2019-10-20T08:08:30.274" v="2770"/>
          <ac:spMkLst>
            <pc:docMk/>
            <pc:sldMk cId="1701082871" sldId="259"/>
            <ac:spMk id="2" creationId="{27163B30-2C7F-4E75-98AB-626D42A88426}"/>
          </ac:spMkLst>
        </pc:spChg>
        <pc:spChg chg="add mod">
          <ac:chgData name="Juan Abellan" userId="1563452c-cc2e-49fc-820a-29a64e0f92b8" providerId="ADAL" clId="{0DB542F2-1EED-40FB-AFD4-FD36860783AF}" dt="2019-10-22T07:13:36.560" v="16665" actId="20577"/>
          <ac:spMkLst>
            <pc:docMk/>
            <pc:sldMk cId="1701082871" sldId="259"/>
            <ac:spMk id="6" creationId="{C521FA7F-D5F3-4093-846C-A302B24F713F}"/>
          </ac:spMkLst>
        </pc:spChg>
        <pc:spChg chg="add mod">
          <ac:chgData name="Juan Abellan" userId="1563452c-cc2e-49fc-820a-29a64e0f92b8" providerId="ADAL" clId="{0DB542F2-1EED-40FB-AFD4-FD36860783AF}" dt="2019-10-22T07:31:14.781" v="17299" actId="20577"/>
          <ac:spMkLst>
            <pc:docMk/>
            <pc:sldMk cId="1701082871" sldId="259"/>
            <ac:spMk id="7" creationId="{A2D66048-4C0F-475B-93F2-B01E5B646CA7}"/>
          </ac:spMkLst>
        </pc:spChg>
      </pc:sldChg>
      <pc:sldChg chg="addSp modSp add">
        <pc:chgData name="Juan Abellan" userId="1563452c-cc2e-49fc-820a-29a64e0f92b8" providerId="ADAL" clId="{0DB542F2-1EED-40FB-AFD4-FD36860783AF}" dt="2019-10-22T07:06:57.235" v="16509" actId="20577"/>
        <pc:sldMkLst>
          <pc:docMk/>
          <pc:sldMk cId="4092690483" sldId="260"/>
        </pc:sldMkLst>
        <pc:spChg chg="mod">
          <ac:chgData name="Juan Abellan" userId="1563452c-cc2e-49fc-820a-29a64e0f92b8" providerId="ADAL" clId="{0DB542F2-1EED-40FB-AFD4-FD36860783AF}" dt="2019-10-20T18:18:53.610" v="4530" actId="20577"/>
          <ac:spMkLst>
            <pc:docMk/>
            <pc:sldMk cId="4092690483" sldId="260"/>
            <ac:spMk id="6" creationId="{C521FA7F-D5F3-4093-846C-A302B24F713F}"/>
          </ac:spMkLst>
        </pc:spChg>
        <pc:spChg chg="mod">
          <ac:chgData name="Juan Abellan" userId="1563452c-cc2e-49fc-820a-29a64e0f92b8" providerId="ADAL" clId="{0DB542F2-1EED-40FB-AFD4-FD36860783AF}" dt="2019-10-22T07:06:57.235" v="16509" actId="20577"/>
          <ac:spMkLst>
            <pc:docMk/>
            <pc:sldMk cId="4092690483" sldId="260"/>
            <ac:spMk id="7" creationId="{A2D66048-4C0F-475B-93F2-B01E5B646CA7}"/>
          </ac:spMkLst>
        </pc:spChg>
        <pc:spChg chg="add mod">
          <ac:chgData name="Juan Abellan" userId="1563452c-cc2e-49fc-820a-29a64e0f92b8" providerId="ADAL" clId="{0DB542F2-1EED-40FB-AFD4-FD36860783AF}" dt="2019-10-20T18:19:35.238" v="4532" actId="1076"/>
          <ac:spMkLst>
            <pc:docMk/>
            <pc:sldMk cId="4092690483" sldId="260"/>
            <ac:spMk id="8" creationId="{2AF8B08C-AE13-496B-959A-E21F0EDD3DF9}"/>
          </ac:spMkLst>
        </pc:spChg>
        <pc:spChg chg="add mod">
          <ac:chgData name="Juan Abellan" userId="1563452c-cc2e-49fc-820a-29a64e0f92b8" providerId="ADAL" clId="{0DB542F2-1EED-40FB-AFD4-FD36860783AF}" dt="2019-10-20T18:19:35.238" v="4532" actId="1076"/>
          <ac:spMkLst>
            <pc:docMk/>
            <pc:sldMk cId="4092690483" sldId="260"/>
            <ac:spMk id="9" creationId="{B7171497-12CF-4CD5-8B64-54D615D06C59}"/>
          </ac:spMkLst>
        </pc:spChg>
        <pc:spChg chg="add mod">
          <ac:chgData name="Juan Abellan" userId="1563452c-cc2e-49fc-820a-29a64e0f92b8" providerId="ADAL" clId="{0DB542F2-1EED-40FB-AFD4-FD36860783AF}" dt="2019-10-20T18:19:35.238" v="4532" actId="1076"/>
          <ac:spMkLst>
            <pc:docMk/>
            <pc:sldMk cId="4092690483" sldId="260"/>
            <ac:spMk id="10" creationId="{7706B91D-9890-4DB0-A063-42DA83B408AB}"/>
          </ac:spMkLst>
        </pc:spChg>
        <pc:spChg chg="add mod">
          <ac:chgData name="Juan Abellan" userId="1563452c-cc2e-49fc-820a-29a64e0f92b8" providerId="ADAL" clId="{0DB542F2-1EED-40FB-AFD4-FD36860783AF}" dt="2019-10-20T18:19:35.238" v="4532" actId="1076"/>
          <ac:spMkLst>
            <pc:docMk/>
            <pc:sldMk cId="4092690483" sldId="260"/>
            <ac:spMk id="11" creationId="{7D98A4BD-B4FA-4C4A-B6E8-B18BFD36A929}"/>
          </ac:spMkLst>
        </pc:spChg>
        <pc:spChg chg="add mod">
          <ac:chgData name="Juan Abellan" userId="1563452c-cc2e-49fc-820a-29a64e0f92b8" providerId="ADAL" clId="{0DB542F2-1EED-40FB-AFD4-FD36860783AF}" dt="2019-10-20T18:19:58.620" v="4542" actId="122"/>
          <ac:spMkLst>
            <pc:docMk/>
            <pc:sldMk cId="4092690483" sldId="260"/>
            <ac:spMk id="13" creationId="{6075042D-18CA-4F03-8661-26F634E029E8}"/>
          </ac:spMkLst>
        </pc:spChg>
        <pc:spChg chg="add mod">
          <ac:chgData name="Juan Abellan" userId="1563452c-cc2e-49fc-820a-29a64e0f92b8" providerId="ADAL" clId="{0DB542F2-1EED-40FB-AFD4-FD36860783AF}" dt="2019-10-21T10:44:37.635" v="8502" actId="14100"/>
          <ac:spMkLst>
            <pc:docMk/>
            <pc:sldMk cId="4092690483" sldId="260"/>
            <ac:spMk id="14" creationId="{5F731BAF-A68E-496F-871B-4DB8131D9987}"/>
          </ac:spMkLst>
        </pc:spChg>
        <pc:spChg chg="add mod">
          <ac:chgData name="Juan Abellan" userId="1563452c-cc2e-49fc-820a-29a64e0f92b8" providerId="ADAL" clId="{0DB542F2-1EED-40FB-AFD4-FD36860783AF}" dt="2019-10-20T18:20:57.019" v="4554" actId="6549"/>
          <ac:spMkLst>
            <pc:docMk/>
            <pc:sldMk cId="4092690483" sldId="260"/>
            <ac:spMk id="17" creationId="{638C34A5-89C4-42D3-81E4-B2DF848EB309}"/>
          </ac:spMkLst>
        </pc:spChg>
        <pc:spChg chg="add mod">
          <ac:chgData name="Juan Abellan" userId="1563452c-cc2e-49fc-820a-29a64e0f92b8" providerId="ADAL" clId="{0DB542F2-1EED-40FB-AFD4-FD36860783AF}" dt="2019-10-21T14:36:26.437" v="11628" actId="20577"/>
          <ac:spMkLst>
            <pc:docMk/>
            <pc:sldMk cId="4092690483" sldId="260"/>
            <ac:spMk id="18" creationId="{65C723F1-E61A-44F3-83FE-EC8446B6BA7D}"/>
          </ac:spMkLst>
        </pc:spChg>
        <pc:cxnChg chg="add mod">
          <ac:chgData name="Juan Abellan" userId="1563452c-cc2e-49fc-820a-29a64e0f92b8" providerId="ADAL" clId="{0DB542F2-1EED-40FB-AFD4-FD36860783AF}" dt="2019-10-20T18:19:35.238" v="4532" actId="1076"/>
          <ac:cxnSpMkLst>
            <pc:docMk/>
            <pc:sldMk cId="4092690483" sldId="260"/>
            <ac:cxnSpMk id="12" creationId="{DBDF8C9D-B24A-4144-BD8F-76D920D83C0D}"/>
          </ac:cxnSpMkLst>
        </pc:cxnChg>
        <pc:cxnChg chg="add mod">
          <ac:chgData name="Juan Abellan" userId="1563452c-cc2e-49fc-820a-29a64e0f92b8" providerId="ADAL" clId="{0DB542F2-1EED-40FB-AFD4-FD36860783AF}" dt="2019-10-20T18:19:35.238" v="4532" actId="1076"/>
          <ac:cxnSpMkLst>
            <pc:docMk/>
            <pc:sldMk cId="4092690483" sldId="260"/>
            <ac:cxnSpMk id="15" creationId="{32A7BF28-F2A7-4D3C-8998-216DECEB5B3E}"/>
          </ac:cxnSpMkLst>
        </pc:cxnChg>
        <pc:cxnChg chg="add mod">
          <ac:chgData name="Juan Abellan" userId="1563452c-cc2e-49fc-820a-29a64e0f92b8" providerId="ADAL" clId="{0DB542F2-1EED-40FB-AFD4-FD36860783AF}" dt="2019-10-21T10:44:37.635" v="8502" actId="14100"/>
          <ac:cxnSpMkLst>
            <pc:docMk/>
            <pc:sldMk cId="4092690483" sldId="260"/>
            <ac:cxnSpMk id="16" creationId="{AA910093-7AF5-473D-AB8B-096BE1BF905B}"/>
          </ac:cxnSpMkLst>
        </pc:cxnChg>
        <pc:cxnChg chg="add mod">
          <ac:chgData name="Juan Abellan" userId="1563452c-cc2e-49fc-820a-29a64e0f92b8" providerId="ADAL" clId="{0DB542F2-1EED-40FB-AFD4-FD36860783AF}" dt="2019-10-20T18:23:29.154" v="4622" actId="14100"/>
          <ac:cxnSpMkLst>
            <pc:docMk/>
            <pc:sldMk cId="4092690483" sldId="260"/>
            <ac:cxnSpMk id="19" creationId="{AEBFE5A7-DB88-4241-B733-E5B4301F4A4F}"/>
          </ac:cxnSpMkLst>
        </pc:cxnChg>
      </pc:sldChg>
      <pc:sldChg chg="modSp add del">
        <pc:chgData name="Juan Abellan" userId="1563452c-cc2e-49fc-820a-29a64e0f92b8" providerId="ADAL" clId="{0DB542F2-1EED-40FB-AFD4-FD36860783AF}" dt="2019-10-22T07:05:28.776" v="16497" actId="2696"/>
        <pc:sldMkLst>
          <pc:docMk/>
          <pc:sldMk cId="3482652184" sldId="261"/>
        </pc:sldMkLst>
        <pc:spChg chg="mod">
          <ac:chgData name="Juan Abellan" userId="1563452c-cc2e-49fc-820a-29a64e0f92b8" providerId="ADAL" clId="{0DB542F2-1EED-40FB-AFD4-FD36860783AF}" dt="2019-10-21T09:36:07.228" v="6621" actId="20577"/>
          <ac:spMkLst>
            <pc:docMk/>
            <pc:sldMk cId="3482652184" sldId="261"/>
            <ac:spMk id="2" creationId="{953829E2-D1F9-40E2-9538-68C3E6795641}"/>
          </ac:spMkLst>
        </pc:spChg>
        <pc:spChg chg="mod">
          <ac:chgData name="Juan Abellan" userId="1563452c-cc2e-49fc-820a-29a64e0f92b8" providerId="ADAL" clId="{0DB542F2-1EED-40FB-AFD4-FD36860783AF}" dt="2019-10-21T14:36:15.729" v="11623" actId="20577"/>
          <ac:spMkLst>
            <pc:docMk/>
            <pc:sldMk cId="3482652184" sldId="261"/>
            <ac:spMk id="3" creationId="{5CEE97A7-6B3A-4A6A-BCBF-AEAAEA03B52A}"/>
          </ac:spMkLst>
        </pc:spChg>
      </pc:sldChg>
      <pc:sldChg chg="modSp add">
        <pc:chgData name="Juan Abellan" userId="1563452c-cc2e-49fc-820a-29a64e0f92b8" providerId="ADAL" clId="{0DB542F2-1EED-40FB-AFD4-FD36860783AF}" dt="2019-10-21T14:36:04.417" v="11612" actId="20577"/>
        <pc:sldMkLst>
          <pc:docMk/>
          <pc:sldMk cId="2509811269" sldId="262"/>
        </pc:sldMkLst>
        <pc:spChg chg="mod">
          <ac:chgData name="Juan Abellan" userId="1563452c-cc2e-49fc-820a-29a64e0f92b8" providerId="ADAL" clId="{0DB542F2-1EED-40FB-AFD4-FD36860783AF}" dt="2019-10-21T10:56:02.508" v="8595" actId="20577"/>
          <ac:spMkLst>
            <pc:docMk/>
            <pc:sldMk cId="2509811269" sldId="262"/>
            <ac:spMk id="2" creationId="{22813A7A-F53B-432E-B1FD-9F3E53952DFF}"/>
          </ac:spMkLst>
        </pc:spChg>
        <pc:spChg chg="mod">
          <ac:chgData name="Juan Abellan" userId="1563452c-cc2e-49fc-820a-29a64e0f92b8" providerId="ADAL" clId="{0DB542F2-1EED-40FB-AFD4-FD36860783AF}" dt="2019-10-21T14:36:04.417" v="11612" actId="20577"/>
          <ac:spMkLst>
            <pc:docMk/>
            <pc:sldMk cId="2509811269" sldId="262"/>
            <ac:spMk id="3" creationId="{C8072983-8544-463E-8932-DAE492AF9978}"/>
          </ac:spMkLst>
        </pc:spChg>
      </pc:sldChg>
      <pc:sldChg chg="modSp add">
        <pc:chgData name="Juan Abellan" userId="1563452c-cc2e-49fc-820a-29a64e0f92b8" providerId="ADAL" clId="{0DB542F2-1EED-40FB-AFD4-FD36860783AF}" dt="2019-10-22T07:36:27.312" v="17907" actId="20577"/>
        <pc:sldMkLst>
          <pc:docMk/>
          <pc:sldMk cId="2618425299" sldId="263"/>
        </pc:sldMkLst>
        <pc:spChg chg="mod">
          <ac:chgData name="Juan Abellan" userId="1563452c-cc2e-49fc-820a-29a64e0f92b8" providerId="ADAL" clId="{0DB542F2-1EED-40FB-AFD4-FD36860783AF}" dt="2019-10-21T20:44:23.254" v="14304" actId="6549"/>
          <ac:spMkLst>
            <pc:docMk/>
            <pc:sldMk cId="2618425299" sldId="263"/>
            <ac:spMk id="2" creationId="{28CB7A92-833B-4981-A361-DD7BADF3D3F8}"/>
          </ac:spMkLst>
        </pc:spChg>
        <pc:spChg chg="mod">
          <ac:chgData name="Juan Abellan" userId="1563452c-cc2e-49fc-820a-29a64e0f92b8" providerId="ADAL" clId="{0DB542F2-1EED-40FB-AFD4-FD36860783AF}" dt="2019-10-22T07:36:27.312" v="17907" actId="20577"/>
          <ac:spMkLst>
            <pc:docMk/>
            <pc:sldMk cId="2618425299" sldId="263"/>
            <ac:spMk id="3" creationId="{438C74C8-9B15-45E6-9020-EA226905180D}"/>
          </ac:spMkLst>
        </pc:spChg>
      </pc:sldChg>
      <pc:sldChg chg="modSp add">
        <pc:chgData name="Juan Abellan" userId="1563452c-cc2e-49fc-820a-29a64e0f92b8" providerId="ADAL" clId="{0DB542F2-1EED-40FB-AFD4-FD36860783AF}" dt="2019-10-21T14:39:29.214" v="11673" actId="20577"/>
        <pc:sldMkLst>
          <pc:docMk/>
          <pc:sldMk cId="2107702222" sldId="264"/>
        </pc:sldMkLst>
        <pc:spChg chg="mod">
          <ac:chgData name="Juan Abellan" userId="1563452c-cc2e-49fc-820a-29a64e0f92b8" providerId="ADAL" clId="{0DB542F2-1EED-40FB-AFD4-FD36860783AF}" dt="2019-10-21T14:09:48.023" v="10092" actId="20577"/>
          <ac:spMkLst>
            <pc:docMk/>
            <pc:sldMk cId="2107702222" sldId="264"/>
            <ac:spMk id="2" creationId="{AE63BE8D-D9A0-45AB-94DA-52F047F59A87}"/>
          </ac:spMkLst>
        </pc:spChg>
        <pc:spChg chg="mod">
          <ac:chgData name="Juan Abellan" userId="1563452c-cc2e-49fc-820a-29a64e0f92b8" providerId="ADAL" clId="{0DB542F2-1EED-40FB-AFD4-FD36860783AF}" dt="2019-10-21T14:39:29.214" v="11673" actId="20577"/>
          <ac:spMkLst>
            <pc:docMk/>
            <pc:sldMk cId="2107702222" sldId="264"/>
            <ac:spMk id="3" creationId="{BDAB48FF-FC2F-4173-8E75-4477A038F834}"/>
          </ac:spMkLst>
        </pc:spChg>
      </pc:sldChg>
      <pc:sldChg chg="addSp delSp modSp add">
        <pc:chgData name="Juan Abellan" userId="1563452c-cc2e-49fc-820a-29a64e0f92b8" providerId="ADAL" clId="{0DB542F2-1EED-40FB-AFD4-FD36860783AF}" dt="2019-10-22T07:16:41.633" v="16681" actId="6549"/>
        <pc:sldMkLst>
          <pc:docMk/>
          <pc:sldMk cId="2449776212" sldId="265"/>
        </pc:sldMkLst>
        <pc:spChg chg="mod">
          <ac:chgData name="Juan Abellan" userId="1563452c-cc2e-49fc-820a-29a64e0f92b8" providerId="ADAL" clId="{0DB542F2-1EED-40FB-AFD4-FD36860783AF}" dt="2019-10-21T14:46:25.306" v="11685" actId="20577"/>
          <ac:spMkLst>
            <pc:docMk/>
            <pc:sldMk cId="2449776212" sldId="265"/>
            <ac:spMk id="2" creationId="{C39114C9-319E-4669-9C85-753533FA1902}"/>
          </ac:spMkLst>
        </pc:spChg>
        <pc:spChg chg="add mod">
          <ac:chgData name="Juan Abellan" userId="1563452c-cc2e-49fc-820a-29a64e0f92b8" providerId="ADAL" clId="{0DB542F2-1EED-40FB-AFD4-FD36860783AF}" dt="2019-10-21T14:49:28.840" v="11808" actId="1076"/>
          <ac:spMkLst>
            <pc:docMk/>
            <pc:sldMk cId="2449776212" sldId="265"/>
            <ac:spMk id="10" creationId="{0602E936-253A-468A-A2BD-36E7732A34CD}"/>
          </ac:spMkLst>
        </pc:spChg>
        <pc:spChg chg="add mod">
          <ac:chgData name="Juan Abellan" userId="1563452c-cc2e-49fc-820a-29a64e0f92b8" providerId="ADAL" clId="{0DB542F2-1EED-40FB-AFD4-FD36860783AF}" dt="2019-10-22T07:16:36.826" v="16673" actId="6549"/>
          <ac:spMkLst>
            <pc:docMk/>
            <pc:sldMk cId="2449776212" sldId="265"/>
            <ac:spMk id="16" creationId="{E2FE2DAF-908A-4FA2-929E-0E740571F337}"/>
          </ac:spMkLst>
        </pc:spChg>
        <pc:spChg chg="add mod">
          <ac:chgData name="Juan Abellan" userId="1563452c-cc2e-49fc-820a-29a64e0f92b8" providerId="ADAL" clId="{0DB542F2-1EED-40FB-AFD4-FD36860783AF}" dt="2019-10-21T14:50:14.152" v="11847" actId="1076"/>
          <ac:spMkLst>
            <pc:docMk/>
            <pc:sldMk cId="2449776212" sldId="265"/>
            <ac:spMk id="19" creationId="{AEB1B2D0-57B4-4B48-804D-9006EE4B2686}"/>
          </ac:spMkLst>
        </pc:spChg>
        <pc:spChg chg="add del mod">
          <ac:chgData name="Juan Abellan" userId="1563452c-cc2e-49fc-820a-29a64e0f92b8" providerId="ADAL" clId="{0DB542F2-1EED-40FB-AFD4-FD36860783AF}" dt="2019-10-21T14:52:54.133" v="11988" actId="478"/>
          <ac:spMkLst>
            <pc:docMk/>
            <pc:sldMk cId="2449776212" sldId="265"/>
            <ac:spMk id="22" creationId="{32EAE9FC-E738-4C2A-884C-6B69CDDBF2EE}"/>
          </ac:spMkLst>
        </pc:spChg>
        <pc:spChg chg="add mod">
          <ac:chgData name="Juan Abellan" userId="1563452c-cc2e-49fc-820a-29a64e0f92b8" providerId="ADAL" clId="{0DB542F2-1EED-40FB-AFD4-FD36860783AF}" dt="2019-10-22T07:16:41.633" v="16681" actId="6549"/>
          <ac:spMkLst>
            <pc:docMk/>
            <pc:sldMk cId="2449776212" sldId="265"/>
            <ac:spMk id="23" creationId="{ED073393-CB4E-49BE-AC85-E94B67A70862}"/>
          </ac:spMkLst>
        </pc:spChg>
        <pc:cxnChg chg="add mod">
          <ac:chgData name="Juan Abellan" userId="1563452c-cc2e-49fc-820a-29a64e0f92b8" providerId="ADAL" clId="{0DB542F2-1EED-40FB-AFD4-FD36860783AF}" dt="2019-10-21T14:47:08.954" v="11689" actId="692"/>
          <ac:cxnSpMkLst>
            <pc:docMk/>
            <pc:sldMk cId="2449776212" sldId="265"/>
            <ac:cxnSpMk id="7" creationId="{AE990847-7D09-4A3A-9A65-F56DE073583F}"/>
          </ac:cxnSpMkLst>
        </pc:cxnChg>
        <pc:cxnChg chg="add mod">
          <ac:chgData name="Juan Abellan" userId="1563452c-cc2e-49fc-820a-29a64e0f92b8" providerId="ADAL" clId="{0DB542F2-1EED-40FB-AFD4-FD36860783AF}" dt="2019-10-21T14:49:39.119" v="11810" actId="14100"/>
          <ac:cxnSpMkLst>
            <pc:docMk/>
            <pc:sldMk cId="2449776212" sldId="265"/>
            <ac:cxnSpMk id="9" creationId="{CB6D113A-C6F8-4764-BB59-24B6427B57E4}"/>
          </ac:cxnSpMkLst>
        </pc:cxnChg>
        <pc:cxnChg chg="add mod">
          <ac:chgData name="Juan Abellan" userId="1563452c-cc2e-49fc-820a-29a64e0f92b8" providerId="ADAL" clId="{0DB542F2-1EED-40FB-AFD4-FD36860783AF}" dt="2019-10-21T14:53:46.204" v="12001" actId="14100"/>
          <ac:cxnSpMkLst>
            <pc:docMk/>
            <pc:sldMk cId="2449776212" sldId="265"/>
            <ac:cxnSpMk id="12" creationId="{FAA93A4C-11D2-4484-9B07-06D94AB66E83}"/>
          </ac:cxnSpMkLst>
        </pc:cxnChg>
        <pc:cxnChg chg="add mod">
          <ac:chgData name="Juan Abellan" userId="1563452c-cc2e-49fc-820a-29a64e0f92b8" providerId="ADAL" clId="{0DB542F2-1EED-40FB-AFD4-FD36860783AF}" dt="2019-10-21T14:53:43.069" v="12000" actId="14100"/>
          <ac:cxnSpMkLst>
            <pc:docMk/>
            <pc:sldMk cId="2449776212" sldId="265"/>
            <ac:cxnSpMk id="21" creationId="{D864B241-6FE4-4545-AE1B-5FBA66C23EA2}"/>
          </ac:cxnSpMkLst>
        </pc:cxnChg>
      </pc:sldChg>
      <pc:sldChg chg="addSp delSp modSp add ord">
        <pc:chgData name="Juan Abellan" userId="1563452c-cc2e-49fc-820a-29a64e0f92b8" providerId="ADAL" clId="{0DB542F2-1EED-40FB-AFD4-FD36860783AF}" dt="2019-10-21T20:58:10.551" v="15055" actId="1035"/>
        <pc:sldMkLst>
          <pc:docMk/>
          <pc:sldMk cId="3672224024" sldId="266"/>
        </pc:sldMkLst>
        <pc:spChg chg="add mod">
          <ac:chgData name="Juan Abellan" userId="1563452c-cc2e-49fc-820a-29a64e0f92b8" providerId="ADAL" clId="{0DB542F2-1EED-40FB-AFD4-FD36860783AF}" dt="2019-10-21T20:58:10.551" v="15055" actId="1035"/>
          <ac:spMkLst>
            <pc:docMk/>
            <pc:sldMk cId="3672224024" sldId="266"/>
            <ac:spMk id="6" creationId="{B9DE1BC1-14D1-420A-9048-BC11DDBC8F10}"/>
          </ac:spMkLst>
        </pc:spChg>
        <pc:spChg chg="mod">
          <ac:chgData name="Juan Abellan" userId="1563452c-cc2e-49fc-820a-29a64e0f92b8" providerId="ADAL" clId="{0DB542F2-1EED-40FB-AFD4-FD36860783AF}" dt="2019-10-21T14:55:21.777" v="12055" actId="1037"/>
          <ac:spMkLst>
            <pc:docMk/>
            <pc:sldMk cId="3672224024" sldId="266"/>
            <ac:spMk id="10" creationId="{0602E936-253A-468A-A2BD-36E7732A34CD}"/>
          </ac:spMkLst>
        </pc:spChg>
        <pc:spChg chg="add mod">
          <ac:chgData name="Juan Abellan" userId="1563452c-cc2e-49fc-820a-29a64e0f92b8" providerId="ADAL" clId="{0DB542F2-1EED-40FB-AFD4-FD36860783AF}" dt="2019-10-21T14:55:15.704" v="12045" actId="1038"/>
          <ac:spMkLst>
            <pc:docMk/>
            <pc:sldMk cId="3672224024" sldId="266"/>
            <ac:spMk id="15" creationId="{B41174C5-71ED-4A53-AEBC-139B7854AD4A}"/>
          </ac:spMkLst>
        </pc:spChg>
        <pc:spChg chg="del mod">
          <ac:chgData name="Juan Abellan" userId="1563452c-cc2e-49fc-820a-29a64e0f92b8" providerId="ADAL" clId="{0DB542F2-1EED-40FB-AFD4-FD36860783AF}" dt="2019-10-21T19:54:32.971" v="12447" actId="478"/>
          <ac:spMkLst>
            <pc:docMk/>
            <pc:sldMk cId="3672224024" sldId="266"/>
            <ac:spMk id="16" creationId="{E2FE2DAF-908A-4FA2-929E-0E740571F337}"/>
          </ac:spMkLst>
        </pc:spChg>
        <pc:spChg chg="add mod">
          <ac:chgData name="Juan Abellan" userId="1563452c-cc2e-49fc-820a-29a64e0f92b8" providerId="ADAL" clId="{0DB542F2-1EED-40FB-AFD4-FD36860783AF}" dt="2019-10-21T19:54:59.581" v="12450" actId="20577"/>
          <ac:spMkLst>
            <pc:docMk/>
            <pc:sldMk cId="3672224024" sldId="266"/>
            <ac:spMk id="17" creationId="{9D4453C6-9E20-47BD-B18A-DA63997FAC01}"/>
          </ac:spMkLst>
        </pc:spChg>
        <pc:spChg chg="add mod">
          <ac:chgData name="Juan Abellan" userId="1563452c-cc2e-49fc-820a-29a64e0f92b8" providerId="ADAL" clId="{0DB542F2-1EED-40FB-AFD4-FD36860783AF}" dt="2019-10-21T19:54:50.130" v="12449" actId="1076"/>
          <ac:spMkLst>
            <pc:docMk/>
            <pc:sldMk cId="3672224024" sldId="266"/>
            <ac:spMk id="18" creationId="{75F7EA13-9590-4380-B642-6042439968DF}"/>
          </ac:spMkLst>
        </pc:spChg>
        <pc:spChg chg="del mod">
          <ac:chgData name="Juan Abellan" userId="1563452c-cc2e-49fc-820a-29a64e0f92b8" providerId="ADAL" clId="{0DB542F2-1EED-40FB-AFD4-FD36860783AF}" dt="2019-10-21T19:54:07.599" v="12444" actId="478"/>
          <ac:spMkLst>
            <pc:docMk/>
            <pc:sldMk cId="3672224024" sldId="266"/>
            <ac:spMk id="23" creationId="{ED073393-CB4E-49BE-AC85-E94B67A70862}"/>
          </ac:spMkLst>
        </pc:spChg>
        <pc:cxnChg chg="mod">
          <ac:chgData name="Juan Abellan" userId="1563452c-cc2e-49fc-820a-29a64e0f92b8" providerId="ADAL" clId="{0DB542F2-1EED-40FB-AFD4-FD36860783AF}" dt="2019-10-21T14:55:21.777" v="12055" actId="1037"/>
          <ac:cxnSpMkLst>
            <pc:docMk/>
            <pc:sldMk cId="3672224024" sldId="266"/>
            <ac:cxnSpMk id="9" creationId="{CB6D113A-C6F8-4764-BB59-24B6427B57E4}"/>
          </ac:cxnSpMkLst>
        </pc:cxnChg>
        <pc:cxnChg chg="mod">
          <ac:chgData name="Juan Abellan" userId="1563452c-cc2e-49fc-820a-29a64e0f92b8" providerId="ADAL" clId="{0DB542F2-1EED-40FB-AFD4-FD36860783AF}" dt="2019-10-21T14:56:28.585" v="12137" actId="1035"/>
          <ac:cxnSpMkLst>
            <pc:docMk/>
            <pc:sldMk cId="3672224024" sldId="266"/>
            <ac:cxnSpMk id="12" creationId="{FAA93A4C-11D2-4484-9B07-06D94AB66E83}"/>
          </ac:cxnSpMkLst>
        </pc:cxnChg>
        <pc:cxnChg chg="add mod">
          <ac:chgData name="Juan Abellan" userId="1563452c-cc2e-49fc-820a-29a64e0f92b8" providerId="ADAL" clId="{0DB542F2-1EED-40FB-AFD4-FD36860783AF}" dt="2019-10-21T14:55:15.704" v="12045" actId="1038"/>
          <ac:cxnSpMkLst>
            <pc:docMk/>
            <pc:sldMk cId="3672224024" sldId="266"/>
            <ac:cxnSpMk id="14" creationId="{253D518D-81B8-498B-BB89-4437A3DAA13B}"/>
          </ac:cxnSpMkLst>
        </pc:cxnChg>
        <pc:cxnChg chg="mod">
          <ac:chgData name="Juan Abellan" userId="1563452c-cc2e-49fc-820a-29a64e0f92b8" providerId="ADAL" clId="{0DB542F2-1EED-40FB-AFD4-FD36860783AF}" dt="2019-10-21T14:56:34.421" v="12154" actId="1036"/>
          <ac:cxnSpMkLst>
            <pc:docMk/>
            <pc:sldMk cId="3672224024" sldId="266"/>
            <ac:cxnSpMk id="21" creationId="{D864B241-6FE4-4545-AE1B-5FBA66C23EA2}"/>
          </ac:cxnSpMkLst>
        </pc:cxnChg>
      </pc:sldChg>
      <pc:sldChg chg="modSp add del">
        <pc:chgData name="Juan Abellan" userId="1563452c-cc2e-49fc-820a-29a64e0f92b8" providerId="ADAL" clId="{0DB542F2-1EED-40FB-AFD4-FD36860783AF}" dt="2019-10-21T20:38:12.313" v="14037" actId="2696"/>
        <pc:sldMkLst>
          <pc:docMk/>
          <pc:sldMk cId="1590724089" sldId="267"/>
        </pc:sldMkLst>
        <pc:spChg chg="mod">
          <ac:chgData name="Juan Abellan" userId="1563452c-cc2e-49fc-820a-29a64e0f92b8" providerId="ADAL" clId="{0DB542F2-1EED-40FB-AFD4-FD36860783AF}" dt="2019-10-21T20:07:20.763" v="12873" actId="14100"/>
          <ac:spMkLst>
            <pc:docMk/>
            <pc:sldMk cId="1590724089" sldId="267"/>
            <ac:spMk id="3" creationId="{7172C089-DC0E-4D51-AA92-17A124539A7A}"/>
          </ac:spMkLst>
        </pc:spChg>
      </pc:sldChg>
      <pc:sldChg chg="modSp add del">
        <pc:chgData name="Juan Abellan" userId="1563452c-cc2e-49fc-820a-29a64e0f92b8" providerId="ADAL" clId="{0DB542F2-1EED-40FB-AFD4-FD36860783AF}" dt="2019-10-21T20:38:12.250" v="14036" actId="2696"/>
        <pc:sldMkLst>
          <pc:docMk/>
          <pc:sldMk cId="4288645592" sldId="268"/>
        </pc:sldMkLst>
        <pc:spChg chg="mod">
          <ac:chgData name="Juan Abellan" userId="1563452c-cc2e-49fc-820a-29a64e0f92b8" providerId="ADAL" clId="{0DB542F2-1EED-40FB-AFD4-FD36860783AF}" dt="2019-10-21T20:04:59.803" v="12771" actId="20577"/>
          <ac:spMkLst>
            <pc:docMk/>
            <pc:sldMk cId="4288645592" sldId="268"/>
            <ac:spMk id="2" creationId="{0DD5709A-FF6E-4EF1-A038-7F226F5E89E9}"/>
          </ac:spMkLst>
        </pc:spChg>
        <pc:spChg chg="mod">
          <ac:chgData name="Juan Abellan" userId="1563452c-cc2e-49fc-820a-29a64e0f92b8" providerId="ADAL" clId="{0DB542F2-1EED-40FB-AFD4-FD36860783AF}" dt="2019-10-21T20:09:22.291" v="12985" actId="404"/>
          <ac:spMkLst>
            <pc:docMk/>
            <pc:sldMk cId="4288645592" sldId="268"/>
            <ac:spMk id="3" creationId="{371169A9-C718-4D49-96AE-E1364826FCE2}"/>
          </ac:spMkLst>
        </pc:spChg>
        <pc:spChg chg="mod">
          <ac:chgData name="Juan Abellan" userId="1563452c-cc2e-49fc-820a-29a64e0f92b8" providerId="ADAL" clId="{0DB542F2-1EED-40FB-AFD4-FD36860783AF}" dt="2019-10-21T20:09:22.291" v="12985" actId="404"/>
          <ac:spMkLst>
            <pc:docMk/>
            <pc:sldMk cId="4288645592" sldId="268"/>
            <ac:spMk id="4" creationId="{C68839E3-4EE1-4A5C-88EC-63E0616093D3}"/>
          </ac:spMkLst>
        </pc:spChg>
      </pc:sldChg>
      <pc:sldChg chg="modSp add ord">
        <pc:chgData name="Juan Abellan" userId="1563452c-cc2e-49fc-820a-29a64e0f92b8" providerId="ADAL" clId="{0DB542F2-1EED-40FB-AFD4-FD36860783AF}" dt="2019-10-22T07:12:35.804" v="16645" actId="20577"/>
        <pc:sldMkLst>
          <pc:docMk/>
          <pc:sldMk cId="3427284819" sldId="269"/>
        </pc:sldMkLst>
        <pc:spChg chg="mod">
          <ac:chgData name="Juan Abellan" userId="1563452c-cc2e-49fc-820a-29a64e0f92b8" providerId="ADAL" clId="{0DB542F2-1EED-40FB-AFD4-FD36860783AF}" dt="2019-10-22T07:12:35.804" v="16645" actId="20577"/>
          <ac:spMkLst>
            <pc:docMk/>
            <pc:sldMk cId="3427284819" sldId="269"/>
            <ac:spMk id="6" creationId="{C521FA7F-D5F3-4093-846C-A302B24F713F}"/>
          </ac:spMkLst>
        </pc:spChg>
        <pc:spChg chg="mod">
          <ac:chgData name="Juan Abellan" userId="1563452c-cc2e-49fc-820a-29a64e0f92b8" providerId="ADAL" clId="{0DB542F2-1EED-40FB-AFD4-FD36860783AF}" dt="2019-10-21T20:37:18.632" v="14033" actId="2711"/>
          <ac:spMkLst>
            <pc:docMk/>
            <pc:sldMk cId="3427284819" sldId="269"/>
            <ac:spMk id="7" creationId="{A2D66048-4C0F-475B-93F2-B01E5B646CA7}"/>
          </ac:spMkLst>
        </pc:spChg>
      </pc:sldChg>
      <pc:sldChg chg="modSp add">
        <pc:chgData name="Juan Abellan" userId="1563452c-cc2e-49fc-820a-29a64e0f92b8" providerId="ADAL" clId="{0DB542F2-1EED-40FB-AFD4-FD36860783AF}" dt="2019-10-22T07:10:53.793" v="16590" actId="20577"/>
        <pc:sldMkLst>
          <pc:docMk/>
          <pc:sldMk cId="2312973960" sldId="270"/>
        </pc:sldMkLst>
        <pc:spChg chg="mod">
          <ac:chgData name="Juan Abellan" userId="1563452c-cc2e-49fc-820a-29a64e0f92b8" providerId="ADAL" clId="{0DB542F2-1EED-40FB-AFD4-FD36860783AF}" dt="2019-10-21T20:44:39.781" v="14322" actId="14100"/>
          <ac:spMkLst>
            <pc:docMk/>
            <pc:sldMk cId="2312973960" sldId="270"/>
            <ac:spMk id="2" creationId="{28CB7A92-833B-4981-A361-DD7BADF3D3F8}"/>
          </ac:spMkLst>
        </pc:spChg>
        <pc:spChg chg="mod">
          <ac:chgData name="Juan Abellan" userId="1563452c-cc2e-49fc-820a-29a64e0f92b8" providerId="ADAL" clId="{0DB542F2-1EED-40FB-AFD4-FD36860783AF}" dt="2019-10-22T07:10:53.793" v="16590" actId="20577"/>
          <ac:spMkLst>
            <pc:docMk/>
            <pc:sldMk cId="2312973960" sldId="270"/>
            <ac:spMk id="3" creationId="{438C74C8-9B15-45E6-9020-EA226905180D}"/>
          </ac:spMkLst>
        </pc:spChg>
      </pc:sldChg>
      <pc:sldChg chg="modSp add">
        <pc:chgData name="Juan Abellan" userId="1563452c-cc2e-49fc-820a-29a64e0f92b8" providerId="ADAL" clId="{0DB542F2-1EED-40FB-AFD4-FD36860783AF}" dt="2019-10-22T07:11:50.740" v="16626" actId="20577"/>
        <pc:sldMkLst>
          <pc:docMk/>
          <pc:sldMk cId="2730308500" sldId="271"/>
        </pc:sldMkLst>
        <pc:spChg chg="mod">
          <ac:chgData name="Juan Abellan" userId="1563452c-cc2e-49fc-820a-29a64e0f92b8" providerId="ADAL" clId="{0DB542F2-1EED-40FB-AFD4-FD36860783AF}" dt="2019-10-22T07:11:50.740" v="16626" actId="20577"/>
          <ac:spMkLst>
            <pc:docMk/>
            <pc:sldMk cId="2730308500" sldId="271"/>
            <ac:spMk id="2" creationId="{00000000-0000-0000-0000-000000000000}"/>
          </ac:spMkLst>
        </pc:spChg>
      </pc:sldChg>
      <pc:sldChg chg="add">
        <pc:chgData name="Juan Abellan" userId="1563452c-cc2e-49fc-820a-29a64e0f92b8" providerId="ADAL" clId="{0DB542F2-1EED-40FB-AFD4-FD36860783AF}" dt="2019-10-21T20:52:11.575" v="14864"/>
        <pc:sldMkLst>
          <pc:docMk/>
          <pc:sldMk cId="1667923466" sldId="272"/>
        </pc:sldMkLst>
      </pc:sldChg>
      <pc:sldChg chg="modSp add">
        <pc:chgData name="Juan Abellan" userId="1563452c-cc2e-49fc-820a-29a64e0f92b8" providerId="ADAL" clId="{0DB542F2-1EED-40FB-AFD4-FD36860783AF}" dt="2019-10-22T07:09:15.855" v="16522" actId="20577"/>
        <pc:sldMkLst>
          <pc:docMk/>
          <pc:sldMk cId="885429931" sldId="273"/>
        </pc:sldMkLst>
        <pc:spChg chg="mod">
          <ac:chgData name="Juan Abellan" userId="1563452c-cc2e-49fc-820a-29a64e0f92b8" providerId="ADAL" clId="{0DB542F2-1EED-40FB-AFD4-FD36860783AF}" dt="2019-10-22T07:09:15.855" v="16522" actId="20577"/>
          <ac:spMkLst>
            <pc:docMk/>
            <pc:sldMk cId="885429931" sldId="273"/>
            <ac:spMk id="3" creationId="{00000000-0000-0000-0000-000000000000}"/>
          </ac:spMkLst>
        </pc:spChg>
      </pc:sldChg>
      <pc:sldChg chg="add">
        <pc:chgData name="Juan Abellan" userId="1563452c-cc2e-49fc-820a-29a64e0f92b8" providerId="ADAL" clId="{0DB542F2-1EED-40FB-AFD4-FD36860783AF}" dt="2019-10-21T20:52:11.575" v="14864"/>
        <pc:sldMkLst>
          <pc:docMk/>
          <pc:sldMk cId="4154994748" sldId="274"/>
        </pc:sldMkLst>
      </pc:sldChg>
      <pc:sldChg chg="add">
        <pc:chgData name="Juan Abellan" userId="1563452c-cc2e-49fc-820a-29a64e0f92b8" providerId="ADAL" clId="{0DB542F2-1EED-40FB-AFD4-FD36860783AF}" dt="2019-10-21T20:52:11.575" v="14864"/>
        <pc:sldMkLst>
          <pc:docMk/>
          <pc:sldMk cId="3881296674" sldId="275"/>
        </pc:sldMkLst>
      </pc:sldChg>
      <pc:sldChg chg="add">
        <pc:chgData name="Juan Abellan" userId="1563452c-cc2e-49fc-820a-29a64e0f92b8" providerId="ADAL" clId="{0DB542F2-1EED-40FB-AFD4-FD36860783AF}" dt="2019-10-21T20:52:11.575" v="14864"/>
        <pc:sldMkLst>
          <pc:docMk/>
          <pc:sldMk cId="2266872541" sldId="276"/>
        </pc:sldMkLst>
      </pc:sldChg>
      <pc:sldChg chg="modSp add">
        <pc:chgData name="Juan Abellan" userId="1563452c-cc2e-49fc-820a-29a64e0f92b8" providerId="ADAL" clId="{0DB542F2-1EED-40FB-AFD4-FD36860783AF}" dt="2019-10-21T20:52:24.480" v="14867" actId="20577"/>
        <pc:sldMkLst>
          <pc:docMk/>
          <pc:sldMk cId="4135814750" sldId="277"/>
        </pc:sldMkLst>
        <pc:spChg chg="mod">
          <ac:chgData name="Juan Abellan" userId="1563452c-cc2e-49fc-820a-29a64e0f92b8" providerId="ADAL" clId="{0DB542F2-1EED-40FB-AFD4-FD36860783AF}" dt="2019-10-21T20:52:24.480" v="14867" actId="20577"/>
          <ac:spMkLst>
            <pc:docMk/>
            <pc:sldMk cId="4135814750" sldId="277"/>
            <ac:spMk id="2" creationId="{00000000-0000-0000-0000-000000000000}"/>
          </ac:spMkLst>
        </pc:spChg>
      </pc:sldChg>
      <pc:sldChg chg="modSp add">
        <pc:chgData name="Juan Abellan" userId="1563452c-cc2e-49fc-820a-29a64e0f92b8" providerId="ADAL" clId="{0DB542F2-1EED-40FB-AFD4-FD36860783AF}" dt="2019-10-22T07:26:53.260" v="17133" actId="20577"/>
        <pc:sldMkLst>
          <pc:docMk/>
          <pc:sldMk cId="756162663" sldId="278"/>
        </pc:sldMkLst>
        <pc:spChg chg="mod">
          <ac:chgData name="Juan Abellan" userId="1563452c-cc2e-49fc-820a-29a64e0f92b8" providerId="ADAL" clId="{0DB542F2-1EED-40FB-AFD4-FD36860783AF}" dt="2019-10-21T20:56:04.766" v="14905" actId="20577"/>
          <ac:spMkLst>
            <pc:docMk/>
            <pc:sldMk cId="756162663" sldId="278"/>
            <ac:spMk id="2" creationId="{0315DD0A-AF2D-4808-8C7D-21E5FB204050}"/>
          </ac:spMkLst>
        </pc:spChg>
        <pc:spChg chg="mod">
          <ac:chgData name="Juan Abellan" userId="1563452c-cc2e-49fc-820a-29a64e0f92b8" providerId="ADAL" clId="{0DB542F2-1EED-40FB-AFD4-FD36860783AF}" dt="2019-10-22T07:26:53.260" v="17133" actId="20577"/>
          <ac:spMkLst>
            <pc:docMk/>
            <pc:sldMk cId="756162663" sldId="278"/>
            <ac:spMk id="3" creationId="{66C8B9D7-09A7-46F6-A439-E1A2A1BE0090}"/>
          </ac:spMkLst>
        </pc:spChg>
      </pc:sldChg>
      <pc:sldChg chg="modSp add">
        <pc:chgData name="Juan Abellan" userId="1563452c-cc2e-49fc-820a-29a64e0f92b8" providerId="ADAL" clId="{0DB542F2-1EED-40FB-AFD4-FD36860783AF}" dt="2019-10-21T20:59:15.974" v="15066" actId="20577"/>
        <pc:sldMkLst>
          <pc:docMk/>
          <pc:sldMk cId="2401698983" sldId="279"/>
        </pc:sldMkLst>
        <pc:spChg chg="mod">
          <ac:chgData name="Juan Abellan" userId="1563452c-cc2e-49fc-820a-29a64e0f92b8" providerId="ADAL" clId="{0DB542F2-1EED-40FB-AFD4-FD36860783AF}" dt="2019-10-21T20:59:15.974" v="15066" actId="20577"/>
          <ac:spMkLst>
            <pc:docMk/>
            <pc:sldMk cId="2401698983" sldId="279"/>
            <ac:spMk id="2" creationId="{FE659AA0-81B8-4354-84A2-365C8905C97E}"/>
          </ac:spMkLst>
        </pc:spChg>
      </pc:sldChg>
      <pc:sldChg chg="modSp add">
        <pc:chgData name="Juan Abellan" userId="1563452c-cc2e-49fc-820a-29a64e0f92b8" providerId="ADAL" clId="{0DB542F2-1EED-40FB-AFD4-FD36860783AF}" dt="2019-10-22T07:08:01.971" v="16512" actId="20577"/>
        <pc:sldMkLst>
          <pc:docMk/>
          <pc:sldMk cId="3208989187" sldId="280"/>
        </pc:sldMkLst>
        <pc:spChg chg="mod">
          <ac:chgData name="Juan Abellan" userId="1563452c-cc2e-49fc-820a-29a64e0f92b8" providerId="ADAL" clId="{0DB542F2-1EED-40FB-AFD4-FD36860783AF}" dt="2019-10-22T07:08:01.971" v="16512" actId="20577"/>
          <ac:spMkLst>
            <pc:docMk/>
            <pc:sldMk cId="3208989187" sldId="280"/>
            <ac:spMk id="2" creationId="{00000000-0000-0000-0000-000000000000}"/>
          </ac:spMkLst>
        </pc:spChg>
      </pc:sldChg>
      <pc:sldChg chg="addSp modSp add">
        <pc:chgData name="Juan Abellan" userId="1563452c-cc2e-49fc-820a-29a64e0f92b8" providerId="ADAL" clId="{0DB542F2-1EED-40FB-AFD4-FD36860783AF}" dt="2019-10-22T07:23:36.217" v="17048" actId="1035"/>
        <pc:sldMkLst>
          <pc:docMk/>
          <pc:sldMk cId="1776728908" sldId="281"/>
        </pc:sldMkLst>
        <pc:spChg chg="mod">
          <ac:chgData name="Juan Abellan" userId="1563452c-cc2e-49fc-820a-29a64e0f92b8" providerId="ADAL" clId="{0DB542F2-1EED-40FB-AFD4-FD36860783AF}" dt="2019-10-22T07:20:19.373" v="16729" actId="20577"/>
          <ac:spMkLst>
            <pc:docMk/>
            <pc:sldMk cId="1776728908" sldId="281"/>
            <ac:spMk id="2" creationId="{F9BC5FCA-6FED-48A6-B47F-D0DD3DD2405C}"/>
          </ac:spMkLst>
        </pc:spChg>
        <pc:spChg chg="mod">
          <ac:chgData name="Juan Abellan" userId="1563452c-cc2e-49fc-820a-29a64e0f92b8" providerId="ADAL" clId="{0DB542F2-1EED-40FB-AFD4-FD36860783AF}" dt="2019-10-22T07:23:30.123" v="17046" actId="20577"/>
          <ac:spMkLst>
            <pc:docMk/>
            <pc:sldMk cId="1776728908" sldId="281"/>
            <ac:spMk id="3" creationId="{285F186C-B252-472F-9A33-FCE1501F984A}"/>
          </ac:spMkLst>
        </pc:spChg>
        <pc:picChg chg="add mod">
          <ac:chgData name="Juan Abellan" userId="1563452c-cc2e-49fc-820a-29a64e0f92b8" providerId="ADAL" clId="{0DB542F2-1EED-40FB-AFD4-FD36860783AF}" dt="2019-10-22T07:23:36.217" v="17048" actId="1035"/>
          <ac:picMkLst>
            <pc:docMk/>
            <pc:sldMk cId="1776728908" sldId="281"/>
            <ac:picMk id="7" creationId="{0EF0E529-91A9-4923-ADFB-1423D6E72224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8CA1F6-B501-4869-9A3C-CBB4DDFCC16B}" type="doc">
      <dgm:prSet loTypeId="urn:microsoft.com/office/officeart/2005/8/layout/venn1" loCatId="relationship" qsTypeId="urn:microsoft.com/office/officeart/2005/8/quickstyle/simple1" qsCatId="simple" csTypeId="urn:microsoft.com/office/officeart/2005/8/colors/accent4_2" csCatId="accent4" phldr="1"/>
      <dgm:spPr/>
    </dgm:pt>
    <dgm:pt modelId="{F663FF4E-78FE-4C32-A3FE-633839EF030B}">
      <dgm:prSet phldrT="[Text]" custT="1"/>
      <dgm:spPr/>
      <dgm:t>
        <a:bodyPr/>
        <a:lstStyle/>
        <a:p>
          <a:r>
            <a:rPr lang="en-US" sz="2000" b="1" dirty="0" smtClean="0"/>
            <a:t>Definition of the success criteria</a:t>
          </a:r>
          <a:endParaRPr lang="en-US" sz="2000" b="1" dirty="0"/>
        </a:p>
      </dgm:t>
    </dgm:pt>
    <dgm:pt modelId="{198536B2-109B-454F-81F7-BFDE8861CA27}" type="parTrans" cxnId="{85B56873-50CC-4BDF-9261-8675AFEFB0D7}">
      <dgm:prSet/>
      <dgm:spPr/>
      <dgm:t>
        <a:bodyPr/>
        <a:lstStyle/>
        <a:p>
          <a:endParaRPr lang="en-US" sz="1600"/>
        </a:p>
      </dgm:t>
    </dgm:pt>
    <dgm:pt modelId="{B559EA34-4A2B-4AA9-BF86-170E64C23DBE}" type="sibTrans" cxnId="{85B56873-50CC-4BDF-9261-8675AFEFB0D7}">
      <dgm:prSet/>
      <dgm:spPr/>
      <dgm:t>
        <a:bodyPr/>
        <a:lstStyle/>
        <a:p>
          <a:endParaRPr lang="en-US" sz="1600"/>
        </a:p>
      </dgm:t>
    </dgm:pt>
    <dgm:pt modelId="{4D106540-5260-47EC-9969-3C975EF790E9}">
      <dgm:prSet phldrT="[Text]" custT="1"/>
      <dgm:spPr/>
      <dgm:t>
        <a:bodyPr/>
        <a:lstStyle/>
        <a:p>
          <a:r>
            <a:rPr lang="en-US" sz="2000" b="1" dirty="0" smtClean="0"/>
            <a:t>Considering available and/or future evidence and uncertainties</a:t>
          </a:r>
          <a:endParaRPr lang="en-US" sz="2000" b="1" dirty="0"/>
        </a:p>
      </dgm:t>
    </dgm:pt>
    <dgm:pt modelId="{8C37FFEF-63D6-40D6-935B-FE0144427989}" type="parTrans" cxnId="{2F262D7F-6FE4-43EC-9B84-A42BC050E8F2}">
      <dgm:prSet/>
      <dgm:spPr/>
      <dgm:t>
        <a:bodyPr/>
        <a:lstStyle/>
        <a:p>
          <a:endParaRPr lang="en-US" sz="1600"/>
        </a:p>
      </dgm:t>
    </dgm:pt>
    <dgm:pt modelId="{CFB831FF-D5E9-422D-8207-B286D0D1A8C1}" type="sibTrans" cxnId="{2F262D7F-6FE4-43EC-9B84-A42BC050E8F2}">
      <dgm:prSet/>
      <dgm:spPr/>
      <dgm:t>
        <a:bodyPr/>
        <a:lstStyle/>
        <a:p>
          <a:endParaRPr lang="en-US" sz="1600"/>
        </a:p>
      </dgm:t>
    </dgm:pt>
    <dgm:pt modelId="{32E0AF91-1BC8-4AF9-9110-B5719B9737BE}" type="pres">
      <dgm:prSet presAssocID="{D38CA1F6-B501-4869-9A3C-CBB4DDFCC16B}" presName="compositeShape" presStyleCnt="0">
        <dgm:presLayoutVars>
          <dgm:chMax val="7"/>
          <dgm:dir/>
          <dgm:resizeHandles val="exact"/>
        </dgm:presLayoutVars>
      </dgm:prSet>
      <dgm:spPr/>
    </dgm:pt>
    <dgm:pt modelId="{BDC972A5-2845-4584-B5FC-448C2E928D94}" type="pres">
      <dgm:prSet presAssocID="{F663FF4E-78FE-4C32-A3FE-633839EF030B}" presName="circ1" presStyleLbl="vennNode1" presStyleIdx="0" presStyleCnt="2"/>
      <dgm:spPr/>
      <dgm:t>
        <a:bodyPr/>
        <a:lstStyle/>
        <a:p>
          <a:endParaRPr lang="en-US"/>
        </a:p>
      </dgm:t>
    </dgm:pt>
    <dgm:pt modelId="{5DAC9D18-F78B-4CEA-8BF5-FB89F8E1E6AE}" type="pres">
      <dgm:prSet presAssocID="{F663FF4E-78FE-4C32-A3FE-633839EF030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9D2B23-F232-40DB-9005-D4774B8CE05F}" type="pres">
      <dgm:prSet presAssocID="{4D106540-5260-47EC-9969-3C975EF790E9}" presName="circ2" presStyleLbl="vennNode1" presStyleIdx="1" presStyleCnt="2"/>
      <dgm:spPr/>
      <dgm:t>
        <a:bodyPr/>
        <a:lstStyle/>
        <a:p>
          <a:endParaRPr lang="en-US"/>
        </a:p>
      </dgm:t>
    </dgm:pt>
    <dgm:pt modelId="{18A191DC-CE4B-4DE6-B658-5F76E341CFA3}" type="pres">
      <dgm:prSet presAssocID="{4D106540-5260-47EC-9969-3C975EF790E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48C34B-6274-43DD-8C6D-F5F1A935F0D2}" type="presOf" srcId="{F663FF4E-78FE-4C32-A3FE-633839EF030B}" destId="{5DAC9D18-F78B-4CEA-8BF5-FB89F8E1E6AE}" srcOrd="1" destOrd="0" presId="urn:microsoft.com/office/officeart/2005/8/layout/venn1"/>
    <dgm:cxn modelId="{74DDD47A-7C06-4D6B-A1EA-B0614E9ADE41}" type="presOf" srcId="{F663FF4E-78FE-4C32-A3FE-633839EF030B}" destId="{BDC972A5-2845-4584-B5FC-448C2E928D94}" srcOrd="0" destOrd="0" presId="urn:microsoft.com/office/officeart/2005/8/layout/venn1"/>
    <dgm:cxn modelId="{9C7695FB-5705-439C-B9CD-999C3978A541}" type="presOf" srcId="{4D106540-5260-47EC-9969-3C975EF790E9}" destId="{AF9D2B23-F232-40DB-9005-D4774B8CE05F}" srcOrd="0" destOrd="0" presId="urn:microsoft.com/office/officeart/2005/8/layout/venn1"/>
    <dgm:cxn modelId="{3932EC6B-BBF4-40E9-8742-EA2809389560}" type="presOf" srcId="{4D106540-5260-47EC-9969-3C975EF790E9}" destId="{18A191DC-CE4B-4DE6-B658-5F76E341CFA3}" srcOrd="1" destOrd="0" presId="urn:microsoft.com/office/officeart/2005/8/layout/venn1"/>
    <dgm:cxn modelId="{2F262D7F-6FE4-43EC-9B84-A42BC050E8F2}" srcId="{D38CA1F6-B501-4869-9A3C-CBB4DDFCC16B}" destId="{4D106540-5260-47EC-9969-3C975EF790E9}" srcOrd="1" destOrd="0" parTransId="{8C37FFEF-63D6-40D6-935B-FE0144427989}" sibTransId="{CFB831FF-D5E9-422D-8207-B286D0D1A8C1}"/>
    <dgm:cxn modelId="{85B56873-50CC-4BDF-9261-8675AFEFB0D7}" srcId="{D38CA1F6-B501-4869-9A3C-CBB4DDFCC16B}" destId="{F663FF4E-78FE-4C32-A3FE-633839EF030B}" srcOrd="0" destOrd="0" parTransId="{198536B2-109B-454F-81F7-BFDE8861CA27}" sibTransId="{B559EA34-4A2B-4AA9-BF86-170E64C23DBE}"/>
    <dgm:cxn modelId="{779EB123-BC9C-41D2-8809-E7E0FE2649A9}" type="presOf" srcId="{D38CA1F6-B501-4869-9A3C-CBB4DDFCC16B}" destId="{32E0AF91-1BC8-4AF9-9110-B5719B9737BE}" srcOrd="0" destOrd="0" presId="urn:microsoft.com/office/officeart/2005/8/layout/venn1"/>
    <dgm:cxn modelId="{F352E1FA-C558-4005-AF69-B9C8B9637374}" type="presParOf" srcId="{32E0AF91-1BC8-4AF9-9110-B5719B9737BE}" destId="{BDC972A5-2845-4584-B5FC-448C2E928D94}" srcOrd="0" destOrd="0" presId="urn:microsoft.com/office/officeart/2005/8/layout/venn1"/>
    <dgm:cxn modelId="{C3A11BB9-CCDD-4891-8549-FB039D7F801E}" type="presParOf" srcId="{32E0AF91-1BC8-4AF9-9110-B5719B9737BE}" destId="{5DAC9D18-F78B-4CEA-8BF5-FB89F8E1E6AE}" srcOrd="1" destOrd="0" presId="urn:microsoft.com/office/officeart/2005/8/layout/venn1"/>
    <dgm:cxn modelId="{A6BA3ECC-9FF1-422D-9B23-122A594BA0FA}" type="presParOf" srcId="{32E0AF91-1BC8-4AF9-9110-B5719B9737BE}" destId="{AF9D2B23-F232-40DB-9005-D4774B8CE05F}" srcOrd="2" destOrd="0" presId="urn:microsoft.com/office/officeart/2005/8/layout/venn1"/>
    <dgm:cxn modelId="{E63A3458-8DE5-4C74-A091-5AB3D36A8CCF}" type="presParOf" srcId="{32E0AF91-1BC8-4AF9-9110-B5719B9737BE}" destId="{18A191DC-CE4B-4DE6-B658-5F76E341CFA3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8CA1F6-B501-4869-9A3C-CBB4DDFCC16B}" type="doc">
      <dgm:prSet loTypeId="urn:microsoft.com/office/officeart/2005/8/layout/venn1" loCatId="relationship" qsTypeId="urn:microsoft.com/office/officeart/2005/8/quickstyle/simple1" qsCatId="simple" csTypeId="urn:microsoft.com/office/officeart/2005/8/colors/accent4_2" csCatId="accent4" phldr="1"/>
      <dgm:spPr/>
    </dgm:pt>
    <dgm:pt modelId="{F663FF4E-78FE-4C32-A3FE-633839EF030B}">
      <dgm:prSet phldrT="[Text]" custT="1"/>
      <dgm:spPr>
        <a:solidFill>
          <a:srgbClr val="E9943A"/>
        </a:solidFill>
      </dgm:spPr>
      <dgm:t>
        <a:bodyPr/>
        <a:lstStyle/>
        <a:p>
          <a:r>
            <a:rPr lang="en-US" sz="2000" b="1" dirty="0" smtClean="0"/>
            <a:t>Definition of the success criteria</a:t>
          </a:r>
          <a:endParaRPr lang="en-US" sz="2000" b="1" dirty="0"/>
        </a:p>
      </dgm:t>
    </dgm:pt>
    <dgm:pt modelId="{198536B2-109B-454F-81F7-BFDE8861CA27}" type="parTrans" cxnId="{85B56873-50CC-4BDF-9261-8675AFEFB0D7}">
      <dgm:prSet/>
      <dgm:spPr/>
      <dgm:t>
        <a:bodyPr/>
        <a:lstStyle/>
        <a:p>
          <a:endParaRPr lang="en-US" sz="1600"/>
        </a:p>
      </dgm:t>
    </dgm:pt>
    <dgm:pt modelId="{B559EA34-4A2B-4AA9-BF86-170E64C23DBE}" type="sibTrans" cxnId="{85B56873-50CC-4BDF-9261-8675AFEFB0D7}">
      <dgm:prSet/>
      <dgm:spPr/>
      <dgm:t>
        <a:bodyPr/>
        <a:lstStyle/>
        <a:p>
          <a:endParaRPr lang="en-US" sz="1600"/>
        </a:p>
      </dgm:t>
    </dgm:pt>
    <dgm:pt modelId="{4D106540-5260-47EC-9969-3C975EF790E9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Considering present and/or future evidence and uncertainties</a:t>
          </a:r>
          <a:endParaRPr lang="en-US" sz="2000" dirty="0">
            <a:solidFill>
              <a:schemeClr val="bg1"/>
            </a:solidFill>
          </a:endParaRPr>
        </a:p>
      </dgm:t>
    </dgm:pt>
    <dgm:pt modelId="{8C37FFEF-63D6-40D6-935B-FE0144427989}" type="parTrans" cxnId="{2F262D7F-6FE4-43EC-9B84-A42BC050E8F2}">
      <dgm:prSet/>
      <dgm:spPr/>
      <dgm:t>
        <a:bodyPr/>
        <a:lstStyle/>
        <a:p>
          <a:endParaRPr lang="en-US" sz="1600"/>
        </a:p>
      </dgm:t>
    </dgm:pt>
    <dgm:pt modelId="{CFB831FF-D5E9-422D-8207-B286D0D1A8C1}" type="sibTrans" cxnId="{2F262D7F-6FE4-43EC-9B84-A42BC050E8F2}">
      <dgm:prSet/>
      <dgm:spPr/>
      <dgm:t>
        <a:bodyPr/>
        <a:lstStyle/>
        <a:p>
          <a:endParaRPr lang="en-US" sz="1600"/>
        </a:p>
      </dgm:t>
    </dgm:pt>
    <dgm:pt modelId="{32E0AF91-1BC8-4AF9-9110-B5719B9737BE}" type="pres">
      <dgm:prSet presAssocID="{D38CA1F6-B501-4869-9A3C-CBB4DDFCC16B}" presName="compositeShape" presStyleCnt="0">
        <dgm:presLayoutVars>
          <dgm:chMax val="7"/>
          <dgm:dir/>
          <dgm:resizeHandles val="exact"/>
        </dgm:presLayoutVars>
      </dgm:prSet>
      <dgm:spPr/>
    </dgm:pt>
    <dgm:pt modelId="{BDC972A5-2845-4584-B5FC-448C2E928D94}" type="pres">
      <dgm:prSet presAssocID="{F663FF4E-78FE-4C32-A3FE-633839EF030B}" presName="circ1" presStyleLbl="vennNode1" presStyleIdx="0" presStyleCnt="2"/>
      <dgm:spPr/>
      <dgm:t>
        <a:bodyPr/>
        <a:lstStyle/>
        <a:p>
          <a:endParaRPr lang="en-US"/>
        </a:p>
      </dgm:t>
    </dgm:pt>
    <dgm:pt modelId="{5DAC9D18-F78B-4CEA-8BF5-FB89F8E1E6AE}" type="pres">
      <dgm:prSet presAssocID="{F663FF4E-78FE-4C32-A3FE-633839EF030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9D2B23-F232-40DB-9005-D4774B8CE05F}" type="pres">
      <dgm:prSet presAssocID="{4D106540-5260-47EC-9969-3C975EF790E9}" presName="circ2" presStyleLbl="vennNode1" presStyleIdx="1" presStyleCnt="2"/>
      <dgm:spPr/>
      <dgm:t>
        <a:bodyPr/>
        <a:lstStyle/>
        <a:p>
          <a:endParaRPr lang="en-US"/>
        </a:p>
      </dgm:t>
    </dgm:pt>
    <dgm:pt modelId="{18A191DC-CE4B-4DE6-B658-5F76E341CFA3}" type="pres">
      <dgm:prSet presAssocID="{4D106540-5260-47EC-9969-3C975EF790E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CF6987-8584-4A4C-8295-65235AA3E0B4}" type="presOf" srcId="{D38CA1F6-B501-4869-9A3C-CBB4DDFCC16B}" destId="{32E0AF91-1BC8-4AF9-9110-B5719B9737BE}" srcOrd="0" destOrd="0" presId="urn:microsoft.com/office/officeart/2005/8/layout/venn1"/>
    <dgm:cxn modelId="{BA7B1F58-1866-41B5-809B-BEBA8D5E8095}" type="presOf" srcId="{F663FF4E-78FE-4C32-A3FE-633839EF030B}" destId="{5DAC9D18-F78B-4CEA-8BF5-FB89F8E1E6AE}" srcOrd="1" destOrd="0" presId="urn:microsoft.com/office/officeart/2005/8/layout/venn1"/>
    <dgm:cxn modelId="{2F262D7F-6FE4-43EC-9B84-A42BC050E8F2}" srcId="{D38CA1F6-B501-4869-9A3C-CBB4DDFCC16B}" destId="{4D106540-5260-47EC-9969-3C975EF790E9}" srcOrd="1" destOrd="0" parTransId="{8C37FFEF-63D6-40D6-935B-FE0144427989}" sibTransId="{CFB831FF-D5E9-422D-8207-B286D0D1A8C1}"/>
    <dgm:cxn modelId="{85B56873-50CC-4BDF-9261-8675AFEFB0D7}" srcId="{D38CA1F6-B501-4869-9A3C-CBB4DDFCC16B}" destId="{F663FF4E-78FE-4C32-A3FE-633839EF030B}" srcOrd="0" destOrd="0" parTransId="{198536B2-109B-454F-81F7-BFDE8861CA27}" sibTransId="{B559EA34-4A2B-4AA9-BF86-170E64C23DBE}"/>
    <dgm:cxn modelId="{4884CEFC-2279-4BD3-8666-EF782553770B}" type="presOf" srcId="{F663FF4E-78FE-4C32-A3FE-633839EF030B}" destId="{BDC972A5-2845-4584-B5FC-448C2E928D94}" srcOrd="0" destOrd="0" presId="urn:microsoft.com/office/officeart/2005/8/layout/venn1"/>
    <dgm:cxn modelId="{AF17E14B-BCCF-4410-8459-7329B49CF370}" type="presOf" srcId="{4D106540-5260-47EC-9969-3C975EF790E9}" destId="{AF9D2B23-F232-40DB-9005-D4774B8CE05F}" srcOrd="0" destOrd="0" presId="urn:microsoft.com/office/officeart/2005/8/layout/venn1"/>
    <dgm:cxn modelId="{9A697B51-A85B-444E-9EDC-90AE431482BF}" type="presOf" srcId="{4D106540-5260-47EC-9969-3C975EF790E9}" destId="{18A191DC-CE4B-4DE6-B658-5F76E341CFA3}" srcOrd="1" destOrd="0" presId="urn:microsoft.com/office/officeart/2005/8/layout/venn1"/>
    <dgm:cxn modelId="{5314EB74-87AD-4E9C-9E2A-0BB8E0C6E4C2}" type="presParOf" srcId="{32E0AF91-1BC8-4AF9-9110-B5719B9737BE}" destId="{BDC972A5-2845-4584-B5FC-448C2E928D94}" srcOrd="0" destOrd="0" presId="urn:microsoft.com/office/officeart/2005/8/layout/venn1"/>
    <dgm:cxn modelId="{7935416E-666C-4DC0-80ED-C9511ADB18DF}" type="presParOf" srcId="{32E0AF91-1BC8-4AF9-9110-B5719B9737BE}" destId="{5DAC9D18-F78B-4CEA-8BF5-FB89F8E1E6AE}" srcOrd="1" destOrd="0" presId="urn:microsoft.com/office/officeart/2005/8/layout/venn1"/>
    <dgm:cxn modelId="{BB9EFB9F-1AF3-43A2-A453-6B64A38212C9}" type="presParOf" srcId="{32E0AF91-1BC8-4AF9-9110-B5719B9737BE}" destId="{AF9D2B23-F232-40DB-9005-D4774B8CE05F}" srcOrd="2" destOrd="0" presId="urn:microsoft.com/office/officeart/2005/8/layout/venn1"/>
    <dgm:cxn modelId="{929C8BB5-5412-49C7-8125-78C599144258}" type="presParOf" srcId="{32E0AF91-1BC8-4AF9-9110-B5719B9737BE}" destId="{18A191DC-CE4B-4DE6-B658-5F76E341CFA3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8CA1F6-B501-4869-9A3C-CBB4DDFCC16B}" type="doc">
      <dgm:prSet loTypeId="urn:microsoft.com/office/officeart/2005/8/layout/venn1" loCatId="relationship" qsTypeId="urn:microsoft.com/office/officeart/2005/8/quickstyle/simple1" qsCatId="simple" csTypeId="urn:microsoft.com/office/officeart/2005/8/colors/accent4_2" csCatId="accent4" phldr="1"/>
      <dgm:spPr/>
    </dgm:pt>
    <dgm:pt modelId="{F663FF4E-78FE-4C32-A3FE-633839EF030B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000" b="0" dirty="0" smtClean="0">
              <a:solidFill>
                <a:schemeClr val="bg1"/>
              </a:solidFill>
            </a:rPr>
            <a:t>Definition of the success criteria</a:t>
          </a:r>
          <a:endParaRPr lang="en-US" sz="2000" b="0" dirty="0">
            <a:solidFill>
              <a:schemeClr val="bg1"/>
            </a:solidFill>
          </a:endParaRPr>
        </a:p>
      </dgm:t>
    </dgm:pt>
    <dgm:pt modelId="{198536B2-109B-454F-81F7-BFDE8861CA27}" type="parTrans" cxnId="{85B56873-50CC-4BDF-9261-8675AFEFB0D7}">
      <dgm:prSet/>
      <dgm:spPr/>
      <dgm:t>
        <a:bodyPr/>
        <a:lstStyle/>
        <a:p>
          <a:endParaRPr lang="en-US" sz="1600"/>
        </a:p>
      </dgm:t>
    </dgm:pt>
    <dgm:pt modelId="{B559EA34-4A2B-4AA9-BF86-170E64C23DBE}" type="sibTrans" cxnId="{85B56873-50CC-4BDF-9261-8675AFEFB0D7}">
      <dgm:prSet/>
      <dgm:spPr/>
      <dgm:t>
        <a:bodyPr/>
        <a:lstStyle/>
        <a:p>
          <a:endParaRPr lang="en-US" sz="1600"/>
        </a:p>
      </dgm:t>
    </dgm:pt>
    <dgm:pt modelId="{4D106540-5260-47EC-9969-3C975EF790E9}">
      <dgm:prSet phldrT="[Text]" custT="1"/>
      <dgm:spPr>
        <a:solidFill>
          <a:srgbClr val="E9943A"/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Considering available and/or future evidence and uncertainties</a:t>
          </a:r>
          <a:endParaRPr lang="en-US" sz="2000" b="1" dirty="0">
            <a:solidFill>
              <a:schemeClr val="tx1"/>
            </a:solidFill>
          </a:endParaRPr>
        </a:p>
      </dgm:t>
    </dgm:pt>
    <dgm:pt modelId="{8C37FFEF-63D6-40D6-935B-FE0144427989}" type="parTrans" cxnId="{2F262D7F-6FE4-43EC-9B84-A42BC050E8F2}">
      <dgm:prSet/>
      <dgm:spPr/>
      <dgm:t>
        <a:bodyPr/>
        <a:lstStyle/>
        <a:p>
          <a:endParaRPr lang="en-US" sz="1600"/>
        </a:p>
      </dgm:t>
    </dgm:pt>
    <dgm:pt modelId="{CFB831FF-D5E9-422D-8207-B286D0D1A8C1}" type="sibTrans" cxnId="{2F262D7F-6FE4-43EC-9B84-A42BC050E8F2}">
      <dgm:prSet/>
      <dgm:spPr/>
      <dgm:t>
        <a:bodyPr/>
        <a:lstStyle/>
        <a:p>
          <a:endParaRPr lang="en-US" sz="1600"/>
        </a:p>
      </dgm:t>
    </dgm:pt>
    <dgm:pt modelId="{32E0AF91-1BC8-4AF9-9110-B5719B9737BE}" type="pres">
      <dgm:prSet presAssocID="{D38CA1F6-B501-4869-9A3C-CBB4DDFCC16B}" presName="compositeShape" presStyleCnt="0">
        <dgm:presLayoutVars>
          <dgm:chMax val="7"/>
          <dgm:dir/>
          <dgm:resizeHandles val="exact"/>
        </dgm:presLayoutVars>
      </dgm:prSet>
      <dgm:spPr/>
    </dgm:pt>
    <dgm:pt modelId="{BDC972A5-2845-4584-B5FC-448C2E928D94}" type="pres">
      <dgm:prSet presAssocID="{F663FF4E-78FE-4C32-A3FE-633839EF030B}" presName="circ1" presStyleLbl="vennNode1" presStyleIdx="0" presStyleCnt="2"/>
      <dgm:spPr/>
      <dgm:t>
        <a:bodyPr/>
        <a:lstStyle/>
        <a:p>
          <a:endParaRPr lang="en-US"/>
        </a:p>
      </dgm:t>
    </dgm:pt>
    <dgm:pt modelId="{5DAC9D18-F78B-4CEA-8BF5-FB89F8E1E6AE}" type="pres">
      <dgm:prSet presAssocID="{F663FF4E-78FE-4C32-A3FE-633839EF030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9D2B23-F232-40DB-9005-D4774B8CE05F}" type="pres">
      <dgm:prSet presAssocID="{4D106540-5260-47EC-9969-3C975EF790E9}" presName="circ2" presStyleLbl="vennNode1" presStyleIdx="1" presStyleCnt="2"/>
      <dgm:spPr/>
      <dgm:t>
        <a:bodyPr/>
        <a:lstStyle/>
        <a:p>
          <a:endParaRPr lang="en-US"/>
        </a:p>
      </dgm:t>
    </dgm:pt>
    <dgm:pt modelId="{18A191DC-CE4B-4DE6-B658-5F76E341CFA3}" type="pres">
      <dgm:prSet presAssocID="{4D106540-5260-47EC-9969-3C975EF790E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428151-8BE5-4257-92B9-7F11E0CB6F32}" type="presOf" srcId="{F663FF4E-78FE-4C32-A3FE-633839EF030B}" destId="{5DAC9D18-F78B-4CEA-8BF5-FB89F8E1E6AE}" srcOrd="1" destOrd="0" presId="urn:microsoft.com/office/officeart/2005/8/layout/venn1"/>
    <dgm:cxn modelId="{E1A723F0-94A3-4A54-92DC-16350C89294C}" type="presOf" srcId="{D38CA1F6-B501-4869-9A3C-CBB4DDFCC16B}" destId="{32E0AF91-1BC8-4AF9-9110-B5719B9737BE}" srcOrd="0" destOrd="0" presId="urn:microsoft.com/office/officeart/2005/8/layout/venn1"/>
    <dgm:cxn modelId="{10CAF181-71F6-49A1-85E2-5C7FC396E2EF}" type="presOf" srcId="{F663FF4E-78FE-4C32-A3FE-633839EF030B}" destId="{BDC972A5-2845-4584-B5FC-448C2E928D94}" srcOrd="0" destOrd="0" presId="urn:microsoft.com/office/officeart/2005/8/layout/venn1"/>
    <dgm:cxn modelId="{2F262D7F-6FE4-43EC-9B84-A42BC050E8F2}" srcId="{D38CA1F6-B501-4869-9A3C-CBB4DDFCC16B}" destId="{4D106540-5260-47EC-9969-3C975EF790E9}" srcOrd="1" destOrd="0" parTransId="{8C37FFEF-63D6-40D6-935B-FE0144427989}" sibTransId="{CFB831FF-D5E9-422D-8207-B286D0D1A8C1}"/>
    <dgm:cxn modelId="{85B56873-50CC-4BDF-9261-8675AFEFB0D7}" srcId="{D38CA1F6-B501-4869-9A3C-CBB4DDFCC16B}" destId="{F663FF4E-78FE-4C32-A3FE-633839EF030B}" srcOrd="0" destOrd="0" parTransId="{198536B2-109B-454F-81F7-BFDE8861CA27}" sibTransId="{B559EA34-4A2B-4AA9-BF86-170E64C23DBE}"/>
    <dgm:cxn modelId="{937C2EEE-9AD2-4243-AECE-F79EDEA8A808}" type="presOf" srcId="{4D106540-5260-47EC-9969-3C975EF790E9}" destId="{18A191DC-CE4B-4DE6-B658-5F76E341CFA3}" srcOrd="1" destOrd="0" presId="urn:microsoft.com/office/officeart/2005/8/layout/venn1"/>
    <dgm:cxn modelId="{FB3605DE-E37E-4D02-BAAC-56A97487F758}" type="presOf" srcId="{4D106540-5260-47EC-9969-3C975EF790E9}" destId="{AF9D2B23-F232-40DB-9005-D4774B8CE05F}" srcOrd="0" destOrd="0" presId="urn:microsoft.com/office/officeart/2005/8/layout/venn1"/>
    <dgm:cxn modelId="{6F781B0E-F615-4457-BACC-6FBB75822D70}" type="presParOf" srcId="{32E0AF91-1BC8-4AF9-9110-B5719B9737BE}" destId="{BDC972A5-2845-4584-B5FC-448C2E928D94}" srcOrd="0" destOrd="0" presId="urn:microsoft.com/office/officeart/2005/8/layout/venn1"/>
    <dgm:cxn modelId="{FE6B3290-1080-4C0E-A53E-19B4F42D5CB2}" type="presParOf" srcId="{32E0AF91-1BC8-4AF9-9110-B5719B9737BE}" destId="{5DAC9D18-F78B-4CEA-8BF5-FB89F8E1E6AE}" srcOrd="1" destOrd="0" presId="urn:microsoft.com/office/officeart/2005/8/layout/venn1"/>
    <dgm:cxn modelId="{AA22C629-04A9-411A-9B46-B30BDCFBA7B0}" type="presParOf" srcId="{32E0AF91-1BC8-4AF9-9110-B5719B9737BE}" destId="{AF9D2B23-F232-40DB-9005-D4774B8CE05F}" srcOrd="2" destOrd="0" presId="urn:microsoft.com/office/officeart/2005/8/layout/venn1"/>
    <dgm:cxn modelId="{21B8D023-08F5-4D0E-AE10-4F94F61846D6}" type="presParOf" srcId="{32E0AF91-1BC8-4AF9-9110-B5719B9737BE}" destId="{18A191DC-CE4B-4DE6-B658-5F76E341CFA3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972A5-2845-4584-B5FC-448C2E928D94}">
      <dsp:nvSpPr>
        <dsp:cNvPr id="0" name=""/>
        <dsp:cNvSpPr/>
      </dsp:nvSpPr>
      <dsp:spPr>
        <a:xfrm>
          <a:off x="131445" y="273261"/>
          <a:ext cx="3242310" cy="324230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Definition of the success criteria</a:t>
          </a:r>
          <a:endParaRPr lang="en-US" sz="2000" b="1" kern="1200" dirty="0"/>
        </a:p>
      </dsp:txBody>
      <dsp:txXfrm>
        <a:off x="584200" y="655599"/>
        <a:ext cx="1869440" cy="2477633"/>
      </dsp:txXfrm>
    </dsp:sp>
    <dsp:sp modelId="{AF9D2B23-F232-40DB-9005-D4774B8CE05F}">
      <dsp:nvSpPr>
        <dsp:cNvPr id="0" name=""/>
        <dsp:cNvSpPr/>
      </dsp:nvSpPr>
      <dsp:spPr>
        <a:xfrm>
          <a:off x="2468245" y="273261"/>
          <a:ext cx="3242310" cy="324230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Considering available and/or future evidence and uncertainties</a:t>
          </a:r>
          <a:endParaRPr lang="en-US" sz="2000" b="1" kern="1200" dirty="0"/>
        </a:p>
      </dsp:txBody>
      <dsp:txXfrm>
        <a:off x="3388360" y="655599"/>
        <a:ext cx="1869440" cy="2477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972A5-2845-4584-B5FC-448C2E928D94}">
      <dsp:nvSpPr>
        <dsp:cNvPr id="0" name=""/>
        <dsp:cNvSpPr/>
      </dsp:nvSpPr>
      <dsp:spPr>
        <a:xfrm>
          <a:off x="131445" y="273261"/>
          <a:ext cx="3242310" cy="3242309"/>
        </a:xfrm>
        <a:prstGeom prst="ellipse">
          <a:avLst/>
        </a:prstGeom>
        <a:solidFill>
          <a:srgbClr val="E9943A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Definition of the success criteria</a:t>
          </a:r>
          <a:endParaRPr lang="en-US" sz="2000" b="1" kern="1200" dirty="0"/>
        </a:p>
      </dsp:txBody>
      <dsp:txXfrm>
        <a:off x="584200" y="655599"/>
        <a:ext cx="1869440" cy="2477633"/>
      </dsp:txXfrm>
    </dsp:sp>
    <dsp:sp modelId="{AF9D2B23-F232-40DB-9005-D4774B8CE05F}">
      <dsp:nvSpPr>
        <dsp:cNvPr id="0" name=""/>
        <dsp:cNvSpPr/>
      </dsp:nvSpPr>
      <dsp:spPr>
        <a:xfrm>
          <a:off x="2468245" y="273261"/>
          <a:ext cx="3242310" cy="3242309"/>
        </a:xfrm>
        <a:prstGeom prst="ellipse">
          <a:avLst/>
        </a:pr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Considering present and/or future evidence and uncertainties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3388360" y="655599"/>
        <a:ext cx="1869440" cy="24776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972A5-2845-4584-B5FC-448C2E928D94}">
      <dsp:nvSpPr>
        <dsp:cNvPr id="0" name=""/>
        <dsp:cNvSpPr/>
      </dsp:nvSpPr>
      <dsp:spPr>
        <a:xfrm>
          <a:off x="131445" y="273261"/>
          <a:ext cx="3242310" cy="3242309"/>
        </a:xfrm>
        <a:prstGeom prst="ellipse">
          <a:avLst/>
        </a:pr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</a:rPr>
            <a:t>Definition of the success criteria</a:t>
          </a:r>
          <a:endParaRPr lang="en-US" sz="2000" b="0" kern="1200" dirty="0">
            <a:solidFill>
              <a:schemeClr val="bg1"/>
            </a:solidFill>
          </a:endParaRPr>
        </a:p>
      </dsp:txBody>
      <dsp:txXfrm>
        <a:off x="584200" y="655599"/>
        <a:ext cx="1869440" cy="2477633"/>
      </dsp:txXfrm>
    </dsp:sp>
    <dsp:sp modelId="{AF9D2B23-F232-40DB-9005-D4774B8CE05F}">
      <dsp:nvSpPr>
        <dsp:cNvPr id="0" name=""/>
        <dsp:cNvSpPr/>
      </dsp:nvSpPr>
      <dsp:spPr>
        <a:xfrm>
          <a:off x="2468245" y="273261"/>
          <a:ext cx="3242310" cy="3242309"/>
        </a:xfrm>
        <a:prstGeom prst="ellipse">
          <a:avLst/>
        </a:prstGeom>
        <a:solidFill>
          <a:srgbClr val="E9943A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Considering available and/or future evidence and uncertainties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3388360" y="655599"/>
        <a:ext cx="1869440" cy="2477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40904" cy="3439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5499" y="2"/>
            <a:ext cx="4340904" cy="3439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28DE6-E0ED-4A49-9B39-FCDCC86E8D15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42064"/>
            <a:ext cx="4340904" cy="3450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75499" y="6542064"/>
            <a:ext cx="4340904" cy="3450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72DD8-6A88-4AD4-ABBA-31CF48319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68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41443" cy="345604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4954" y="0"/>
            <a:ext cx="4341443" cy="345604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>
              <a:defRPr sz="1300"/>
            </a:lvl1pPr>
          </a:lstStyle>
          <a:p>
            <a:fld id="{91061617-699C-4475-AD87-D42E47080A37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8" tIns="48294" rIns="96588" bIns="4829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1873" y="3314929"/>
            <a:ext cx="8014970" cy="2712214"/>
          </a:xfrm>
          <a:prstGeom prst="rect">
            <a:avLst/>
          </a:prstGeom>
        </p:spPr>
        <p:txBody>
          <a:bodyPr vert="horz" lIns="96588" tIns="48294" rIns="96588" bIns="4829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542560"/>
            <a:ext cx="4341443" cy="345604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4954" y="6542560"/>
            <a:ext cx="4341443" cy="345604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r">
              <a:defRPr sz="1300"/>
            </a:lvl1pPr>
          </a:lstStyle>
          <a:p>
            <a:fld id="{CD4EDC7E-C7C9-4A70-97CD-59E00A14E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89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EDC7E-C7C9-4A70-97CD-59E00A14E9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98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EDC7E-C7C9-4A70-97CD-59E00A14E9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52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EDC7E-C7C9-4A70-97CD-59E00A14E9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11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EDC7E-C7C9-4A70-97CD-59E00A14E98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47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PSI/EFSPI SIG QDM, 10 DECEMBER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PSI Webinar - Quantitative Decision-Making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0C20ED-7D67-43D2-8AD3-5D12FDFD8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31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PSI/EFSPI SIG QDM, 10 DECEMBER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PSI Webinar - Quantitative Decision-Making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5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PSI/EFSPI SIG QDM, 10 DECEMBER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PSI Webinar - Quantitative Decision-Making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17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PSI/EFSPI SIG QDM, 10 DECEMBER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PSI Webinar - Quantitative Decision-Making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67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PSI/EFSPI SIG QDM, 10 DECEMBER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PSI Webinar - Quantitative Decision-Making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99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PSI/EFSPI SIG QDM, 10 DECEMBER 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PSI Webinar - Quantitative Decision-Making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26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PSI/EFSPI SIG QDM, 10 DECEMBER 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PSI Webinar - Quantitative Decision-Making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74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r>
              <a:rPr lang="en-US"/>
              <a:t>PSI/EFSPI SIG QDM, 10 DECEMBER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PSI Webinar - Quantitative Decision-Making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82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r>
              <a:rPr lang="en-US"/>
              <a:t>PSI/EFSPI SIG QDM, 10 DECEMBER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PSI Webinar - Quantitative Decision-Making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7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34" y="1129510"/>
            <a:ext cx="11548533" cy="4709816"/>
          </a:xfrm>
        </p:spPr>
        <p:txBody>
          <a:bodyPr/>
          <a:lstStyle>
            <a:lvl1pPr marL="227013" indent="-227013">
              <a:buClr>
                <a:schemeClr val="accent1"/>
              </a:buClr>
              <a:defRPr/>
            </a:lvl1pPr>
            <a:lvl2pPr marL="568325" indent="-227013">
              <a:buClr>
                <a:schemeClr val="accent1"/>
              </a:buClr>
              <a:defRPr/>
            </a:lvl2pPr>
            <a:lvl3pPr marL="857250" indent="-176213">
              <a:buClr>
                <a:schemeClr val="accent1"/>
              </a:buClr>
              <a:defRPr/>
            </a:lvl3pPr>
            <a:lvl4pPr marL="1258888" indent="-227013">
              <a:buClr>
                <a:schemeClr val="accent1"/>
              </a:buClr>
              <a:defRPr/>
            </a:lvl4pPr>
            <a:lvl5pPr marL="1600200" indent="-227013"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3"/>
          </p:nvPr>
        </p:nvSpPr>
        <p:spPr>
          <a:xfrm>
            <a:off x="302684" y="5934076"/>
            <a:ext cx="11563352" cy="3143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264"/>
              </a:spcBef>
              <a:buFontTx/>
              <a:buNone/>
              <a:defRPr sz="1050"/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321733" y="6266614"/>
            <a:ext cx="2844800" cy="4135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66B896-117A-C347-A486-C8F5530CBB57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13267" y="133351"/>
            <a:ext cx="9905213" cy="921727"/>
          </a:xfrm>
        </p:spPr>
        <p:txBody>
          <a:bodyPr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xmlns="" id="{E920BAA7-1FE7-492C-9C65-3E2674226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0C20ED-7D67-43D2-8AD3-5D12FDFD8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4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PSI Webinar - Quantitative Decision-Making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934450" y="6391838"/>
            <a:ext cx="2709254" cy="313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PSI/EFSPI SIG QDM, 10 DECEMBER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072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PSI Webinar - Quantitative Decision-Making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8934450" y="6391838"/>
            <a:ext cx="2709254" cy="313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PSI/EFSPI SIG QDM, 10 DECEMBER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27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PSI Webinar - Quantitative Decision-Making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8934450" y="6391838"/>
            <a:ext cx="2709254" cy="313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PSI/EFSPI SIG QDM, 10 DECEMBER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9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PSI Webinar - Quantitative Decision-Making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8934450" y="6391838"/>
            <a:ext cx="2709254" cy="313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PSI/EFSPI SIG QDM, 10 DECEMBER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84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PSI Webinar - Quantitative Decision-Making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934450" y="6391838"/>
            <a:ext cx="2709254" cy="313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PSI/EFSPI SIG QDM, 10 DECEMBER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84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PSI/EFSPI SIG QDM, 10 DECEMBER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PSI Webinar - Quantitative Decision-Making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43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PSI/EFSPI SIG QDM, 10 DECEMBER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PSI Webinar - Quantitative Decision-Making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8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PSI/EFSPI SIG QDM, 10 DECEMBER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PSI Webinar - Quantitative Decision-Making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99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4450" y="6391838"/>
            <a:ext cx="2709254" cy="313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PSI/EFSPI SIG QDM, 10 DECEMBER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PSI Webinar - Quantitative Decision-Making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0C20ED-7D67-43D2-8AD3-5D12FDFD8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27" r:id="rId1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10164686" cy="2677648"/>
          </a:xfrm>
        </p:spPr>
        <p:txBody>
          <a:bodyPr/>
          <a:lstStyle/>
          <a:p>
            <a:r>
              <a:rPr lang="en-US" dirty="0" smtClean="0"/>
              <a:t>Probabilities of success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Gaelle SAINT-HILARY (Servier)</a:t>
            </a:r>
          </a:p>
          <a:p>
            <a:r>
              <a:rPr lang="de-DE" dirty="0" smtClean="0"/>
              <a:t>PSI/EFSPI </a:t>
            </a:r>
            <a:r>
              <a:rPr lang="de-DE" dirty="0"/>
              <a:t>SIG QDM </a:t>
            </a:r>
            <a:r>
              <a:rPr lang="de-DE" dirty="0" smtClean="0"/>
              <a:t> – Webinar </a:t>
            </a:r>
            <a:r>
              <a:rPr lang="de-DE" dirty="0"/>
              <a:t>2, 10 December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5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PSI Webinar - Quantitative Decision-Making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PSI/EFSPI SIG QDM, 10 DECEMBER 2019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54954" y="736600"/>
            <a:ext cx="8761413" cy="944032"/>
          </a:xfrm>
        </p:spPr>
        <p:txBody>
          <a:bodyPr/>
          <a:lstStyle/>
          <a:p>
            <a:r>
              <a:rPr lang="en-US" dirty="0"/>
              <a:t>Prior, posterior, predictive distributions</a:t>
            </a:r>
            <a:br>
              <a:rPr lang="en-US" dirty="0"/>
            </a:br>
            <a:r>
              <a:rPr lang="en-US" sz="3200" dirty="0"/>
              <a:t>Example: Alzheimer's disease</a:t>
            </a:r>
            <a:endParaRPr lang="en-US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4967" y="2257890"/>
            <a:ext cx="6589736" cy="354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320172" y="3064654"/>
            <a:ext cx="13612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i="1" dirty="0" smtClean="0">
                <a:latin typeface="+mj-lt"/>
              </a:rPr>
              <a:t>Vague prior</a:t>
            </a:r>
            <a:endParaRPr lang="en-US" sz="1600" i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200460" y="2298190"/>
                <a:ext cx="1480982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Prior</a:t>
                </a:r>
              </a:p>
              <a:p>
                <a:pPr algn="ctr"/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𝜹</m:t>
                    </m:r>
                    <m:r>
                      <a:rPr lang="en-US" sz="1600" b="1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 ~ </m:t>
                    </m:r>
                    <m:r>
                      <a:rPr lang="en-US" sz="1600" b="1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𝑵</m:t>
                    </m:r>
                    <m:d>
                      <m:dPr>
                        <m:ctrlPr>
                          <a:rPr lang="en-US" sz="1600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1600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fr-FR" sz="16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  <m:sSup>
                          <m:sSupPr>
                            <m:ctrlPr>
                              <a:rPr lang="fr-FR" sz="1600" b="1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1600" b="1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𝟎</m:t>
                            </m:r>
                          </m:e>
                          <m:sup>
                            <m:r>
                              <a:rPr lang="fr-FR" sz="1600" b="1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𝟔</m:t>
                            </m:r>
                          </m:sup>
                        </m:sSup>
                      </m:e>
                    </m:d>
                  </m:oMath>
                </a14:m>
                <a:endParaRPr lang="en-US" sz="1600" b="1" dirty="0">
                  <a:solidFill>
                    <a:schemeClr val="bg1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460" y="2298190"/>
                <a:ext cx="1480982" cy="616515"/>
              </a:xfrm>
              <a:prstGeom prst="rect">
                <a:avLst/>
              </a:prstGeom>
              <a:blipFill rotWithShape="1">
                <a:blip r:embed="rId3"/>
                <a:stretch>
                  <a:fillRect t="-2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7584237" y="2278377"/>
                <a:ext cx="1452128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006600"/>
                    </a:solidFill>
                    <a:latin typeface="+mj-lt"/>
                  </a:rPr>
                  <a:t>Posterior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solidFill>
                            <a:srgbClr val="006600"/>
                          </a:solidFill>
                          <a:latin typeface="Cambria Math"/>
                        </a:rPr>
                        <m:t>𝜹</m:t>
                      </m:r>
                      <m:r>
                        <a:rPr lang="en-US" sz="1600" b="1" i="1">
                          <a:solidFill>
                            <a:srgbClr val="006600"/>
                          </a:solidFill>
                          <a:latin typeface="Cambria Math"/>
                        </a:rPr>
                        <m:t>|</m:t>
                      </m:r>
                      <m:r>
                        <a:rPr lang="en-US" sz="1600" b="1" i="1">
                          <a:solidFill>
                            <a:srgbClr val="006600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1600" b="1" i="1">
                          <a:solidFill>
                            <a:srgbClr val="006600"/>
                          </a:solidFill>
                          <a:latin typeface="Cambria Math"/>
                        </a:rPr>
                        <m:t>~</m:t>
                      </m:r>
                      <m:r>
                        <a:rPr lang="en-US" sz="1600" b="1" i="1">
                          <a:solidFill>
                            <a:srgbClr val="006600"/>
                          </a:solidFill>
                          <a:latin typeface="Cambria Math"/>
                        </a:rPr>
                        <m:t>𝑵</m:t>
                      </m:r>
                      <m:d>
                        <m:dPr>
                          <m:ctrlPr>
                            <a:rPr lang="en-US" sz="1600" b="1" i="1">
                              <a:solidFill>
                                <a:srgbClr val="0066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1" i="1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𝒅</m:t>
                          </m:r>
                          <m:r>
                            <a:rPr lang="en-US" sz="1600" b="1" i="1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1600" b="1" i="1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1" i="1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sz="1600" b="1" i="1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b="1" dirty="0">
                  <a:solidFill>
                    <a:srgbClr val="0066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237" y="2278377"/>
                <a:ext cx="1452128" cy="616515"/>
              </a:xfrm>
              <a:prstGeom prst="rect">
                <a:avLst/>
              </a:prstGeom>
              <a:blipFill rotWithShape="1">
                <a:blip r:embed="rId4"/>
                <a:stretch>
                  <a:fillRect t="-2970" b="-3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7393897" y="4056294"/>
                <a:ext cx="1832809" cy="590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FF9900"/>
                    </a:solidFill>
                    <a:latin typeface="+mj-lt"/>
                  </a:rPr>
                  <a:t>Predictive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>
                            <a:solidFill>
                              <a:srgbClr val="FF99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rgbClr val="FF9900"/>
                            </a:solidFill>
                            <a:latin typeface="Cambria Math"/>
                          </a:rPr>
                          <m:t>𝒅</m:t>
                        </m:r>
                      </m:e>
                      <m:sup>
                        <m:r>
                          <a:rPr lang="en-US" sz="1600" b="1">
                            <a:solidFill>
                              <a:srgbClr val="FF99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1600" b="1">
                        <a:solidFill>
                          <a:srgbClr val="FF9900"/>
                        </a:solidFill>
                        <a:latin typeface="Cambria Math"/>
                      </a:rPr>
                      <m:t>~</m:t>
                    </m:r>
                    <m:r>
                      <a:rPr lang="en-US" sz="1600" b="1" i="1">
                        <a:solidFill>
                          <a:srgbClr val="FF9900"/>
                        </a:solidFill>
                        <a:latin typeface="Cambria Math"/>
                      </a:rPr>
                      <m:t>𝑵</m:t>
                    </m:r>
                    <m:r>
                      <a:rPr lang="fr-FR" sz="1600" b="1" i="1" smtClean="0">
                        <a:solidFill>
                          <a:srgbClr val="FF9900"/>
                        </a:solidFill>
                        <a:latin typeface="Cambria Math"/>
                      </a:rPr>
                      <m:t>(</m:t>
                    </m:r>
                    <m:r>
                      <a:rPr lang="en-US" sz="1600" b="1" i="1">
                        <a:solidFill>
                          <a:srgbClr val="FF9900"/>
                        </a:solidFill>
                        <a:latin typeface="Cambria Math"/>
                      </a:rPr>
                      <m:t>𝒅</m:t>
                    </m:r>
                    <m:r>
                      <a:rPr lang="en-US" sz="1600" b="1">
                        <a:solidFill>
                          <a:srgbClr val="FF990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1600" b="1" i="1">
                            <a:solidFill>
                              <a:srgbClr val="FF99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rgbClr val="FF9900"/>
                            </a:solidFill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en-US" sz="1600" b="1" i="1">
                            <a:solidFill>
                              <a:srgbClr val="FF99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1600" b="1">
                        <a:solidFill>
                          <a:srgbClr val="FF9900"/>
                        </a:solidFill>
                        <a:latin typeface="Cambria Math"/>
                      </a:rPr>
                      <m:t>+ </m:t>
                    </m:r>
                    <m:sSup>
                      <m:sSupPr>
                        <m:ctrlPr>
                          <a:rPr lang="fr-FR" sz="1600" b="1" i="1">
                            <a:solidFill>
                              <a:srgbClr val="FF99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rgbClr val="FF9900"/>
                            </a:solidFill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fr-FR" sz="1600" b="1" i="1">
                            <a:solidFill>
                              <a:srgbClr val="FF9900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fr-FR" sz="1600" b="1" i="1">
                            <a:solidFill>
                              <a:srgbClr val="FF99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600" b="1" dirty="0" smtClean="0">
                    <a:solidFill>
                      <a:srgbClr val="FF9900"/>
                    </a:solidFill>
                    <a:latin typeface="+mj-lt"/>
                  </a:rPr>
                  <a:t>)</a:t>
                </a:r>
                <a:endParaRPr lang="en-US" sz="1600" b="1" dirty="0">
                  <a:solidFill>
                    <a:srgbClr val="FF99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897" y="4056294"/>
                <a:ext cx="1832809" cy="590354"/>
              </a:xfrm>
              <a:prstGeom prst="rect">
                <a:avLst/>
              </a:prstGeom>
              <a:blipFill rotWithShape="1">
                <a:blip r:embed="rId6"/>
                <a:stretch>
                  <a:fillRect t="-3093" r="-997" b="-12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761205" y="4056294"/>
                <a:ext cx="2359492" cy="590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algn="ctr"/>
                <a:r>
                  <a:rPr lang="en-US" sz="1600" b="1" dirty="0" smtClean="0">
                    <a:solidFill>
                      <a:srgbClr val="0033CC"/>
                    </a:solidFill>
                    <a:latin typeface="+mj-lt"/>
                  </a:rPr>
                  <a:t>Likelihood next study</a:t>
                </a:r>
              </a:p>
              <a:p>
                <a:pPr marL="0" lvl="1" algn="ctr"/>
                <a:r>
                  <a:rPr lang="en-US" sz="1600" b="1" dirty="0" smtClean="0">
                    <a:solidFill>
                      <a:srgbClr val="0033CC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rgbClr val="0033CC"/>
                            </a:solidFill>
                            <a:latin typeface="Cambria Math"/>
                          </a:rPr>
                          <m:t>𝒅</m:t>
                        </m:r>
                      </m:e>
                      <m:sup>
                        <m:r>
                          <a:rPr lang="en-US" sz="1600" b="1">
                            <a:solidFill>
                              <a:srgbClr val="0033CC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1600" b="1">
                        <a:solidFill>
                          <a:srgbClr val="0033CC"/>
                        </a:solidFill>
                        <a:latin typeface="Cambria Math"/>
                      </a:rPr>
                      <m:t>|</m:t>
                    </m:r>
                    <m:r>
                      <a:rPr lang="en-US" sz="1600" b="1" i="1">
                        <a:solidFill>
                          <a:srgbClr val="0033CC"/>
                        </a:solidFill>
                        <a:latin typeface="Cambria Math"/>
                      </a:rPr>
                      <m:t>𝛅</m:t>
                    </m:r>
                    <m:r>
                      <a:rPr lang="fr-FR" sz="1600" b="1" i="1" smtClean="0">
                        <a:solidFill>
                          <a:srgbClr val="0033CC"/>
                        </a:solidFill>
                        <a:latin typeface="Cambria Math"/>
                      </a:rPr>
                      <m:t>=</m:t>
                    </m:r>
                    <m:r>
                      <a:rPr lang="fr-FR" sz="1600" b="1">
                        <a:solidFill>
                          <a:srgbClr val="0033CC"/>
                        </a:solidFill>
                        <a:latin typeface="Cambria Math"/>
                      </a:rPr>
                      <m:t>𝟐</m:t>
                    </m:r>
                    <m:r>
                      <a:rPr lang="fr-FR" sz="1600" b="1">
                        <a:solidFill>
                          <a:srgbClr val="0033CC"/>
                        </a:solidFill>
                        <a:latin typeface="Cambria Math"/>
                      </a:rPr>
                      <m:t>.</m:t>
                    </m:r>
                    <m:r>
                      <a:rPr lang="fr-FR" sz="1600" b="1" i="0" smtClean="0">
                        <a:solidFill>
                          <a:srgbClr val="0033CC"/>
                        </a:solidFill>
                        <a:latin typeface="Cambria Math"/>
                      </a:rPr>
                      <m:t>𝟓</m:t>
                    </m:r>
                    <m:r>
                      <a:rPr lang="en-US" sz="1600" b="1" smtClean="0">
                        <a:solidFill>
                          <a:srgbClr val="0033CC"/>
                        </a:solidFill>
                        <a:latin typeface="Cambria Math"/>
                      </a:rPr>
                      <m:t>~</m:t>
                    </m:r>
                    <m:r>
                      <a:rPr lang="en-US" sz="1600" b="1" i="1">
                        <a:solidFill>
                          <a:srgbClr val="0033CC"/>
                        </a:solidFill>
                        <a:latin typeface="Cambria Math"/>
                      </a:rPr>
                      <m:t>𝐍</m:t>
                    </m:r>
                    <m:r>
                      <a:rPr lang="en-US" sz="1600" b="1">
                        <a:solidFill>
                          <a:srgbClr val="0033CC"/>
                        </a:solidFill>
                        <a:latin typeface="Cambria Math"/>
                      </a:rPr>
                      <m:t>(</m:t>
                    </m:r>
                    <m:r>
                      <a:rPr lang="fr-FR" sz="1600" b="1">
                        <a:solidFill>
                          <a:srgbClr val="0033CC"/>
                        </a:solidFill>
                        <a:latin typeface="Cambria Math"/>
                      </a:rPr>
                      <m:t>𝟐</m:t>
                    </m:r>
                    <m:r>
                      <a:rPr lang="fr-FR" sz="1600" b="1">
                        <a:solidFill>
                          <a:srgbClr val="0033CC"/>
                        </a:solidFill>
                        <a:latin typeface="Cambria Math"/>
                      </a:rPr>
                      <m:t>.</m:t>
                    </m:r>
                    <m:r>
                      <a:rPr lang="fr-FR" sz="1600" b="1" i="0" smtClean="0">
                        <a:solidFill>
                          <a:srgbClr val="0033CC"/>
                        </a:solidFill>
                        <a:latin typeface="Cambria Math"/>
                      </a:rPr>
                      <m:t>𝟓</m:t>
                    </m:r>
                    <m:r>
                      <a:rPr lang="en-US" sz="1600" b="1">
                        <a:solidFill>
                          <a:srgbClr val="0033CC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1600" b="1" i="1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rgbClr val="0033CC"/>
                            </a:solidFill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en-US" sz="1600" b="1" i="1">
                            <a:solidFill>
                              <a:srgbClr val="0033CC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sz="1600" b="1" i="1">
                            <a:solidFill>
                              <a:srgbClr val="0033CC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1600" b="1">
                        <a:solidFill>
                          <a:srgbClr val="0033CC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1600" b="1" dirty="0">
                  <a:solidFill>
                    <a:srgbClr val="0033CC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205" y="4056294"/>
                <a:ext cx="2359492" cy="590354"/>
              </a:xfrm>
              <a:prstGeom prst="rect">
                <a:avLst/>
              </a:prstGeom>
              <a:blipFill rotWithShape="1">
                <a:blip r:embed="rId7"/>
                <a:stretch>
                  <a:fillRect t="-3093" b="-7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554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PSI Webinar - Quantitative Decision-Making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PSI/EFSPI SIG QDM, 10 DECEMBER 2019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54954" y="736600"/>
            <a:ext cx="8761413" cy="944032"/>
          </a:xfrm>
        </p:spPr>
        <p:txBody>
          <a:bodyPr/>
          <a:lstStyle/>
          <a:p>
            <a:r>
              <a:rPr lang="en-US" dirty="0"/>
              <a:t>Prior, posterior, predictive distributions</a:t>
            </a:r>
            <a:br>
              <a:rPr lang="en-US" dirty="0"/>
            </a:br>
            <a:r>
              <a:rPr lang="en-US" sz="3200" dirty="0"/>
              <a:t>Example: Alzheimer's disease</a:t>
            </a:r>
            <a:endParaRPr lang="en-US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4967" y="2257890"/>
            <a:ext cx="6589736" cy="354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320172" y="3064654"/>
            <a:ext cx="13612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i="1" dirty="0" smtClean="0">
                <a:latin typeface="+mj-lt"/>
              </a:rPr>
              <a:t>Vague prior</a:t>
            </a:r>
            <a:endParaRPr lang="en-US" sz="1600" i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200460" y="2298190"/>
                <a:ext cx="1480982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Prior</a:t>
                </a:r>
              </a:p>
              <a:p>
                <a:pPr algn="ctr"/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𝜹</m:t>
                    </m:r>
                    <m:r>
                      <a:rPr lang="en-US" sz="1600" b="1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 ~ </m:t>
                    </m:r>
                    <m:r>
                      <a:rPr lang="en-US" sz="1600" b="1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𝑵</m:t>
                    </m:r>
                    <m:d>
                      <m:dPr>
                        <m:ctrlPr>
                          <a:rPr lang="en-US" sz="1600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1600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fr-FR" sz="16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  <m:sSup>
                          <m:sSupPr>
                            <m:ctrlPr>
                              <a:rPr lang="fr-FR" sz="1600" b="1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1600" b="1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𝟎</m:t>
                            </m:r>
                          </m:e>
                          <m:sup>
                            <m:r>
                              <a:rPr lang="fr-FR" sz="1600" b="1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𝟔</m:t>
                            </m:r>
                          </m:sup>
                        </m:sSup>
                      </m:e>
                    </m:d>
                  </m:oMath>
                </a14:m>
                <a:endParaRPr lang="en-US" sz="1600" b="1" dirty="0">
                  <a:solidFill>
                    <a:schemeClr val="bg1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460" y="2298190"/>
                <a:ext cx="1480982" cy="616515"/>
              </a:xfrm>
              <a:prstGeom prst="rect">
                <a:avLst/>
              </a:prstGeom>
              <a:blipFill rotWithShape="1">
                <a:blip r:embed="rId3"/>
                <a:stretch>
                  <a:fillRect t="-2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7584237" y="2278377"/>
                <a:ext cx="1452128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006600"/>
                    </a:solidFill>
                    <a:latin typeface="+mj-lt"/>
                  </a:rPr>
                  <a:t>Posterior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solidFill>
                            <a:srgbClr val="006600"/>
                          </a:solidFill>
                          <a:latin typeface="Cambria Math"/>
                        </a:rPr>
                        <m:t>𝜹</m:t>
                      </m:r>
                      <m:r>
                        <a:rPr lang="en-US" sz="1600" b="1" i="1">
                          <a:solidFill>
                            <a:srgbClr val="006600"/>
                          </a:solidFill>
                          <a:latin typeface="Cambria Math"/>
                        </a:rPr>
                        <m:t>|</m:t>
                      </m:r>
                      <m:r>
                        <a:rPr lang="en-US" sz="1600" b="1" i="1">
                          <a:solidFill>
                            <a:srgbClr val="006600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1600" b="1" i="1">
                          <a:solidFill>
                            <a:srgbClr val="006600"/>
                          </a:solidFill>
                          <a:latin typeface="Cambria Math"/>
                        </a:rPr>
                        <m:t>~</m:t>
                      </m:r>
                      <m:r>
                        <a:rPr lang="en-US" sz="1600" b="1" i="1">
                          <a:solidFill>
                            <a:srgbClr val="006600"/>
                          </a:solidFill>
                          <a:latin typeface="Cambria Math"/>
                        </a:rPr>
                        <m:t>𝑵</m:t>
                      </m:r>
                      <m:d>
                        <m:dPr>
                          <m:ctrlPr>
                            <a:rPr lang="en-US" sz="1600" b="1" i="1">
                              <a:solidFill>
                                <a:srgbClr val="0066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1" i="1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𝒅</m:t>
                          </m:r>
                          <m:r>
                            <a:rPr lang="en-US" sz="1600" b="1" i="1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1600" b="1" i="1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1" i="1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sz="1600" b="1" i="1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b="1" dirty="0">
                  <a:solidFill>
                    <a:srgbClr val="0066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237" y="2278377"/>
                <a:ext cx="1452128" cy="616515"/>
              </a:xfrm>
              <a:prstGeom prst="rect">
                <a:avLst/>
              </a:prstGeom>
              <a:blipFill rotWithShape="1">
                <a:blip r:embed="rId4"/>
                <a:stretch>
                  <a:fillRect t="-2970" b="-3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761205" y="4056294"/>
                <a:ext cx="2359492" cy="590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algn="ctr"/>
                <a:r>
                  <a:rPr lang="en-US" sz="1600" b="1" dirty="0" smtClean="0">
                    <a:solidFill>
                      <a:srgbClr val="0033CC"/>
                    </a:solidFill>
                    <a:latin typeface="+mj-lt"/>
                  </a:rPr>
                  <a:t>Likelihood next study</a:t>
                </a:r>
              </a:p>
              <a:p>
                <a:pPr marL="0" lvl="1" algn="ctr"/>
                <a:r>
                  <a:rPr lang="en-US" sz="1600" b="1" dirty="0" smtClean="0">
                    <a:solidFill>
                      <a:srgbClr val="0033CC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rgbClr val="0033CC"/>
                            </a:solidFill>
                            <a:latin typeface="Cambria Math"/>
                          </a:rPr>
                          <m:t>𝒅</m:t>
                        </m:r>
                      </m:e>
                      <m:sup>
                        <m:r>
                          <a:rPr lang="en-US" sz="1600" b="1">
                            <a:solidFill>
                              <a:srgbClr val="0033CC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1600" b="1">
                        <a:solidFill>
                          <a:srgbClr val="0033CC"/>
                        </a:solidFill>
                        <a:latin typeface="Cambria Math"/>
                      </a:rPr>
                      <m:t>|</m:t>
                    </m:r>
                    <m:r>
                      <a:rPr lang="en-US" sz="1600" b="1" i="1">
                        <a:solidFill>
                          <a:srgbClr val="0033CC"/>
                        </a:solidFill>
                        <a:latin typeface="Cambria Math"/>
                      </a:rPr>
                      <m:t>𝛅</m:t>
                    </m:r>
                    <m:r>
                      <a:rPr lang="fr-FR" sz="1600" b="1" i="1" smtClean="0">
                        <a:solidFill>
                          <a:srgbClr val="0033CC"/>
                        </a:solidFill>
                        <a:latin typeface="Cambria Math"/>
                      </a:rPr>
                      <m:t>=</m:t>
                    </m:r>
                    <m:r>
                      <a:rPr lang="fr-FR" sz="1600" b="1">
                        <a:solidFill>
                          <a:srgbClr val="0033CC"/>
                        </a:solidFill>
                        <a:latin typeface="Cambria Math"/>
                      </a:rPr>
                      <m:t>𝟐</m:t>
                    </m:r>
                    <m:r>
                      <a:rPr lang="fr-FR" sz="1600" b="1">
                        <a:solidFill>
                          <a:srgbClr val="0033CC"/>
                        </a:solidFill>
                        <a:latin typeface="Cambria Math"/>
                      </a:rPr>
                      <m:t>.</m:t>
                    </m:r>
                    <m:r>
                      <a:rPr lang="fr-FR" sz="1600" b="1" i="0" smtClean="0">
                        <a:solidFill>
                          <a:srgbClr val="0033CC"/>
                        </a:solidFill>
                        <a:latin typeface="Cambria Math"/>
                      </a:rPr>
                      <m:t>𝟓</m:t>
                    </m:r>
                    <m:r>
                      <a:rPr lang="en-US" sz="1600" b="1" smtClean="0">
                        <a:solidFill>
                          <a:srgbClr val="0033CC"/>
                        </a:solidFill>
                        <a:latin typeface="Cambria Math"/>
                      </a:rPr>
                      <m:t>~</m:t>
                    </m:r>
                    <m:r>
                      <a:rPr lang="en-US" sz="1600" b="1" i="1">
                        <a:solidFill>
                          <a:srgbClr val="0033CC"/>
                        </a:solidFill>
                        <a:latin typeface="Cambria Math"/>
                      </a:rPr>
                      <m:t>𝐍</m:t>
                    </m:r>
                    <m:r>
                      <a:rPr lang="en-US" sz="1600" b="1">
                        <a:solidFill>
                          <a:srgbClr val="0033CC"/>
                        </a:solidFill>
                        <a:latin typeface="Cambria Math"/>
                      </a:rPr>
                      <m:t>(</m:t>
                    </m:r>
                    <m:r>
                      <a:rPr lang="fr-FR" sz="1600" b="1">
                        <a:solidFill>
                          <a:srgbClr val="0033CC"/>
                        </a:solidFill>
                        <a:latin typeface="Cambria Math"/>
                      </a:rPr>
                      <m:t>𝟐</m:t>
                    </m:r>
                    <m:r>
                      <a:rPr lang="fr-FR" sz="1600" b="1">
                        <a:solidFill>
                          <a:srgbClr val="0033CC"/>
                        </a:solidFill>
                        <a:latin typeface="Cambria Math"/>
                      </a:rPr>
                      <m:t>.</m:t>
                    </m:r>
                    <m:r>
                      <a:rPr lang="fr-FR" sz="1600" b="1" i="0" smtClean="0">
                        <a:solidFill>
                          <a:srgbClr val="0033CC"/>
                        </a:solidFill>
                        <a:latin typeface="Cambria Math"/>
                      </a:rPr>
                      <m:t>𝟓</m:t>
                    </m:r>
                    <m:r>
                      <a:rPr lang="en-US" sz="1600" b="1">
                        <a:solidFill>
                          <a:srgbClr val="0033CC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1600" b="1" i="1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rgbClr val="0033CC"/>
                            </a:solidFill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en-US" sz="1600" b="1" i="1">
                            <a:solidFill>
                              <a:srgbClr val="0033CC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sz="1600" b="1" i="1">
                            <a:solidFill>
                              <a:srgbClr val="0033CC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1600" b="1">
                        <a:solidFill>
                          <a:srgbClr val="0033CC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1600" b="1" dirty="0">
                  <a:solidFill>
                    <a:srgbClr val="0033CC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205" y="4056294"/>
                <a:ext cx="2359492" cy="590354"/>
              </a:xfrm>
              <a:prstGeom prst="rect">
                <a:avLst/>
              </a:prstGeom>
              <a:blipFill rotWithShape="1">
                <a:blip r:embed="rId5"/>
                <a:stretch>
                  <a:fillRect t="-3093" b="-7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7393897" y="4056294"/>
                <a:ext cx="1832809" cy="590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FF9900"/>
                    </a:solidFill>
                    <a:latin typeface="+mj-lt"/>
                  </a:rPr>
                  <a:t>Predictive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>
                            <a:solidFill>
                              <a:srgbClr val="FF99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rgbClr val="FF9900"/>
                            </a:solidFill>
                            <a:latin typeface="Cambria Math"/>
                          </a:rPr>
                          <m:t>𝒅</m:t>
                        </m:r>
                      </m:e>
                      <m:sup>
                        <m:r>
                          <a:rPr lang="en-US" sz="1600" b="1">
                            <a:solidFill>
                              <a:srgbClr val="FF99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1600" b="1">
                        <a:solidFill>
                          <a:srgbClr val="FF9900"/>
                        </a:solidFill>
                        <a:latin typeface="Cambria Math"/>
                      </a:rPr>
                      <m:t>~</m:t>
                    </m:r>
                    <m:r>
                      <a:rPr lang="en-US" sz="1600" b="1" i="1">
                        <a:solidFill>
                          <a:srgbClr val="FF9900"/>
                        </a:solidFill>
                        <a:latin typeface="Cambria Math"/>
                      </a:rPr>
                      <m:t>𝑵</m:t>
                    </m:r>
                    <m:r>
                      <a:rPr lang="fr-FR" sz="1600" b="1" i="1" smtClean="0">
                        <a:solidFill>
                          <a:srgbClr val="FF9900"/>
                        </a:solidFill>
                        <a:latin typeface="Cambria Math"/>
                      </a:rPr>
                      <m:t>(</m:t>
                    </m:r>
                    <m:r>
                      <a:rPr lang="en-US" sz="1600" b="1" i="1">
                        <a:solidFill>
                          <a:srgbClr val="FF9900"/>
                        </a:solidFill>
                        <a:latin typeface="Cambria Math"/>
                      </a:rPr>
                      <m:t>𝒅</m:t>
                    </m:r>
                    <m:r>
                      <a:rPr lang="en-US" sz="1600" b="1">
                        <a:solidFill>
                          <a:srgbClr val="FF990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1600" b="1" i="1">
                            <a:solidFill>
                              <a:srgbClr val="FF99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rgbClr val="FF9900"/>
                            </a:solidFill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en-US" sz="1600" b="1" i="1">
                            <a:solidFill>
                              <a:srgbClr val="FF99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1600" b="1">
                        <a:solidFill>
                          <a:srgbClr val="FF9900"/>
                        </a:solidFill>
                        <a:latin typeface="Cambria Math"/>
                      </a:rPr>
                      <m:t>+ </m:t>
                    </m:r>
                    <m:sSup>
                      <m:sSupPr>
                        <m:ctrlPr>
                          <a:rPr lang="fr-FR" sz="1600" b="1" i="1">
                            <a:solidFill>
                              <a:srgbClr val="FF99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rgbClr val="FF9900"/>
                            </a:solidFill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fr-FR" sz="1600" b="1" i="1">
                            <a:solidFill>
                              <a:srgbClr val="FF9900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fr-FR" sz="1600" b="1" i="1">
                            <a:solidFill>
                              <a:srgbClr val="FF99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600" b="1" dirty="0" smtClean="0">
                    <a:solidFill>
                      <a:srgbClr val="FF9900"/>
                    </a:solidFill>
                    <a:latin typeface="+mj-lt"/>
                  </a:rPr>
                  <a:t>)</a:t>
                </a:r>
                <a:endParaRPr lang="en-US" sz="1600" b="1" dirty="0">
                  <a:solidFill>
                    <a:srgbClr val="FF99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897" y="4056294"/>
                <a:ext cx="1832809" cy="590354"/>
              </a:xfrm>
              <a:prstGeom prst="rect">
                <a:avLst/>
              </a:prstGeom>
              <a:blipFill rotWithShape="1">
                <a:blip r:embed="rId6"/>
                <a:stretch>
                  <a:fillRect t="-3093" r="-997" b="-12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>
            <a:endCxn id="26" idx="0"/>
          </p:cNvCxnSpPr>
          <p:nvPr/>
        </p:nvCxnSpPr>
        <p:spPr>
          <a:xfrm>
            <a:off x="5214004" y="4737100"/>
            <a:ext cx="26734" cy="954894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893126" y="5691994"/>
            <a:ext cx="695223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2.5</a:t>
            </a:r>
            <a:endParaRPr lang="en-US" sz="1600" b="1" baseline="-25000" dirty="0" smtClean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29" name="Straight Connector 28"/>
          <p:cNvCxnSpPr>
            <a:endCxn id="30" idx="0"/>
          </p:cNvCxnSpPr>
          <p:nvPr/>
        </p:nvCxnSpPr>
        <p:spPr>
          <a:xfrm>
            <a:off x="8540197" y="2914705"/>
            <a:ext cx="1" cy="2777289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192586" y="5691994"/>
            <a:ext cx="695223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2.7</a:t>
            </a:r>
            <a:endParaRPr lang="en-US" sz="1600" b="1" baseline="-25000" dirty="0" smtClean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309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PSI Webinar - Quantitative Decision-Making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PSI/EFSPI SIG QDM, 10 DECEMBER 2019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54954" y="736600"/>
            <a:ext cx="8761413" cy="944032"/>
          </a:xfrm>
        </p:spPr>
        <p:txBody>
          <a:bodyPr/>
          <a:lstStyle/>
          <a:p>
            <a:r>
              <a:rPr lang="en-US" dirty="0"/>
              <a:t>Prior, posterior, predictive distributions</a:t>
            </a:r>
            <a:br>
              <a:rPr lang="en-US" dirty="0"/>
            </a:br>
            <a:r>
              <a:rPr lang="en-US" sz="3200" dirty="0"/>
              <a:t>Example: Alzheimer's disease</a:t>
            </a:r>
            <a:endParaRPr lang="en-US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4966" y="2257890"/>
            <a:ext cx="6589738" cy="354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320172" y="3064654"/>
            <a:ext cx="13612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i="1" dirty="0" smtClean="0">
                <a:latin typeface="+mj-lt"/>
              </a:rPr>
              <a:t>Vague prior</a:t>
            </a:r>
            <a:endParaRPr lang="en-US" sz="1600" i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200460" y="2298190"/>
                <a:ext cx="1480982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Prior</a:t>
                </a:r>
              </a:p>
              <a:p>
                <a:pPr algn="ctr"/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𝜹</m:t>
                    </m:r>
                    <m:r>
                      <a:rPr lang="en-US" sz="1600" b="1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 ~ </m:t>
                    </m:r>
                    <m:r>
                      <a:rPr lang="en-US" sz="1600" b="1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𝑵</m:t>
                    </m:r>
                    <m:d>
                      <m:dPr>
                        <m:ctrlPr>
                          <a:rPr lang="en-US" sz="1600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1600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fr-FR" sz="16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  <m:sSup>
                          <m:sSupPr>
                            <m:ctrlPr>
                              <a:rPr lang="fr-FR" sz="1600" b="1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1600" b="1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𝟎</m:t>
                            </m:r>
                          </m:e>
                          <m:sup>
                            <m:r>
                              <a:rPr lang="fr-FR" sz="1600" b="1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𝟔</m:t>
                            </m:r>
                          </m:sup>
                        </m:sSup>
                      </m:e>
                    </m:d>
                  </m:oMath>
                </a14:m>
                <a:endParaRPr lang="en-US" sz="1600" b="1" dirty="0">
                  <a:solidFill>
                    <a:schemeClr val="bg1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460" y="2298190"/>
                <a:ext cx="1480982" cy="616515"/>
              </a:xfrm>
              <a:prstGeom prst="rect">
                <a:avLst/>
              </a:prstGeom>
              <a:blipFill rotWithShape="1">
                <a:blip r:embed="rId3"/>
                <a:stretch>
                  <a:fillRect t="-2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7584237" y="2278377"/>
                <a:ext cx="1452128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006600"/>
                    </a:solidFill>
                    <a:latin typeface="+mj-lt"/>
                  </a:rPr>
                  <a:t>Posterior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solidFill>
                            <a:srgbClr val="006600"/>
                          </a:solidFill>
                          <a:latin typeface="Cambria Math"/>
                        </a:rPr>
                        <m:t>𝜹</m:t>
                      </m:r>
                      <m:r>
                        <a:rPr lang="en-US" sz="1600" b="1" i="1">
                          <a:solidFill>
                            <a:srgbClr val="006600"/>
                          </a:solidFill>
                          <a:latin typeface="Cambria Math"/>
                        </a:rPr>
                        <m:t>|</m:t>
                      </m:r>
                      <m:r>
                        <a:rPr lang="en-US" sz="1600" b="1" i="1">
                          <a:solidFill>
                            <a:srgbClr val="006600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1600" b="1" i="1">
                          <a:solidFill>
                            <a:srgbClr val="006600"/>
                          </a:solidFill>
                          <a:latin typeface="Cambria Math"/>
                        </a:rPr>
                        <m:t>~</m:t>
                      </m:r>
                      <m:r>
                        <a:rPr lang="en-US" sz="1600" b="1" i="1">
                          <a:solidFill>
                            <a:srgbClr val="006600"/>
                          </a:solidFill>
                          <a:latin typeface="Cambria Math"/>
                        </a:rPr>
                        <m:t>𝑵</m:t>
                      </m:r>
                      <m:d>
                        <m:dPr>
                          <m:ctrlPr>
                            <a:rPr lang="en-US" sz="1600" b="1" i="1">
                              <a:solidFill>
                                <a:srgbClr val="0066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1" i="1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𝒅</m:t>
                          </m:r>
                          <m:r>
                            <a:rPr lang="en-US" sz="1600" b="1" i="1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1600" b="1" i="1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1" i="1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sz="1600" b="1" i="1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b="1" dirty="0">
                  <a:solidFill>
                    <a:srgbClr val="0066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237" y="2278377"/>
                <a:ext cx="1452128" cy="616515"/>
              </a:xfrm>
              <a:prstGeom prst="rect">
                <a:avLst/>
              </a:prstGeom>
              <a:blipFill rotWithShape="1">
                <a:blip r:embed="rId4"/>
                <a:stretch>
                  <a:fillRect t="-2970" b="-3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7393897" y="4056294"/>
                <a:ext cx="1832809" cy="590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FF9900"/>
                    </a:solidFill>
                    <a:latin typeface="+mj-lt"/>
                  </a:rPr>
                  <a:t>Predictive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>
                            <a:solidFill>
                              <a:srgbClr val="FF99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rgbClr val="FF9900"/>
                            </a:solidFill>
                            <a:latin typeface="Cambria Math"/>
                          </a:rPr>
                          <m:t>𝒅</m:t>
                        </m:r>
                      </m:e>
                      <m:sup>
                        <m:r>
                          <a:rPr lang="en-US" sz="1600" b="1">
                            <a:solidFill>
                              <a:srgbClr val="FF99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1600" b="1">
                        <a:solidFill>
                          <a:srgbClr val="FF9900"/>
                        </a:solidFill>
                        <a:latin typeface="Cambria Math"/>
                      </a:rPr>
                      <m:t>~</m:t>
                    </m:r>
                    <m:r>
                      <a:rPr lang="en-US" sz="1600" b="1" i="1">
                        <a:solidFill>
                          <a:srgbClr val="FF9900"/>
                        </a:solidFill>
                        <a:latin typeface="Cambria Math"/>
                      </a:rPr>
                      <m:t>𝑵</m:t>
                    </m:r>
                    <m:r>
                      <a:rPr lang="fr-FR" sz="1600" b="1" i="1" smtClean="0">
                        <a:solidFill>
                          <a:srgbClr val="FF9900"/>
                        </a:solidFill>
                        <a:latin typeface="Cambria Math"/>
                      </a:rPr>
                      <m:t>(</m:t>
                    </m:r>
                    <m:r>
                      <a:rPr lang="en-US" sz="1600" b="1" i="1">
                        <a:solidFill>
                          <a:srgbClr val="FF9900"/>
                        </a:solidFill>
                        <a:latin typeface="Cambria Math"/>
                      </a:rPr>
                      <m:t>𝒅</m:t>
                    </m:r>
                    <m:r>
                      <a:rPr lang="en-US" sz="1600" b="1">
                        <a:solidFill>
                          <a:srgbClr val="FF990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1600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rgbClr val="006600"/>
                            </a:solidFill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en-US" sz="1600" b="1" i="1">
                            <a:solidFill>
                              <a:srgbClr val="0066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1600" b="1">
                        <a:solidFill>
                          <a:srgbClr val="FF9900"/>
                        </a:solidFill>
                        <a:latin typeface="Cambria Math"/>
                      </a:rPr>
                      <m:t>+ </m:t>
                    </m:r>
                    <m:sSup>
                      <m:sSupPr>
                        <m:ctrlPr>
                          <a:rPr lang="fr-FR" sz="1600" b="1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rgbClr val="0033CC"/>
                            </a:solidFill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fr-FR" sz="1600" b="1" i="1">
                            <a:solidFill>
                              <a:srgbClr val="0033CC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fr-FR" sz="1600" b="1" i="1">
                            <a:solidFill>
                              <a:srgbClr val="0033CC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600" b="1" dirty="0" smtClean="0">
                    <a:solidFill>
                      <a:srgbClr val="FF9900"/>
                    </a:solidFill>
                    <a:latin typeface="+mj-lt"/>
                  </a:rPr>
                  <a:t>)</a:t>
                </a:r>
                <a:endParaRPr lang="en-US" sz="1600" b="1" dirty="0">
                  <a:solidFill>
                    <a:srgbClr val="FF99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897" y="4056294"/>
                <a:ext cx="1832809" cy="590354"/>
              </a:xfrm>
              <a:prstGeom prst="rect">
                <a:avLst/>
              </a:prstGeom>
              <a:blipFill rotWithShape="1">
                <a:blip r:embed="rId6"/>
                <a:stretch>
                  <a:fillRect t="-3093" r="-997" b="-12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5413514" y="5909209"/>
            <a:ext cx="5793574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>
              <a:defRPr sz="2400" b="1">
                <a:solidFill>
                  <a:srgbClr val="FF9900"/>
                </a:solidFill>
              </a:defRPr>
            </a:lvl1pPr>
          </a:lstStyle>
          <a:p>
            <a:r>
              <a:rPr lang="en-US" sz="1800" dirty="0" err="1">
                <a:latin typeface="+mj-lt"/>
              </a:rPr>
              <a:t>Var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smtClean="0">
                <a:latin typeface="+mj-lt"/>
              </a:rPr>
              <a:t>(predictive) 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=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 smtClean="0">
                <a:solidFill>
                  <a:srgbClr val="006600"/>
                </a:solidFill>
                <a:latin typeface="+mj-lt"/>
              </a:rPr>
              <a:t>Var</a:t>
            </a:r>
            <a:r>
              <a:rPr lang="en-US" sz="1800" dirty="0" smtClean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1800" dirty="0">
                <a:solidFill>
                  <a:srgbClr val="006600"/>
                </a:solidFill>
                <a:latin typeface="+mj-lt"/>
              </a:rPr>
              <a:t>(posterior</a:t>
            </a:r>
            <a:r>
              <a:rPr lang="en-US" sz="1800" dirty="0" smtClean="0">
                <a:solidFill>
                  <a:srgbClr val="006600"/>
                </a:solidFill>
                <a:latin typeface="+mj-lt"/>
              </a:rPr>
              <a:t>)</a:t>
            </a:r>
            <a:r>
              <a:rPr lang="en-US" sz="1800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+</a:t>
            </a:r>
            <a:r>
              <a:rPr lang="en-US" sz="1800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  <a:latin typeface="+mj-lt"/>
              </a:rPr>
              <a:t>Var</a:t>
            </a:r>
            <a:r>
              <a:rPr lang="en-US" sz="1800" dirty="0" smtClean="0">
                <a:solidFill>
                  <a:srgbClr val="0033CC"/>
                </a:solidFill>
                <a:latin typeface="+mj-lt"/>
              </a:rPr>
              <a:t> (likelihood)</a:t>
            </a:r>
            <a:endParaRPr lang="en-US" sz="1800" dirty="0">
              <a:solidFill>
                <a:srgbClr val="0033CC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761205" y="4056294"/>
                <a:ext cx="2359492" cy="590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algn="ctr"/>
                <a:r>
                  <a:rPr lang="en-US" sz="1600" b="1" dirty="0" smtClean="0">
                    <a:solidFill>
                      <a:srgbClr val="0033CC"/>
                    </a:solidFill>
                    <a:latin typeface="+mj-lt"/>
                  </a:rPr>
                  <a:t>Likelihood next study</a:t>
                </a:r>
              </a:p>
              <a:p>
                <a:pPr marL="0" lvl="1" algn="ctr"/>
                <a:r>
                  <a:rPr lang="en-US" sz="1600" b="1" dirty="0" smtClean="0">
                    <a:solidFill>
                      <a:srgbClr val="0033CC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rgbClr val="0033CC"/>
                            </a:solidFill>
                            <a:latin typeface="Cambria Math"/>
                          </a:rPr>
                          <m:t>𝒅</m:t>
                        </m:r>
                      </m:e>
                      <m:sup>
                        <m:r>
                          <a:rPr lang="en-US" sz="1600" b="1">
                            <a:solidFill>
                              <a:srgbClr val="0033CC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1600" b="1">
                        <a:solidFill>
                          <a:srgbClr val="0033CC"/>
                        </a:solidFill>
                        <a:latin typeface="Cambria Math"/>
                      </a:rPr>
                      <m:t>|</m:t>
                    </m:r>
                    <m:r>
                      <a:rPr lang="en-US" sz="1600" b="1" i="1">
                        <a:solidFill>
                          <a:srgbClr val="0033CC"/>
                        </a:solidFill>
                        <a:latin typeface="Cambria Math"/>
                      </a:rPr>
                      <m:t>𝛅</m:t>
                    </m:r>
                    <m:r>
                      <a:rPr lang="fr-FR" sz="1600" b="1" i="1" smtClean="0">
                        <a:solidFill>
                          <a:srgbClr val="0033CC"/>
                        </a:solidFill>
                        <a:latin typeface="Cambria Math"/>
                      </a:rPr>
                      <m:t>=</m:t>
                    </m:r>
                    <m:r>
                      <a:rPr lang="fr-FR" sz="1600" b="1">
                        <a:solidFill>
                          <a:srgbClr val="0033CC"/>
                        </a:solidFill>
                        <a:latin typeface="Cambria Math"/>
                      </a:rPr>
                      <m:t>𝟐</m:t>
                    </m:r>
                    <m:r>
                      <a:rPr lang="fr-FR" sz="1600" b="1">
                        <a:solidFill>
                          <a:srgbClr val="0033CC"/>
                        </a:solidFill>
                        <a:latin typeface="Cambria Math"/>
                      </a:rPr>
                      <m:t>.</m:t>
                    </m:r>
                    <m:r>
                      <a:rPr lang="fr-FR" sz="1600" b="1" i="0" smtClean="0">
                        <a:solidFill>
                          <a:srgbClr val="0033CC"/>
                        </a:solidFill>
                        <a:latin typeface="Cambria Math"/>
                      </a:rPr>
                      <m:t>𝟓</m:t>
                    </m:r>
                    <m:r>
                      <a:rPr lang="en-US" sz="1600" b="1" smtClean="0">
                        <a:solidFill>
                          <a:srgbClr val="0033CC"/>
                        </a:solidFill>
                        <a:latin typeface="Cambria Math"/>
                      </a:rPr>
                      <m:t>~</m:t>
                    </m:r>
                    <m:r>
                      <a:rPr lang="en-US" sz="1600" b="1" i="1">
                        <a:solidFill>
                          <a:srgbClr val="0033CC"/>
                        </a:solidFill>
                        <a:latin typeface="Cambria Math"/>
                      </a:rPr>
                      <m:t>𝐍</m:t>
                    </m:r>
                    <m:r>
                      <a:rPr lang="en-US" sz="1600" b="1">
                        <a:solidFill>
                          <a:srgbClr val="0033CC"/>
                        </a:solidFill>
                        <a:latin typeface="Cambria Math"/>
                      </a:rPr>
                      <m:t>(</m:t>
                    </m:r>
                    <m:r>
                      <a:rPr lang="fr-FR" sz="1600" b="1">
                        <a:solidFill>
                          <a:srgbClr val="0033CC"/>
                        </a:solidFill>
                        <a:latin typeface="Cambria Math"/>
                      </a:rPr>
                      <m:t>𝟐</m:t>
                    </m:r>
                    <m:r>
                      <a:rPr lang="fr-FR" sz="1600" b="1">
                        <a:solidFill>
                          <a:srgbClr val="0033CC"/>
                        </a:solidFill>
                        <a:latin typeface="Cambria Math"/>
                      </a:rPr>
                      <m:t>.</m:t>
                    </m:r>
                    <m:r>
                      <a:rPr lang="fr-FR" sz="1600" b="1" i="0" smtClean="0">
                        <a:solidFill>
                          <a:srgbClr val="0033CC"/>
                        </a:solidFill>
                        <a:latin typeface="Cambria Math"/>
                      </a:rPr>
                      <m:t>𝟓</m:t>
                    </m:r>
                    <m:r>
                      <a:rPr lang="en-US" sz="1600" b="1">
                        <a:solidFill>
                          <a:srgbClr val="0033CC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1600" b="1" i="1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rgbClr val="0033CC"/>
                            </a:solidFill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en-US" sz="1600" b="1" i="1">
                            <a:solidFill>
                              <a:srgbClr val="0033CC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sz="1600" b="1" i="1">
                            <a:solidFill>
                              <a:srgbClr val="0033CC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1600" b="1">
                        <a:solidFill>
                          <a:srgbClr val="0033CC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1600" b="1" dirty="0">
                  <a:solidFill>
                    <a:srgbClr val="0033CC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205" y="4056294"/>
                <a:ext cx="2359492" cy="590354"/>
              </a:xfrm>
              <a:prstGeom prst="rect">
                <a:avLst/>
              </a:prstGeom>
              <a:blipFill rotWithShape="1">
                <a:blip r:embed="rId7"/>
                <a:stretch>
                  <a:fillRect t="-3093" b="-7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729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000" y="973668"/>
            <a:ext cx="10913807" cy="900852"/>
          </a:xfrm>
        </p:spPr>
        <p:txBody>
          <a:bodyPr/>
          <a:lstStyle/>
          <a:p>
            <a:r>
              <a:rPr lang="en-US" dirty="0" smtClean="0"/>
              <a:t>Posterior Probability</a:t>
            </a:r>
            <a:br>
              <a:rPr lang="en-US" dirty="0" smtClean="0"/>
            </a:br>
            <a:r>
              <a:rPr lang="en-US" sz="1800" dirty="0" smtClean="0"/>
              <a:t>to support today’s decision from available evidence and uncertainties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344419"/>
                <a:ext cx="10340360" cy="2617063"/>
              </a:xfr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sz="1600" dirty="0"/>
                  <a:t> = treatment difference</a:t>
                </a:r>
              </a:p>
              <a:p>
                <a:r>
                  <a:rPr lang="en-US" sz="16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Posterior</a:t>
                </a:r>
                <a:r>
                  <a:rPr lang="en-US" sz="16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distribution: </a:t>
                </a:r>
                <a14:m>
                  <m:oMath xmlns:m="http://schemas.openxmlformats.org/officeDocument/2006/math">
                    <m:r>
                      <a:rPr lang="fr-FR" sz="16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𝛿</m:t>
                    </m:r>
                    <m:r>
                      <a:rPr lang="en-US" sz="16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 | </m:t>
                    </m:r>
                    <m:r>
                      <a:rPr lang="fr-FR" sz="1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𝑑𝑎𝑡𝑎</m:t>
                    </m:r>
                    <m:r>
                      <a:rPr lang="en-US" sz="16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~ </m:t>
                    </m:r>
                    <m:r>
                      <a:rPr lang="en-US" sz="16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sz="16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16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sz="16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fr-FR" sz="16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16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fr-FR" sz="16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endParaRPr lang="en-US" sz="1600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r>
                  <a:rPr lang="en-US" sz="1600" dirty="0" smtClean="0"/>
                  <a:t>MV = 2, </a:t>
                </a:r>
                <a:r>
                  <a:rPr lang="en-GB" sz="1600" dirty="0" smtClean="0"/>
                  <a:t>minimum </a:t>
                </a:r>
                <a:r>
                  <a:rPr lang="en-GB" sz="1600" dirty="0"/>
                  <a:t>value </a:t>
                </a:r>
                <a:r>
                  <a:rPr lang="en-GB" sz="1600" dirty="0" smtClean="0"/>
                  <a:t>of </a:t>
                </a:r>
                <a:r>
                  <a:rPr lang="en-GB" sz="1600" dirty="0"/>
                  <a:t>treatment effect for the new medicine to add value for </a:t>
                </a:r>
                <a:r>
                  <a:rPr lang="en-GB" sz="1600" dirty="0" smtClean="0"/>
                  <a:t>patients</a:t>
                </a:r>
                <a:endParaRPr lang="en-US" sz="1600" dirty="0" smtClean="0"/>
              </a:p>
              <a:p>
                <a:r>
                  <a:rPr lang="en-US" sz="1600" b="1" dirty="0" smtClean="0"/>
                  <a:t>Example of decision criterion</a:t>
                </a:r>
                <a:r>
                  <a:rPr lang="en-US" sz="1600" dirty="0" smtClean="0"/>
                  <a:t>: </a:t>
                </a:r>
              </a:p>
              <a:p>
                <a:pPr lvl="1"/>
                <a:r>
                  <a:rPr lang="en-GB" dirty="0"/>
                  <a:t>GO </a:t>
                </a:r>
                <a:r>
                  <a:rPr lang="en-GB" dirty="0" smtClean="0"/>
                  <a:t>if </a:t>
                </a:r>
                <a:r>
                  <a:rPr lang="en-GB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“</a:t>
                </a:r>
                <a:r>
                  <a:rPr lang="en-GB" dirty="0">
                    <a:solidFill>
                      <a:schemeClr val="accent2">
                        <a:lumMod val="75000"/>
                      </a:schemeClr>
                    </a:solidFill>
                  </a:rPr>
                  <a:t>we are confident enough </a:t>
                </a:r>
                <a:r>
                  <a:rPr lang="en-GB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that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the </a:t>
                </a:r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treatment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effect </a:t>
                </a:r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is clinically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meaningful</a:t>
                </a:r>
                <a:r>
                  <a:rPr lang="en-GB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”</a:t>
                </a:r>
                <a:r>
                  <a:rPr lang="en-GB" dirty="0" smtClean="0"/>
                  <a:t> </a:t>
                </a:r>
              </a:p>
              <a:p>
                <a:pPr marL="914400" lvl="2" indent="0">
                  <a:buNone/>
                </a:pPr>
                <a:r>
                  <a:rPr lang="en-GB" sz="1600" dirty="0" smtClean="0"/>
                  <a:t>E.g. GO if “Post </a:t>
                </a:r>
                <a:r>
                  <a:rPr lang="en-GB" sz="1600" dirty="0" err="1" smtClean="0"/>
                  <a:t>Prob</a:t>
                </a:r>
                <a:r>
                  <a:rPr lang="en-GB" sz="1600" dirty="0" smtClean="0"/>
                  <a:t>” 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fr-FR" sz="16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1600">
                            <a:latin typeface="Cambria Math"/>
                          </a:rPr>
                          <m:t>P</m:t>
                        </m:r>
                      </m:fName>
                      <m:e>
                        <m:d>
                          <m:dPr>
                            <m:sepChr m:val="∣"/>
                            <m:ctrlPr>
                              <a:rPr lang="en-GB" sz="1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1600" i="1">
                                <a:latin typeface="Cambria Math"/>
                              </a:rPr>
                              <m:t>𝛿</m:t>
                            </m:r>
                            <m:r>
                              <a:rPr lang="en-GB" sz="1600" i="1">
                                <a:latin typeface="Cambria Math"/>
                              </a:rPr>
                              <m:t>&gt;</m:t>
                            </m:r>
                            <m:r>
                              <a:rPr lang="fr-FR" sz="1600" b="0" i="1" smtClean="0">
                                <a:latin typeface="Cambria Math"/>
                              </a:rPr>
                              <m:t>𝑀𝑉</m:t>
                            </m:r>
                          </m:e>
                          <m:e>
                            <m:r>
                              <a:rPr lang="en-GB" sz="1600" i="1">
                                <a:latin typeface="Cambria Math"/>
                              </a:rPr>
                              <m:t>𝑑𝑎𝑡𝑎</m:t>
                            </m:r>
                          </m:e>
                        </m:d>
                        <m:r>
                          <a:rPr lang="fr-FR" sz="1600" b="0" i="1" smtClean="0">
                            <a:latin typeface="Cambria Math"/>
                          </a:rPr>
                          <m:t>&gt;0.8</m:t>
                        </m:r>
                      </m:e>
                    </m:func>
                  </m:oMath>
                </a14:m>
                <a:endParaRPr lang="en-GB" sz="1600" dirty="0"/>
              </a:p>
              <a:p>
                <a:pPr lvl="1"/>
                <a:r>
                  <a:rPr lang="en-GB" dirty="0"/>
                  <a:t>Otherwise </a:t>
                </a:r>
                <a:r>
                  <a:rPr lang="en-GB" dirty="0" smtClean="0"/>
                  <a:t>STOP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344419"/>
                <a:ext cx="10340360" cy="2617063"/>
              </a:xfrm>
              <a:blipFill rotWithShape="1">
                <a:blip r:embed="rId2"/>
                <a:stretch>
                  <a:fillRect t="-699" b="-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PSI Webinar - Quantitative Decision-Making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13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PSI/EFSPI SIG QDM, 10 DECEMBER 2019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2737930" y="5107277"/>
                <a:ext cx="6716140" cy="867259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𝑷𝒐𝒔𝒕</m:t>
                      </m:r>
                      <m:r>
                        <a:rPr lang="fr-FR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fr-FR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𝑷𝒓𝒐𝒃</m:t>
                      </m:r>
                      <m:r>
                        <a:rPr lang="fr-FR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fr-FR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fr-FR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𝜹</m:t>
                          </m:r>
                          <m:r>
                            <a:rPr lang="fr-FR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&gt;</m:t>
                          </m:r>
                          <m:r>
                            <a:rPr lang="fr-FR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𝑴𝑽</m:t>
                          </m:r>
                          <m:r>
                            <a:rPr lang="fr-FR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| </m:t>
                          </m:r>
                          <m:r>
                            <a:rPr lang="fr-FR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𝒅𝒂𝒕𝒂</m:t>
                          </m:r>
                        </m:e>
                      </m:d>
                      <m:r>
                        <a:rPr lang="fr-FR" sz="20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fr-FR" sz="2000" b="1" i="1">
                          <a:solidFill>
                            <a:schemeClr val="bg1"/>
                          </a:solidFill>
                          <a:latin typeface="Cambria Math"/>
                        </a:rPr>
                        <m:t>𝟏</m:t>
                      </m:r>
                      <m:r>
                        <a:rPr lang="fr-FR" sz="2000" b="1" i="1">
                          <a:solidFill>
                            <a:schemeClr val="bg1"/>
                          </a:solidFill>
                          <a:latin typeface="Cambria Math"/>
                        </a:rPr>
                        <m:t> −</m:t>
                      </m:r>
                      <m:r>
                        <a:rPr lang="fr-FR" sz="2000" b="1">
                          <a:solidFill>
                            <a:schemeClr val="bg1"/>
                          </a:solidFill>
                          <a:latin typeface="Cambria Math"/>
                        </a:rPr>
                        <m:t>𝚽</m:t>
                      </m:r>
                      <m:d>
                        <m:dPr>
                          <m:ctrlPr>
                            <a:rPr lang="fr-FR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sz="20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𝑴𝑽</m:t>
                              </m:r>
                              <m:r>
                                <a:rPr lang="fr-FR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−</m:t>
                              </m:r>
                              <m:r>
                                <a:rPr lang="fr-FR" sz="20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num>
                            <m:den>
                              <m:r>
                                <a:rPr lang="fr-FR" sz="20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930" y="5107277"/>
                <a:ext cx="6716140" cy="867259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 rot="1095303">
            <a:off x="8815134" y="4523008"/>
            <a:ext cx="3972232" cy="116853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/>
              <a:t>How confident </a:t>
            </a:r>
            <a:r>
              <a:rPr lang="en-US" sz="1600" b="1" dirty="0" smtClean="0"/>
              <a:t>are we that </a:t>
            </a:r>
            <a:r>
              <a:rPr lang="en-US" sz="1600" b="1" dirty="0"/>
              <a:t>the new treatment adds value for patients?</a:t>
            </a:r>
          </a:p>
        </p:txBody>
      </p:sp>
    </p:spTree>
    <p:extLst>
      <p:ext uri="{BB962C8B-B14F-4D97-AF65-F5344CB8AC3E}">
        <p14:creationId xmlns:p14="http://schemas.microsoft.com/office/powerpoint/2010/main" val="118899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000" y="973668"/>
            <a:ext cx="10259806" cy="900000"/>
          </a:xfrm>
        </p:spPr>
        <p:txBody>
          <a:bodyPr/>
          <a:lstStyle/>
          <a:p>
            <a:r>
              <a:rPr lang="en-US" dirty="0" smtClean="0"/>
              <a:t>Predictive Probability </a:t>
            </a:r>
            <a:r>
              <a:rPr lang="en-US" dirty="0"/>
              <a:t>of Success </a:t>
            </a:r>
            <a:r>
              <a:rPr lang="en-US" dirty="0" smtClean="0"/>
              <a:t>(</a:t>
            </a:r>
            <a:r>
              <a:rPr lang="en-US" dirty="0" err="1" smtClean="0"/>
              <a:t>PPoS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sz="1800" dirty="0"/>
              <a:t>to support today’s decision </a:t>
            </a:r>
            <a:r>
              <a:rPr lang="en-US" sz="1800" dirty="0" smtClean="0"/>
              <a:t>from available </a:t>
            </a:r>
            <a:r>
              <a:rPr lang="en-US" sz="1800" b="1" dirty="0"/>
              <a:t>and future </a:t>
            </a:r>
            <a:r>
              <a:rPr lang="en-US" sz="1800" dirty="0"/>
              <a:t>evidence </a:t>
            </a:r>
            <a:r>
              <a:rPr lang="en-US" sz="1800" dirty="0" smtClean="0"/>
              <a:t>and uncertainties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1798" y="2313215"/>
                <a:ext cx="10412206" cy="2863284"/>
              </a:xfr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sz="1600" dirty="0"/>
                  <a:t> = treatment </a:t>
                </a:r>
                <a:r>
                  <a:rPr lang="en-US" sz="1600" dirty="0" smtClean="0"/>
                  <a:t>difference,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fr-FR" sz="16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600" dirty="0"/>
                  <a:t> = estimate of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𝛿</m:t>
                    </m:r>
                  </m:oMath>
                </a14:m>
                <a:r>
                  <a:rPr lang="en-US" sz="1600" dirty="0"/>
                  <a:t> in the next </a:t>
                </a:r>
                <a:r>
                  <a:rPr lang="en-US" sz="1600" dirty="0" smtClean="0"/>
                  <a:t>trial, which is </a:t>
                </a:r>
                <a:r>
                  <a:rPr lang="en-US" sz="1600" b="1" dirty="0" smtClean="0"/>
                  <a:t>planned and designed</a:t>
                </a:r>
                <a:endParaRPr lang="en-US" sz="1600" b="1" dirty="0"/>
              </a:p>
              <a:p>
                <a:r>
                  <a:rPr lang="en-US" sz="16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Predictive</a:t>
                </a:r>
                <a:r>
                  <a:rPr lang="en-US" sz="16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distribution: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160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160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 ~ </m:t>
                    </m:r>
                    <m:r>
                      <a:rPr lang="en-US" sz="160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sz="16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sz="160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160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fr-FR" sz="16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fr-FR" sz="160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∗2</m:t>
                            </m:r>
                          </m:sup>
                        </m:sSup>
                      </m:e>
                    </m:d>
                    <m:r>
                      <a:rPr lang="fr-FR" sz="16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1600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r>
                  <a:rPr lang="en-US" sz="1600" dirty="0" smtClean="0"/>
                  <a:t>MV = 2, </a:t>
                </a:r>
                <a:r>
                  <a:rPr lang="en-GB" sz="1600" dirty="0" smtClean="0"/>
                  <a:t>minimum </a:t>
                </a:r>
                <a:r>
                  <a:rPr lang="en-GB" sz="1600" dirty="0"/>
                  <a:t>value </a:t>
                </a:r>
                <a:r>
                  <a:rPr lang="en-GB" sz="1600" dirty="0" smtClean="0"/>
                  <a:t>of </a:t>
                </a:r>
                <a:r>
                  <a:rPr lang="en-GB" sz="1600" dirty="0"/>
                  <a:t>treatment effect for the new medicine to add value for </a:t>
                </a:r>
                <a:r>
                  <a:rPr lang="en-GB" sz="1600" dirty="0" smtClean="0"/>
                  <a:t>patients</a:t>
                </a:r>
                <a:endParaRPr lang="en-US" sz="1600" dirty="0" smtClean="0"/>
              </a:p>
              <a:p>
                <a:r>
                  <a:rPr lang="en-US" sz="1600" b="1" dirty="0"/>
                  <a:t>Example of decision criterion</a:t>
                </a:r>
                <a:r>
                  <a:rPr lang="en-US" sz="1600" dirty="0"/>
                  <a:t>:</a:t>
                </a:r>
                <a:endParaRPr lang="en-US" sz="1600" dirty="0" smtClean="0"/>
              </a:p>
              <a:p>
                <a:pPr lvl="1"/>
                <a:r>
                  <a:rPr lang="en-GB" dirty="0"/>
                  <a:t>GO </a:t>
                </a:r>
                <a:r>
                  <a:rPr lang="en-GB" dirty="0" smtClean="0"/>
                  <a:t>if </a:t>
                </a:r>
                <a:r>
                  <a:rPr lang="en-GB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“we </a:t>
                </a:r>
                <a:r>
                  <a:rPr lang="en-GB" dirty="0">
                    <a:solidFill>
                      <a:schemeClr val="accent2">
                        <a:lumMod val="75000"/>
                      </a:schemeClr>
                    </a:solidFill>
                  </a:rPr>
                  <a:t>are confident enough that </a:t>
                </a:r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the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null hypothesis H</a:t>
                </a:r>
                <a:r>
                  <a:rPr lang="en-US" baseline="-25000" dirty="0">
                    <a:solidFill>
                      <a:schemeClr val="accent2">
                        <a:lumMod val="75000"/>
                      </a:schemeClr>
                    </a:solidFill>
                  </a:rPr>
                  <a:t>0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𝛿</m:t>
                    </m:r>
                    <m:r>
                      <a:rPr lang="en-US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fr-FR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will be rejected at level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and</a:t>
                </a:r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GB" dirty="0">
                    <a:solidFill>
                      <a:schemeClr val="accent2">
                        <a:lumMod val="75000"/>
                      </a:schemeClr>
                    </a:solidFill>
                  </a:rPr>
                  <a:t>that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the estimated treatment effect will be clinically </a:t>
                </a:r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meaningful in the next study” </a:t>
                </a:r>
                <a:endParaRPr lang="en-US" dirty="0" smtClean="0"/>
              </a:p>
              <a:p>
                <a:pPr marL="914400" lvl="2" indent="0">
                  <a:buNone/>
                </a:pPr>
                <a:r>
                  <a:rPr lang="en-US" sz="1600" dirty="0" smtClean="0"/>
                  <a:t>E.g. GO if </a:t>
                </a:r>
                <a:r>
                  <a:rPr lang="en-US" sz="1600" dirty="0" err="1" smtClean="0"/>
                  <a:t>PPoS</a:t>
                </a:r>
                <a:r>
                  <a:rPr lang="en-US" sz="1600" dirty="0" smtClean="0"/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600" b="0" i="0" smtClean="0"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fr-FR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1600" b="1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fr-FR" sz="16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1600" b="1" i="1"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fr-FR" sz="1600" b="1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fr-FR" sz="1600" b="1" i="1">
                            <a:latin typeface="Cambria Math"/>
                          </a:rPr>
                          <m:t>&gt;</m:t>
                        </m:r>
                        <m:sSub>
                          <m:sSubPr>
                            <m:ctrlPr>
                              <a:rPr lang="fr-FR" sz="16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600" b="1" i="1">
                                <a:latin typeface="Cambria Math"/>
                              </a:rPr>
                              <m:t>𝒛</m:t>
                            </m:r>
                          </m:e>
                          <m:sub>
                            <m:r>
                              <a:rPr lang="fr-FR" sz="1600" b="1" i="1">
                                <a:latin typeface="Cambria Math"/>
                              </a:rPr>
                              <m:t>𝜶</m:t>
                            </m:r>
                          </m:sub>
                        </m:sSub>
                        <m:sSup>
                          <m:sSupPr>
                            <m:ctrlPr>
                              <a:rPr lang="fr-FR" sz="16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1600" b="1" i="1">
                                <a:latin typeface="Cambria Math"/>
                              </a:rPr>
                              <m:t>𝒔</m:t>
                            </m:r>
                          </m:e>
                          <m:sup>
                            <m:r>
                              <a:rPr lang="fr-FR" sz="1600" b="1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fr-FR" sz="1600" b="1" i="1" smtClean="0">
                            <a:latin typeface="Cambria Math"/>
                          </a:rPr>
                          <m:t>) </m:t>
                        </m:r>
                        <m:r>
                          <a:rPr lang="fr-FR" sz="1600" b="1" i="1" smtClean="0">
                            <a:latin typeface="Cambria Math"/>
                            <a:ea typeface="Cambria Math"/>
                          </a:rPr>
                          <m:t>∩(</m:t>
                        </m:r>
                        <m:sSup>
                          <m:sSupPr>
                            <m:ctrlPr>
                              <a:rPr lang="fr-FR" sz="16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1600" b="1" i="1"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fr-FR" sz="1600" b="1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fr-FR" sz="1600" b="1" i="1">
                            <a:latin typeface="Cambria Math"/>
                          </a:rPr>
                          <m:t>&gt;</m:t>
                        </m:r>
                        <m:r>
                          <a:rPr lang="fr-FR" sz="1600" b="1" i="1">
                            <a:latin typeface="Cambria Math"/>
                          </a:rPr>
                          <m:t>𝑴𝑽</m:t>
                        </m:r>
                        <m:r>
                          <a:rPr lang="fr-FR" sz="1600" b="1" i="1" smtClean="0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fr-FR" sz="1600" b="1" i="1" smtClean="0">
                        <a:latin typeface="Cambria Math"/>
                      </a:rPr>
                      <m:t>&gt;</m:t>
                    </m:r>
                    <m:r>
                      <a:rPr lang="fr-FR" sz="1600" b="0" i="1" smtClean="0">
                        <a:latin typeface="Cambria Math"/>
                      </a:rPr>
                      <m:t>0.6</m:t>
                    </m:r>
                  </m:oMath>
                </a14:m>
                <a:endParaRPr lang="fr-FR" sz="1600" b="1" dirty="0" smtClean="0"/>
              </a:p>
              <a:p>
                <a:pPr lvl="1"/>
                <a:r>
                  <a:rPr lang="en-GB" dirty="0" smtClean="0"/>
                  <a:t>Otherwise STOP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1798" y="2313215"/>
                <a:ext cx="10412206" cy="2863284"/>
              </a:xfrm>
              <a:blipFill rotWithShape="1">
                <a:blip r:embed="rId2"/>
                <a:stretch>
                  <a:fillRect l="-59" t="-638" b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PSI Webinar - Quantitative Decision-Making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14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PSI/EFSPI SIG QDM, 10 DECEMBER 2019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339681" y="6380284"/>
                <a:ext cx="5775289" cy="2966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430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fr-FR" sz="1200" i="1">
                            <a:latin typeface="Cambria Math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sz="1200" dirty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2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1200" i="1">
                            <a:latin typeface="Cambria Math"/>
                          </a:rPr>
                          <m:t>1−</m:t>
                        </m:r>
                        <m:r>
                          <a:rPr lang="fr-FR" sz="1200" i="1">
                            <a:latin typeface="Cambria Math"/>
                          </a:rPr>
                          <m:t>𝛼</m:t>
                        </m:r>
                      </m:e>
                    </m:d>
                    <m:sSup>
                      <m:sSupPr>
                        <m:ctrlPr>
                          <a:rPr lang="fr-FR" sz="12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1200" i="1">
                            <a:latin typeface="Cambria Math"/>
                          </a:rPr>
                          <m:t>100</m:t>
                        </m:r>
                      </m:e>
                      <m:sup>
                        <m:r>
                          <a:rPr lang="fr-FR" sz="1200" i="1">
                            <a:latin typeface="Cambria Math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1200" dirty="0"/>
                  <a:t> percentile of the standard normal distribution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681" y="6380284"/>
                <a:ext cx="5775289" cy="296684"/>
              </a:xfrm>
              <a:prstGeom prst="rect">
                <a:avLst/>
              </a:prstGeom>
              <a:blipFill rotWithShape="1"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1540723" y="5331077"/>
                <a:ext cx="8617001" cy="867259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𝑷𝑷𝒐𝑺</m:t>
                      </m:r>
                      <m:r>
                        <a:rPr lang="fr-FR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fr-FR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fr-FR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fr-FR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fr-FR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&gt;</m:t>
                          </m:r>
                          <m:r>
                            <a:rPr lang="fr-FR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𝐦𝐚𝐱</m:t>
                          </m:r>
                          <m:r>
                            <a:rPr lang="fr-FR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fr-FR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𝜶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fr-FR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fr-FR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fr-FR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𝑴𝑽</m:t>
                          </m:r>
                          <m:r>
                            <a:rPr lang="fr-FR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fr-FR" sz="20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fr-FR" sz="2000" b="1" i="1">
                          <a:solidFill>
                            <a:schemeClr val="bg1"/>
                          </a:solidFill>
                          <a:latin typeface="Cambria Math"/>
                        </a:rPr>
                        <m:t>𝟏</m:t>
                      </m:r>
                      <m:r>
                        <a:rPr lang="fr-FR" sz="2000" b="1" i="1">
                          <a:solidFill>
                            <a:schemeClr val="bg1"/>
                          </a:solidFill>
                          <a:latin typeface="Cambria Math"/>
                        </a:rPr>
                        <m:t> −</m:t>
                      </m:r>
                      <m:r>
                        <a:rPr lang="fr-FR" sz="2000" b="1">
                          <a:solidFill>
                            <a:schemeClr val="bg1"/>
                          </a:solidFill>
                          <a:latin typeface="Cambria Math"/>
                        </a:rPr>
                        <m:t>𝚽</m:t>
                      </m:r>
                      <m:d>
                        <m:dPr>
                          <m:ctrlPr>
                            <a:rPr lang="fr-FR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sz="2000" b="1" i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𝐦𝐚𝐱</m:t>
                              </m:r>
                              <m:r>
                                <a:rPr lang="fr-FR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fr-FR" sz="20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fr-FR" sz="20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𝜶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fr-FR" sz="20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𝒔</m:t>
                                  </m:r>
                                </m:e>
                                <m:sup>
                                  <m:r>
                                    <a:rPr lang="fr-FR" sz="20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fr-FR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fr-FR" sz="20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𝑴𝑽</m:t>
                              </m:r>
                              <m:r>
                                <a:rPr lang="fr-FR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)−</m:t>
                              </m:r>
                              <m:r>
                                <a:rPr lang="fr-FR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num>
                            <m:den>
                              <m:r>
                                <a:rPr lang="fr-FR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√</m:t>
                              </m:r>
                              <m:d>
                                <m:dPr>
                                  <m:ctrlPr>
                                    <a:rPr lang="fr-FR" sz="20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fr-FR" sz="2000" b="1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2000" b="1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𝒔</m:t>
                                      </m:r>
                                    </m:e>
                                    <m:sup>
                                      <m:r>
                                        <a:rPr lang="fr-FR" sz="2000" b="1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fr-FR" sz="20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fr-FR" sz="2000" b="1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2000" b="1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𝒔</m:t>
                                      </m:r>
                                    </m:e>
                                    <m:sup>
                                      <m:r>
                                        <a:rPr lang="fr-FR" sz="2000" b="1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∗</m:t>
                                      </m:r>
                                      <m:r>
                                        <a:rPr lang="fr-FR" sz="2000" b="1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723" y="5331077"/>
                <a:ext cx="8617001" cy="867259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 rot="1095303">
            <a:off x="8999162" y="4474477"/>
            <a:ext cx="3817503" cy="134165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/>
              <a:t>How confident </a:t>
            </a:r>
            <a:r>
              <a:rPr lang="en-US" sz="1400" b="1" dirty="0" smtClean="0"/>
              <a:t>are we that our future study permits </a:t>
            </a:r>
            <a:r>
              <a:rPr lang="en-US" sz="1400" b="1" dirty="0"/>
              <a:t>to show </a:t>
            </a:r>
            <a:r>
              <a:rPr lang="en-US" sz="1400" b="1" dirty="0" smtClean="0"/>
              <a:t>that </a:t>
            </a:r>
            <a:r>
              <a:rPr lang="en-US" sz="1400" b="1" dirty="0"/>
              <a:t>the new treatment adds value for </a:t>
            </a:r>
            <a:r>
              <a:rPr lang="en-US" sz="1400" b="1" dirty="0" smtClean="0"/>
              <a:t>patients?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0955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PSI/EFSPI SIG QDM, 10 DECEMBER 2019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54954" y="756000"/>
            <a:ext cx="8761413" cy="936000"/>
          </a:xfrm>
        </p:spPr>
        <p:txBody>
          <a:bodyPr/>
          <a:lstStyle/>
          <a:p>
            <a:r>
              <a:rPr lang="en-US" dirty="0"/>
              <a:t>Power, </a:t>
            </a:r>
            <a:r>
              <a:rPr lang="en-US" dirty="0" smtClean="0"/>
              <a:t>Posterior </a:t>
            </a:r>
            <a:r>
              <a:rPr lang="en-US" dirty="0" err="1" smtClean="0"/>
              <a:t>Prob</a:t>
            </a:r>
            <a:r>
              <a:rPr lang="en-US" dirty="0" smtClean="0"/>
              <a:t>, </a:t>
            </a:r>
            <a:r>
              <a:rPr lang="en-US" dirty="0" err="1" smtClean="0"/>
              <a:t>PPoS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Example</a:t>
            </a:r>
            <a:r>
              <a:rPr lang="en-US" sz="3200" dirty="0"/>
              <a:t>: Alzheimer's disease</a:t>
            </a:r>
            <a:endParaRPr lang="en-US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4967" y="2257890"/>
            <a:ext cx="6589736" cy="354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320172" y="3064654"/>
            <a:ext cx="13612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i="1" dirty="0" smtClean="0">
                <a:latin typeface="+mj-lt"/>
              </a:rPr>
              <a:t>Vague prior</a:t>
            </a:r>
            <a:endParaRPr lang="en-US" sz="1600" i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200460" y="2298190"/>
                <a:ext cx="1480982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Prior</a:t>
                </a:r>
              </a:p>
              <a:p>
                <a:pPr algn="ctr"/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𝜹</m:t>
                    </m:r>
                    <m:r>
                      <a:rPr lang="en-US" sz="1600" b="1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 ~ </m:t>
                    </m:r>
                    <m:r>
                      <a:rPr lang="en-US" sz="1600" b="1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𝑵</m:t>
                    </m:r>
                    <m:d>
                      <m:dPr>
                        <m:ctrlPr>
                          <a:rPr lang="en-US" sz="1600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1600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fr-FR" sz="16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  <m:sSup>
                          <m:sSupPr>
                            <m:ctrlPr>
                              <a:rPr lang="fr-FR" sz="1600" b="1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1600" b="1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𝟎</m:t>
                            </m:r>
                          </m:e>
                          <m:sup>
                            <m:r>
                              <a:rPr lang="fr-FR" sz="1600" b="1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𝟔</m:t>
                            </m:r>
                          </m:sup>
                        </m:sSup>
                      </m:e>
                    </m:d>
                  </m:oMath>
                </a14:m>
                <a:endParaRPr lang="en-US" sz="1600" b="1" dirty="0">
                  <a:solidFill>
                    <a:schemeClr val="bg1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460" y="2298190"/>
                <a:ext cx="1480982" cy="616515"/>
              </a:xfrm>
              <a:prstGeom prst="rect">
                <a:avLst/>
              </a:prstGeom>
              <a:blipFill rotWithShape="1">
                <a:blip r:embed="rId4"/>
                <a:stretch>
                  <a:fillRect t="-2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7584237" y="2278377"/>
                <a:ext cx="1452128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006600"/>
                    </a:solidFill>
                    <a:latin typeface="+mj-lt"/>
                  </a:rPr>
                  <a:t>Posterior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solidFill>
                            <a:srgbClr val="006600"/>
                          </a:solidFill>
                          <a:latin typeface="Cambria Math"/>
                        </a:rPr>
                        <m:t>𝜹</m:t>
                      </m:r>
                      <m:r>
                        <a:rPr lang="en-US" sz="1600" b="1" i="1">
                          <a:solidFill>
                            <a:srgbClr val="006600"/>
                          </a:solidFill>
                          <a:latin typeface="Cambria Math"/>
                        </a:rPr>
                        <m:t>|</m:t>
                      </m:r>
                      <m:r>
                        <a:rPr lang="en-US" sz="1600" b="1" i="1">
                          <a:solidFill>
                            <a:srgbClr val="006600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1600" b="1" i="1">
                          <a:solidFill>
                            <a:srgbClr val="006600"/>
                          </a:solidFill>
                          <a:latin typeface="Cambria Math"/>
                        </a:rPr>
                        <m:t>~</m:t>
                      </m:r>
                      <m:r>
                        <a:rPr lang="en-US" sz="1600" b="1" i="1">
                          <a:solidFill>
                            <a:srgbClr val="006600"/>
                          </a:solidFill>
                          <a:latin typeface="Cambria Math"/>
                        </a:rPr>
                        <m:t>𝑵</m:t>
                      </m:r>
                      <m:d>
                        <m:dPr>
                          <m:ctrlPr>
                            <a:rPr lang="en-US" sz="1600" b="1" i="1">
                              <a:solidFill>
                                <a:srgbClr val="0066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1" i="1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𝒅</m:t>
                          </m:r>
                          <m:r>
                            <a:rPr lang="en-US" sz="1600" b="1" i="1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1600" b="1" i="1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1" i="1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sz="1600" b="1" i="1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b="1" dirty="0">
                  <a:solidFill>
                    <a:srgbClr val="0066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237" y="2278377"/>
                <a:ext cx="1452128" cy="616515"/>
              </a:xfrm>
              <a:prstGeom prst="rect">
                <a:avLst/>
              </a:prstGeom>
              <a:blipFill rotWithShape="1">
                <a:blip r:embed="rId5"/>
                <a:stretch>
                  <a:fillRect t="-2970" b="-3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7393897" y="4056294"/>
                <a:ext cx="1832809" cy="590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FF9900"/>
                    </a:solidFill>
                    <a:latin typeface="+mj-lt"/>
                  </a:rPr>
                  <a:t>Predictive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>
                            <a:solidFill>
                              <a:srgbClr val="FF99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rgbClr val="FF9900"/>
                            </a:solidFill>
                            <a:latin typeface="Cambria Math"/>
                          </a:rPr>
                          <m:t>𝒅</m:t>
                        </m:r>
                      </m:e>
                      <m:sup>
                        <m:r>
                          <a:rPr lang="en-US" sz="1600" b="1">
                            <a:solidFill>
                              <a:srgbClr val="FF99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1600" b="1">
                        <a:solidFill>
                          <a:srgbClr val="FF9900"/>
                        </a:solidFill>
                        <a:latin typeface="Cambria Math"/>
                      </a:rPr>
                      <m:t>~</m:t>
                    </m:r>
                    <m:r>
                      <a:rPr lang="en-US" sz="1600" b="1" i="1">
                        <a:solidFill>
                          <a:srgbClr val="FF9900"/>
                        </a:solidFill>
                        <a:latin typeface="Cambria Math"/>
                      </a:rPr>
                      <m:t>𝑵</m:t>
                    </m:r>
                    <m:r>
                      <a:rPr lang="fr-FR" sz="1600" b="1" i="1" smtClean="0">
                        <a:solidFill>
                          <a:srgbClr val="FF9900"/>
                        </a:solidFill>
                        <a:latin typeface="Cambria Math"/>
                      </a:rPr>
                      <m:t>(</m:t>
                    </m:r>
                    <m:r>
                      <a:rPr lang="en-US" sz="1600" b="1" i="1">
                        <a:solidFill>
                          <a:srgbClr val="FF9900"/>
                        </a:solidFill>
                        <a:latin typeface="Cambria Math"/>
                      </a:rPr>
                      <m:t>𝒅</m:t>
                    </m:r>
                    <m:r>
                      <a:rPr lang="en-US" sz="1600" b="1">
                        <a:solidFill>
                          <a:srgbClr val="FF990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1600" b="1" i="1">
                            <a:solidFill>
                              <a:srgbClr val="FF99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rgbClr val="FF9900"/>
                            </a:solidFill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en-US" sz="1600" b="1" i="1">
                            <a:solidFill>
                              <a:srgbClr val="FF99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1600" b="1">
                        <a:solidFill>
                          <a:srgbClr val="FF9900"/>
                        </a:solidFill>
                        <a:latin typeface="Cambria Math"/>
                      </a:rPr>
                      <m:t>+ </m:t>
                    </m:r>
                    <m:sSup>
                      <m:sSupPr>
                        <m:ctrlPr>
                          <a:rPr lang="fr-FR" sz="1600" b="1" i="1">
                            <a:solidFill>
                              <a:srgbClr val="FF99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rgbClr val="FF9900"/>
                            </a:solidFill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fr-FR" sz="1600" b="1" i="1">
                            <a:solidFill>
                              <a:srgbClr val="FF9900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fr-FR" sz="1600" b="1" i="1">
                            <a:solidFill>
                              <a:srgbClr val="FF99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600" b="1" dirty="0" smtClean="0">
                    <a:solidFill>
                      <a:srgbClr val="FF9900"/>
                    </a:solidFill>
                    <a:latin typeface="+mj-lt"/>
                  </a:rPr>
                  <a:t>)</a:t>
                </a:r>
                <a:endParaRPr lang="en-US" sz="1600" b="1" dirty="0">
                  <a:solidFill>
                    <a:srgbClr val="FF99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897" y="4056294"/>
                <a:ext cx="1832809" cy="590354"/>
              </a:xfrm>
              <a:prstGeom prst="rect">
                <a:avLst/>
              </a:prstGeom>
              <a:blipFill rotWithShape="1">
                <a:blip r:embed="rId6"/>
                <a:stretch>
                  <a:fillRect t="-3093" r="-997" b="-12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761205" y="4056294"/>
                <a:ext cx="2359492" cy="590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algn="ctr"/>
                <a:r>
                  <a:rPr lang="en-US" sz="1600" b="1" dirty="0" smtClean="0">
                    <a:solidFill>
                      <a:srgbClr val="0033CC"/>
                    </a:solidFill>
                    <a:latin typeface="+mj-lt"/>
                  </a:rPr>
                  <a:t>Likelihood next study</a:t>
                </a:r>
              </a:p>
              <a:p>
                <a:pPr marL="0" lvl="1" algn="ctr"/>
                <a:r>
                  <a:rPr lang="en-US" sz="1600" b="1" dirty="0" smtClean="0">
                    <a:solidFill>
                      <a:srgbClr val="0033CC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rgbClr val="0033CC"/>
                            </a:solidFill>
                            <a:latin typeface="Cambria Math"/>
                          </a:rPr>
                          <m:t>𝒅</m:t>
                        </m:r>
                      </m:e>
                      <m:sup>
                        <m:r>
                          <a:rPr lang="en-US" sz="1600" b="1">
                            <a:solidFill>
                              <a:srgbClr val="0033CC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1600" b="1">
                        <a:solidFill>
                          <a:srgbClr val="0033CC"/>
                        </a:solidFill>
                        <a:latin typeface="Cambria Math"/>
                      </a:rPr>
                      <m:t>|</m:t>
                    </m:r>
                    <m:r>
                      <a:rPr lang="en-US" sz="1600" b="1" i="1">
                        <a:solidFill>
                          <a:srgbClr val="0033CC"/>
                        </a:solidFill>
                        <a:latin typeface="Cambria Math"/>
                      </a:rPr>
                      <m:t>𝛅</m:t>
                    </m:r>
                    <m:r>
                      <a:rPr lang="fr-FR" sz="1600" b="1" i="1" smtClean="0">
                        <a:solidFill>
                          <a:srgbClr val="0033CC"/>
                        </a:solidFill>
                        <a:latin typeface="Cambria Math"/>
                      </a:rPr>
                      <m:t>=</m:t>
                    </m:r>
                    <m:r>
                      <a:rPr lang="fr-FR" sz="1600" b="1">
                        <a:solidFill>
                          <a:srgbClr val="0033CC"/>
                        </a:solidFill>
                        <a:latin typeface="Cambria Math"/>
                      </a:rPr>
                      <m:t>𝟐</m:t>
                    </m:r>
                    <m:r>
                      <a:rPr lang="fr-FR" sz="1600" b="1">
                        <a:solidFill>
                          <a:srgbClr val="0033CC"/>
                        </a:solidFill>
                        <a:latin typeface="Cambria Math"/>
                      </a:rPr>
                      <m:t>.</m:t>
                    </m:r>
                    <m:r>
                      <a:rPr lang="fr-FR" sz="1600" b="1" i="0" smtClean="0">
                        <a:solidFill>
                          <a:srgbClr val="0033CC"/>
                        </a:solidFill>
                        <a:latin typeface="Cambria Math"/>
                      </a:rPr>
                      <m:t>𝟓</m:t>
                    </m:r>
                    <m:r>
                      <a:rPr lang="en-US" sz="1600" b="1" smtClean="0">
                        <a:solidFill>
                          <a:srgbClr val="0033CC"/>
                        </a:solidFill>
                        <a:latin typeface="Cambria Math"/>
                      </a:rPr>
                      <m:t>~</m:t>
                    </m:r>
                    <m:r>
                      <a:rPr lang="en-US" sz="1600" b="1" i="1">
                        <a:solidFill>
                          <a:srgbClr val="0033CC"/>
                        </a:solidFill>
                        <a:latin typeface="Cambria Math"/>
                      </a:rPr>
                      <m:t>𝐍</m:t>
                    </m:r>
                    <m:r>
                      <a:rPr lang="en-US" sz="1600" b="1">
                        <a:solidFill>
                          <a:srgbClr val="0033CC"/>
                        </a:solidFill>
                        <a:latin typeface="Cambria Math"/>
                      </a:rPr>
                      <m:t>(</m:t>
                    </m:r>
                    <m:r>
                      <a:rPr lang="fr-FR" sz="1600" b="1">
                        <a:solidFill>
                          <a:srgbClr val="0033CC"/>
                        </a:solidFill>
                        <a:latin typeface="Cambria Math"/>
                      </a:rPr>
                      <m:t>𝟐</m:t>
                    </m:r>
                    <m:r>
                      <a:rPr lang="fr-FR" sz="1600" b="1">
                        <a:solidFill>
                          <a:srgbClr val="0033CC"/>
                        </a:solidFill>
                        <a:latin typeface="Cambria Math"/>
                      </a:rPr>
                      <m:t>.</m:t>
                    </m:r>
                    <m:r>
                      <a:rPr lang="fr-FR" sz="1600" b="1" i="0" smtClean="0">
                        <a:solidFill>
                          <a:srgbClr val="0033CC"/>
                        </a:solidFill>
                        <a:latin typeface="Cambria Math"/>
                      </a:rPr>
                      <m:t>𝟓</m:t>
                    </m:r>
                    <m:r>
                      <a:rPr lang="en-US" sz="1600" b="1">
                        <a:solidFill>
                          <a:srgbClr val="0033CC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1600" b="1" i="1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rgbClr val="0033CC"/>
                            </a:solidFill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en-US" sz="1600" b="1" i="1">
                            <a:solidFill>
                              <a:srgbClr val="0033CC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sz="1600" b="1" i="1">
                            <a:solidFill>
                              <a:srgbClr val="0033CC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1600" b="1">
                        <a:solidFill>
                          <a:srgbClr val="0033CC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1600" b="1" dirty="0">
                  <a:solidFill>
                    <a:srgbClr val="0033CC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205" y="4056294"/>
                <a:ext cx="2359492" cy="590354"/>
              </a:xfrm>
              <a:prstGeom prst="rect">
                <a:avLst/>
              </a:prstGeom>
              <a:blipFill rotWithShape="1">
                <a:blip r:embed="rId7"/>
                <a:stretch>
                  <a:fillRect t="-3093" b="-7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7830" y="4898261"/>
            <a:ext cx="3095719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>
              <a:defRPr sz="2400" b="1">
                <a:solidFill>
                  <a:srgbClr val="0033CC"/>
                </a:solidFill>
              </a:defRPr>
            </a:lvl1pPr>
          </a:lstStyle>
          <a:p>
            <a:r>
              <a:rPr lang="en-US" sz="2000" dirty="0">
                <a:latin typeface="+mj-lt"/>
              </a:rPr>
              <a:t>Power </a:t>
            </a:r>
            <a:r>
              <a:rPr lang="en-US" sz="2000" dirty="0" smtClean="0">
                <a:latin typeface="+mj-lt"/>
              </a:rPr>
              <a:t>next study = 84%</a:t>
            </a:r>
            <a:endParaRPr lang="en-US" sz="20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53705" y="4898261"/>
            <a:ext cx="1505540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>
              <a:defRPr sz="2400" b="1">
                <a:solidFill>
                  <a:srgbClr val="FF9900"/>
                </a:solidFill>
              </a:defRPr>
            </a:lvl1pPr>
          </a:lstStyle>
          <a:p>
            <a:r>
              <a:rPr lang="en-US" sz="2000" dirty="0" err="1" smtClean="0">
                <a:latin typeface="+mj-lt"/>
              </a:rPr>
              <a:t>PPoS</a:t>
            </a:r>
            <a:r>
              <a:rPr lang="en-US" sz="2000" dirty="0" smtClean="0">
                <a:latin typeface="+mj-lt"/>
              </a:rPr>
              <a:t>= 73%</a:t>
            </a:r>
            <a:endParaRPr lang="en-US" sz="2000" dirty="0">
              <a:latin typeface="+mj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099987" y="4681419"/>
            <a:ext cx="0" cy="112247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319157" y="5774292"/>
            <a:ext cx="1561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Critical value </a:t>
            </a:r>
          </a:p>
          <a:p>
            <a:pPr algn="ctr"/>
            <a:r>
              <a:rPr lang="en-US" sz="1600" dirty="0" smtClean="0">
                <a:latin typeface="+mj-lt"/>
              </a:rPr>
              <a:t>≈ 1.66</a:t>
            </a:r>
            <a:endParaRPr lang="en-US" sz="1600" dirty="0">
              <a:latin typeface="+mj-lt"/>
            </a:endParaRPr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/>
          <a:lstStyle/>
          <a:p>
            <a:r>
              <a:rPr lang="en-US" dirty="0" smtClean="0"/>
              <a:t>PSI Webinar - Quantitative Decision-Making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8447460" y="2914705"/>
            <a:ext cx="0" cy="288919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946856" y="5774292"/>
            <a:ext cx="1001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MV=2</a:t>
            </a:r>
            <a:endParaRPr lang="en-US" sz="1600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753705" y="3033876"/>
            <a:ext cx="2048959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>
              <a:defRPr sz="2400" b="1">
                <a:solidFill>
                  <a:srgbClr val="FF9900"/>
                </a:solidFill>
              </a:defRPr>
            </a:lvl1pPr>
          </a:lstStyle>
          <a:p>
            <a:r>
              <a:rPr lang="en-US" sz="2000" dirty="0" smtClean="0">
                <a:solidFill>
                  <a:srgbClr val="008E40"/>
                </a:solidFill>
                <a:latin typeface="+mj-lt"/>
              </a:rPr>
              <a:t>Post </a:t>
            </a:r>
            <a:r>
              <a:rPr lang="en-US" sz="2000" dirty="0" err="1" smtClean="0">
                <a:solidFill>
                  <a:srgbClr val="008E40"/>
                </a:solidFill>
                <a:latin typeface="+mj-lt"/>
              </a:rPr>
              <a:t>Prob</a:t>
            </a:r>
            <a:r>
              <a:rPr lang="en-US" sz="2000" dirty="0" smtClean="0">
                <a:solidFill>
                  <a:srgbClr val="008E40"/>
                </a:solidFill>
                <a:latin typeface="+mj-lt"/>
              </a:rPr>
              <a:t>= 82%</a:t>
            </a:r>
            <a:endParaRPr lang="en-US" sz="2000" dirty="0">
              <a:solidFill>
                <a:srgbClr val="008E40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5123" y="5344297"/>
            <a:ext cx="28011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0033CC"/>
                </a:solidFill>
              </a:rPr>
              <a:t>Probability of statistical </a:t>
            </a:r>
            <a:r>
              <a:rPr lang="en-US" sz="1200" i="1" dirty="0">
                <a:solidFill>
                  <a:srgbClr val="0033CC"/>
                </a:solidFill>
              </a:rPr>
              <a:t>significance </a:t>
            </a:r>
            <a:r>
              <a:rPr lang="en-US" sz="1200" i="1" dirty="0" smtClean="0">
                <a:solidFill>
                  <a:srgbClr val="0033CC"/>
                </a:solidFill>
              </a:rPr>
              <a:t>in next study, </a:t>
            </a:r>
            <a:r>
              <a:rPr lang="en-US" sz="1200" i="1" dirty="0">
                <a:solidFill>
                  <a:srgbClr val="0033CC"/>
                </a:solidFill>
              </a:rPr>
              <a:t>conditional on a hypothesis on the treatment </a:t>
            </a:r>
            <a:r>
              <a:rPr lang="en-US" sz="1200" i="1" dirty="0" smtClean="0">
                <a:solidFill>
                  <a:srgbClr val="0033CC"/>
                </a:solidFill>
              </a:rPr>
              <a:t>effect</a:t>
            </a:r>
          </a:p>
          <a:p>
            <a:pPr algn="ctr"/>
            <a:r>
              <a:rPr lang="en-US" sz="1200" i="1" dirty="0" smtClean="0">
                <a:solidFill>
                  <a:srgbClr val="0033CC"/>
                </a:solidFill>
              </a:rPr>
              <a:t>(fixed value, 2.5 here)</a:t>
            </a:r>
            <a:endParaRPr lang="en-US" sz="1200" i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15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3164" y="2949009"/>
            <a:ext cx="4801168" cy="274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774" y="756000"/>
            <a:ext cx="10112814" cy="936000"/>
          </a:xfrm>
        </p:spPr>
        <p:txBody>
          <a:bodyPr/>
          <a:lstStyle/>
          <a:p>
            <a:r>
              <a:rPr lang="en-US" sz="3200" dirty="0" smtClean="0"/>
              <a:t>Operating characteristics, sample size planning</a:t>
            </a:r>
            <a:br>
              <a:rPr lang="en-US" sz="3200" dirty="0" smtClean="0"/>
            </a:br>
            <a:r>
              <a:rPr lang="en-US" sz="3200" dirty="0"/>
              <a:t>Example: Alzheimer's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018" y="2308536"/>
            <a:ext cx="11469665" cy="369332"/>
          </a:xfr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Operating characteristics </a:t>
            </a:r>
            <a:r>
              <a:rPr lang="en-US" dirty="0" smtClean="0">
                <a:solidFill>
                  <a:schemeClr val="tx1"/>
                </a:solidFill>
              </a:rPr>
              <a:t>based on Posterior Probability and </a:t>
            </a:r>
            <a:r>
              <a:rPr lang="en-US" dirty="0" err="1" smtClean="0">
                <a:solidFill>
                  <a:schemeClr val="tx1"/>
                </a:solidFill>
              </a:rPr>
              <a:t>PPoS</a:t>
            </a:r>
            <a:r>
              <a:rPr lang="en-US" dirty="0" smtClean="0">
                <a:solidFill>
                  <a:schemeClr val="tx1"/>
                </a:solidFill>
              </a:rPr>
              <a:t> are useful to </a:t>
            </a:r>
            <a:r>
              <a:rPr lang="en-US" b="1" dirty="0" smtClean="0">
                <a:solidFill>
                  <a:schemeClr val="tx1"/>
                </a:solidFill>
              </a:rPr>
              <a:t>design studies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PSI Webinar - Quantitative Decision-Making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16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PSI/EFSPI SIG QDM, 10 DECEMBER 2019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292562"/>
              </p:ext>
            </p:extLst>
          </p:nvPr>
        </p:nvGraphicFramePr>
        <p:xfrm>
          <a:off x="297580" y="3301036"/>
          <a:ext cx="5390903" cy="2001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54178"/>
                <a:gridCol w="845575"/>
                <a:gridCol w="845575"/>
                <a:gridCol w="8455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N/arm</a:t>
                      </a:r>
                      <a:r>
                        <a:rPr lang="en-US" sz="1400" baseline="0" dirty="0" smtClean="0"/>
                        <a:t> in </a:t>
                      </a:r>
                      <a:r>
                        <a:rPr lang="en-US" sz="1400" dirty="0" smtClean="0"/>
                        <a:t>Phase II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N=60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/arm</a:t>
                      </a:r>
                      <a:endParaRPr lang="en-US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N=125 /arm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N=150 /arm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False GO</a:t>
                      </a:r>
                      <a:r>
                        <a:rPr lang="en-US" sz="1400" dirty="0" smtClean="0"/>
                        <a:t>, if true</a:t>
                      </a:r>
                      <a:r>
                        <a:rPr lang="en-US" sz="1400" baseline="0" dirty="0" smtClean="0"/>
                        <a:t> mean = 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0.4%</a:t>
                      </a:r>
                      <a:endParaRPr 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/>
                        <a:t>0%</a:t>
                      </a:r>
                      <a:endParaRPr 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/>
                        <a:t>0%</a:t>
                      </a:r>
                      <a:endParaRPr 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False STOP</a:t>
                      </a:r>
                      <a:r>
                        <a:rPr lang="en-US" sz="1400" dirty="0" smtClean="0"/>
                        <a:t>, if true</a:t>
                      </a:r>
                      <a:r>
                        <a:rPr lang="en-US" sz="1400" baseline="0" dirty="0" smtClean="0"/>
                        <a:t> mean = 3</a:t>
                      </a:r>
                      <a:endParaRPr lang="en-US" sz="1400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47.2%</a:t>
                      </a:r>
                      <a:endParaRPr 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31.7%</a:t>
                      </a:r>
                      <a:endParaRPr 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27.4%</a:t>
                      </a:r>
                      <a:endParaRPr 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8000"/>
                          </a:solidFill>
                        </a:rPr>
                        <a:t>Correct STOP</a:t>
                      </a:r>
                      <a:r>
                        <a:rPr lang="en-US" sz="1400" dirty="0" smtClean="0"/>
                        <a:t>, if true</a:t>
                      </a:r>
                      <a:r>
                        <a:rPr lang="en-US" sz="1400" baseline="0" dirty="0" smtClean="0"/>
                        <a:t> mean = 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99.6%</a:t>
                      </a:r>
                      <a:endParaRPr 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/>
                        <a:t>100%</a:t>
                      </a:r>
                      <a:endParaRPr 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/>
                        <a:t>100%</a:t>
                      </a:r>
                      <a:endParaRPr 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8000"/>
                          </a:solidFill>
                        </a:rPr>
                        <a:t>Correct GO</a:t>
                      </a:r>
                      <a:r>
                        <a:rPr lang="en-US" sz="1400" dirty="0" smtClean="0"/>
                        <a:t>, if true</a:t>
                      </a:r>
                      <a:r>
                        <a:rPr lang="en-US" sz="1400" baseline="0" dirty="0" smtClean="0"/>
                        <a:t> mean = 3</a:t>
                      </a:r>
                      <a:endParaRPr lang="en-US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52.8%</a:t>
                      </a:r>
                      <a:endParaRPr 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68.3%</a:t>
                      </a:r>
                      <a:endParaRPr 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72.6%</a:t>
                      </a:r>
                      <a:endParaRPr 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160435" y="2722004"/>
            <a:ext cx="5665193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400" b="1" dirty="0" smtClean="0"/>
              <a:t>Conditional </a:t>
            </a:r>
            <a:r>
              <a:rPr lang="en-US" sz="1400" b="1" dirty="0"/>
              <a:t>o</a:t>
            </a:r>
            <a:r>
              <a:rPr lang="en-US" sz="1400" b="1" dirty="0" smtClean="0"/>
              <a:t>perating characteristics before Phase II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400" b="1" dirty="0" err="1" smtClean="0"/>
              <a:t>Prob</a:t>
            </a:r>
            <a:r>
              <a:rPr lang="en-US" sz="1400" b="1" dirty="0" smtClean="0"/>
              <a:t>(“Post </a:t>
            </a:r>
            <a:r>
              <a:rPr lang="en-US" sz="1400" b="1" dirty="0" err="1" smtClean="0"/>
              <a:t>Prob</a:t>
            </a:r>
            <a:r>
              <a:rPr lang="en-US" sz="1400" b="1" dirty="0" smtClean="0"/>
              <a:t>” &gt; 0.8 | true mean)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191152" y="2722004"/>
            <a:ext cx="5665193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400" b="1" dirty="0" err="1" smtClean="0"/>
              <a:t>PPoS</a:t>
            </a:r>
            <a:r>
              <a:rPr lang="en-US" sz="1400" b="1" dirty="0" smtClean="0"/>
              <a:t> Phase III versus observed treatment difference in Phase II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69938" y="5705496"/>
            <a:ext cx="11469665" cy="61555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chemeClr val="tx1"/>
                </a:solidFill>
              </a:rPr>
              <a:t>PPoS</a:t>
            </a:r>
            <a:r>
              <a:rPr lang="en-US" dirty="0" smtClean="0">
                <a:solidFill>
                  <a:schemeClr val="tx1"/>
                </a:solidFill>
              </a:rPr>
              <a:t> could be used for sample size planning </a:t>
            </a:r>
            <a:r>
              <a:rPr lang="en-US" b="1" dirty="0" smtClean="0">
                <a:solidFill>
                  <a:schemeClr val="tx1"/>
                </a:solidFill>
              </a:rPr>
              <a:t>at the development level 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E.g. sample size planning for phase II based on </a:t>
            </a:r>
            <a:r>
              <a:rPr lang="en-US" dirty="0" err="1" smtClean="0">
                <a:solidFill>
                  <a:schemeClr val="tx1"/>
                </a:solidFill>
              </a:rPr>
              <a:t>PPoS</a:t>
            </a:r>
            <a:r>
              <a:rPr lang="en-US" dirty="0" smtClean="0">
                <a:solidFill>
                  <a:schemeClr val="tx1"/>
                </a:solidFill>
              </a:rPr>
              <a:t> for Phase III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27380" y="6335486"/>
            <a:ext cx="2047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Götte</a:t>
            </a:r>
            <a:r>
              <a:rPr lang="en-US" dirty="0"/>
              <a:t> et al. 2015</a:t>
            </a:r>
          </a:p>
        </p:txBody>
      </p:sp>
    </p:spTree>
    <p:extLst>
      <p:ext uri="{BB962C8B-B14F-4D97-AF65-F5344CB8AC3E}">
        <p14:creationId xmlns:p14="http://schemas.microsoft.com/office/powerpoint/2010/main" val="165588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583406" cy="900000"/>
          </a:xfrm>
        </p:spPr>
        <p:txBody>
          <a:bodyPr/>
          <a:lstStyle/>
          <a:p>
            <a:r>
              <a:rPr lang="en-US" sz="3200" dirty="0" smtClean="0"/>
              <a:t>What </a:t>
            </a:r>
            <a:r>
              <a:rPr lang="en-US" sz="3200" dirty="0"/>
              <a:t>level </a:t>
            </a:r>
            <a:r>
              <a:rPr lang="en-US" sz="3200" dirty="0" smtClean="0"/>
              <a:t>of Posterior Probability/</a:t>
            </a:r>
            <a:r>
              <a:rPr lang="en-US" sz="3200" dirty="0" err="1" smtClean="0"/>
              <a:t>PPoS</a:t>
            </a:r>
            <a:r>
              <a:rPr lang="en-US" sz="3200" dirty="0" smtClean="0"/>
              <a:t> is </a:t>
            </a:r>
            <a:r>
              <a:rPr lang="en-US" sz="3200" dirty="0"/>
              <a:t>needed to support a Go decision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903" y="2578281"/>
            <a:ext cx="11152574" cy="3416320"/>
          </a:xfrm>
        </p:spPr>
        <p:txBody>
          <a:bodyPr wrap="square">
            <a:spAutoFit/>
          </a:bodyPr>
          <a:lstStyle/>
          <a:p>
            <a:pPr marL="342900" lvl="1" indent="-342900"/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Post </a:t>
            </a:r>
            <a:r>
              <a:rPr lang="en-US" dirty="0" err="1">
                <a:solidFill>
                  <a:schemeClr val="tx1"/>
                </a:solidFill>
              </a:rPr>
              <a:t>Prob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dirty="0" err="1">
                <a:solidFill>
                  <a:schemeClr val="tx1"/>
                </a:solidFill>
              </a:rPr>
              <a:t>PPoS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depend </a:t>
            </a:r>
            <a:r>
              <a:rPr lang="en-US" dirty="0">
                <a:solidFill>
                  <a:schemeClr val="tx1"/>
                </a:solidFill>
              </a:rPr>
              <a:t>on the </a:t>
            </a:r>
            <a:r>
              <a:rPr lang="en-US" b="1" dirty="0">
                <a:solidFill>
                  <a:schemeClr val="tx1"/>
                </a:solidFill>
              </a:rPr>
              <a:t>success criteria</a:t>
            </a:r>
            <a:r>
              <a:rPr lang="en-US" dirty="0">
                <a:solidFill>
                  <a:schemeClr val="tx1"/>
                </a:solidFill>
              </a:rPr>
              <a:t>, the </a:t>
            </a:r>
            <a:r>
              <a:rPr lang="en-US" b="1" dirty="0">
                <a:solidFill>
                  <a:schemeClr val="tx1"/>
                </a:solidFill>
              </a:rPr>
              <a:t>design</a:t>
            </a:r>
            <a:r>
              <a:rPr lang="en-US" dirty="0">
                <a:solidFill>
                  <a:schemeClr val="tx1"/>
                </a:solidFill>
              </a:rPr>
              <a:t> of the studies </a:t>
            </a:r>
            <a:r>
              <a:rPr lang="en-US" dirty="0" smtClean="0">
                <a:solidFill>
                  <a:schemeClr val="tx1"/>
                </a:solidFill>
              </a:rPr>
              <a:t>(in particular, the sample size) and </a:t>
            </a:r>
            <a:r>
              <a:rPr lang="en-US" dirty="0">
                <a:solidFill>
                  <a:schemeClr val="tx1"/>
                </a:solidFill>
              </a:rPr>
              <a:t>the amount of </a:t>
            </a:r>
            <a:r>
              <a:rPr lang="en-US" b="1" dirty="0">
                <a:solidFill>
                  <a:schemeClr val="tx1"/>
                </a:solidFill>
              </a:rPr>
              <a:t>uncertainty</a:t>
            </a:r>
            <a:r>
              <a:rPr lang="en-US" dirty="0">
                <a:solidFill>
                  <a:schemeClr val="tx1"/>
                </a:solidFill>
              </a:rPr>
              <a:t> about the treatment effect</a:t>
            </a:r>
          </a:p>
          <a:p>
            <a:r>
              <a:rPr lang="en-US" sz="1600" b="1" dirty="0">
                <a:solidFill>
                  <a:schemeClr val="accent1"/>
                </a:solidFill>
              </a:rPr>
              <a:t>The target level for a Go decision should be chosen </a:t>
            </a:r>
            <a:r>
              <a:rPr lang="en-US" sz="1600" b="1" dirty="0" smtClean="0">
                <a:solidFill>
                  <a:schemeClr val="accent1"/>
                </a:solidFill>
              </a:rPr>
              <a:t>based on </a:t>
            </a:r>
          </a:p>
          <a:p>
            <a:pPr lvl="1"/>
            <a:r>
              <a:rPr lang="en-US" sz="1400" b="1" dirty="0" smtClean="0">
                <a:solidFill>
                  <a:schemeClr val="accent1"/>
                </a:solidFill>
              </a:rPr>
              <a:t>What is achievable </a:t>
            </a:r>
            <a:r>
              <a:rPr lang="en-US" sz="1400" dirty="0" smtClean="0">
                <a:solidFill>
                  <a:schemeClr val="tx1"/>
                </a:solidFill>
              </a:rPr>
              <a:t>(assessed using operating </a:t>
            </a:r>
            <a:r>
              <a:rPr lang="en-US" sz="1400" dirty="0">
                <a:solidFill>
                  <a:schemeClr val="tx1"/>
                </a:solidFill>
              </a:rPr>
              <a:t>characteristics, conditional on fixed values or using informative </a:t>
            </a:r>
            <a:r>
              <a:rPr lang="en-US" sz="1400" dirty="0" smtClean="0">
                <a:solidFill>
                  <a:schemeClr val="tx1"/>
                </a:solidFill>
              </a:rPr>
              <a:t>priors)</a:t>
            </a:r>
          </a:p>
          <a:p>
            <a:pPr lvl="1"/>
            <a:r>
              <a:rPr lang="en-US" sz="1400" b="1" dirty="0">
                <a:solidFill>
                  <a:schemeClr val="accent1"/>
                </a:solidFill>
              </a:rPr>
              <a:t>What is </a:t>
            </a:r>
            <a:r>
              <a:rPr lang="en-US" sz="1400" b="1" dirty="0" smtClean="0">
                <a:solidFill>
                  <a:schemeClr val="accent1"/>
                </a:solidFill>
              </a:rPr>
              <a:t>desirable </a:t>
            </a:r>
            <a:r>
              <a:rPr lang="en-US" sz="1400" dirty="0" smtClean="0">
                <a:solidFill>
                  <a:schemeClr val="tx1"/>
                </a:solidFill>
              </a:rPr>
              <a:t>in the context: what level of risk is acceptable to make a decision? E.g.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Well understood disease, highly competitive environment </a:t>
            </a:r>
            <a:r>
              <a:rPr lang="en-US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Low level of acceptable risk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High unmet need, high risk of development failure  Higher level of acceptable risk</a:t>
            </a:r>
          </a:p>
          <a:p>
            <a:pPr lvl="2"/>
            <a:endParaRPr lang="en-US" sz="12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Note on classical Power vs Predictive Power </a:t>
            </a:r>
          </a:p>
          <a:p>
            <a:pPr lvl="1"/>
            <a:r>
              <a:rPr lang="en-US" sz="1400" b="1" dirty="0" smtClean="0">
                <a:solidFill>
                  <a:schemeClr val="accent1"/>
                </a:solidFill>
              </a:rPr>
              <a:t>Power</a:t>
            </a:r>
            <a:r>
              <a:rPr lang="en-US" sz="1400" dirty="0" smtClean="0">
                <a:solidFill>
                  <a:schemeClr val="tx1"/>
                </a:solidFill>
              </a:rPr>
              <a:t> in confirmatory trials is usually 80% or 90%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Based on an assumption about the treatment effect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Could always be increased by increasing the sample size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PSI Webinar - Quantitative Decision-Making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17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PSI/EFSPI SIG QDM, 10 DECEMBER 2019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250542" y="6408174"/>
            <a:ext cx="1936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Crisp et al. 2018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709708" y="4977443"/>
            <a:ext cx="6263048" cy="120545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sz="1200" dirty="0" smtClean="0">
              <a:solidFill>
                <a:schemeClr val="tx1"/>
              </a:solidFill>
            </a:endParaRPr>
          </a:p>
          <a:p>
            <a:pPr lvl="1"/>
            <a:r>
              <a:rPr lang="en-US" sz="1400" b="1" dirty="0" smtClean="0">
                <a:solidFill>
                  <a:schemeClr val="accent1"/>
                </a:solidFill>
              </a:rPr>
              <a:t>Predictive Power </a:t>
            </a:r>
            <a:r>
              <a:rPr lang="en-US" sz="1400" dirty="0" smtClean="0">
                <a:solidFill>
                  <a:schemeClr val="tx1"/>
                </a:solidFill>
              </a:rPr>
              <a:t>takes into account uncertainties about the treatment effect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accent1"/>
                </a:solidFill>
              </a:rPr>
              <a:t>There is a limit of how high it can be</a:t>
            </a:r>
            <a:r>
              <a:rPr lang="en-US" sz="1200" dirty="0" smtClean="0">
                <a:solidFill>
                  <a:schemeClr val="tx1"/>
                </a:solidFill>
              </a:rPr>
              <a:t>, which depends on the amount of available uncertainty</a:t>
            </a:r>
          </a:p>
        </p:txBody>
      </p:sp>
    </p:spTree>
    <p:extLst>
      <p:ext uri="{BB962C8B-B14F-4D97-AF65-F5344CB8AC3E}">
        <p14:creationId xmlns:p14="http://schemas.microsoft.com/office/powerpoint/2010/main" val="59807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Extensions, other settings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084" y="2375964"/>
            <a:ext cx="10910365" cy="3847207"/>
          </a:xfrm>
        </p:spPr>
        <p:txBody>
          <a:bodyPr wrap="square">
            <a:spAutoFit/>
          </a:bodyPr>
          <a:lstStyle/>
          <a:p>
            <a:r>
              <a:rPr lang="en-US" b="1" dirty="0" smtClean="0"/>
              <a:t>Several </a:t>
            </a:r>
            <a:r>
              <a:rPr lang="en-US" b="1" dirty="0"/>
              <a:t>prior studies</a:t>
            </a:r>
            <a:r>
              <a:rPr lang="en-US" dirty="0"/>
              <a:t>: estimate based on (network-</a:t>
            </a:r>
            <a:r>
              <a:rPr lang="en-US" dirty="0" smtClean="0"/>
              <a:t>) meta-analysis</a:t>
            </a:r>
            <a:endParaRPr lang="en-US" dirty="0"/>
          </a:p>
          <a:p>
            <a:r>
              <a:rPr lang="en-US" b="1" dirty="0"/>
              <a:t>Several future </a:t>
            </a:r>
            <a:r>
              <a:rPr lang="en-US" b="1" dirty="0" smtClean="0"/>
              <a:t>studies</a:t>
            </a:r>
            <a:r>
              <a:rPr lang="en-US" dirty="0" smtClean="0"/>
              <a:t>: probability to reach the criteria in each study</a:t>
            </a:r>
            <a:endParaRPr lang="en-US" dirty="0"/>
          </a:p>
          <a:p>
            <a:r>
              <a:rPr lang="en-US" b="1" dirty="0"/>
              <a:t>Interim analysis</a:t>
            </a:r>
            <a:r>
              <a:rPr lang="en-US" dirty="0"/>
              <a:t>: probability to reach the criteria </a:t>
            </a:r>
            <a:r>
              <a:rPr lang="en-US" dirty="0" smtClean="0"/>
              <a:t>at the end of the study given the results at the interim (independent increments)</a:t>
            </a:r>
            <a:endParaRPr lang="en-US" dirty="0"/>
          </a:p>
          <a:p>
            <a:r>
              <a:rPr lang="en-US" b="1" dirty="0" smtClean="0"/>
              <a:t>Multiple endpoints / Multiple doses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Type 1 error adjustment </a:t>
            </a:r>
            <a:r>
              <a:rPr lang="en-US" dirty="0"/>
              <a:t>for multiple </a:t>
            </a:r>
            <a:r>
              <a:rPr lang="en-US" dirty="0" smtClean="0"/>
              <a:t>comparisons </a:t>
            </a:r>
            <a:r>
              <a:rPr lang="en-US" dirty="0"/>
              <a:t>if </a:t>
            </a:r>
            <a:r>
              <a:rPr lang="en-US" dirty="0" smtClean="0"/>
              <a:t>needed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Joint distributions</a:t>
            </a:r>
            <a:endParaRPr lang="en-US" dirty="0"/>
          </a:p>
          <a:p>
            <a:r>
              <a:rPr lang="en-US" b="1" dirty="0" smtClean="0"/>
              <a:t>Bias</a:t>
            </a:r>
            <a:r>
              <a:rPr lang="en-US" dirty="0" smtClean="0"/>
              <a:t>: selection of </a:t>
            </a:r>
            <a:r>
              <a:rPr lang="en-US" dirty="0"/>
              <a:t>doses or </a:t>
            </a:r>
            <a:r>
              <a:rPr lang="en-US" dirty="0" smtClean="0"/>
              <a:t>populations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overestimation of treatment effect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overestimation </a:t>
            </a:r>
            <a:r>
              <a:rPr lang="en-US" dirty="0"/>
              <a:t>of </a:t>
            </a:r>
            <a:r>
              <a:rPr lang="en-US" dirty="0" smtClean="0"/>
              <a:t>probabilities of success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bias </a:t>
            </a:r>
            <a:r>
              <a:rPr lang="en-US" dirty="0"/>
              <a:t>correction needed</a:t>
            </a:r>
          </a:p>
          <a:p>
            <a:r>
              <a:rPr lang="en-US" dirty="0" smtClean="0"/>
              <a:t>Decision-making </a:t>
            </a:r>
            <a:r>
              <a:rPr lang="en-US" dirty="0"/>
              <a:t>based on </a:t>
            </a:r>
            <a:r>
              <a:rPr lang="en-US" sz="2000" b="1" dirty="0"/>
              <a:t>surrogate </a:t>
            </a:r>
            <a:r>
              <a:rPr lang="en-US" sz="2000" b="1" dirty="0" smtClean="0"/>
              <a:t>endpoints</a:t>
            </a:r>
            <a:endParaRPr lang="en-US" b="1" dirty="0" smtClean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Patient-level or trial-level </a:t>
            </a:r>
            <a:r>
              <a:rPr lang="en-US" dirty="0"/>
              <a:t>surrogacy (</a:t>
            </a:r>
            <a:r>
              <a:rPr lang="en-US" dirty="0" err="1"/>
              <a:t>Saint-Hilary</a:t>
            </a:r>
            <a:r>
              <a:rPr lang="en-US" dirty="0"/>
              <a:t> et al. </a:t>
            </a:r>
            <a:r>
              <a:rPr lang="en-US" dirty="0" smtClean="0"/>
              <a:t>2019)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PSI Webinar - Quantitative Decision-Making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18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PSI/EFSPI SIG QDM, 10 DECEMBER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84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15DD0A-AF2D-4808-8C7D-21E5FB20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C8B9D7-09A7-46F6-A439-E1A2A1BE0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94857"/>
            <a:ext cx="10374894" cy="3857466"/>
          </a:xfr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Posterior Probability and </a:t>
            </a:r>
            <a:r>
              <a:rPr lang="en-US" b="1" dirty="0" err="1" smtClean="0">
                <a:solidFill>
                  <a:schemeClr val="accent1"/>
                </a:solidFill>
              </a:rPr>
              <a:t>PPoS</a:t>
            </a:r>
            <a:r>
              <a:rPr lang="en-US" b="1" dirty="0" smtClean="0">
                <a:solidFill>
                  <a:schemeClr val="accent1"/>
                </a:solidFill>
              </a:rPr>
              <a:t> help </a:t>
            </a:r>
            <a:r>
              <a:rPr lang="en-US" b="1" dirty="0">
                <a:solidFill>
                  <a:schemeClr val="accent1"/>
                </a:solidFill>
              </a:rPr>
              <a:t>decision-making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At the study level </a:t>
            </a:r>
            <a:r>
              <a:rPr lang="en-US" dirty="0"/>
              <a:t>(planning, interim analyses,…)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At the development level </a:t>
            </a:r>
            <a:r>
              <a:rPr lang="en-US" dirty="0"/>
              <a:t>when assessing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Development </a:t>
            </a:r>
            <a:r>
              <a:rPr lang="en-US" dirty="0"/>
              <a:t>strategies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Strategic </a:t>
            </a:r>
            <a:r>
              <a:rPr lang="en-US" dirty="0" smtClean="0"/>
              <a:t>milestones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Due-diligences</a:t>
            </a:r>
            <a:endParaRPr lang="en-US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Global project value assessment</a:t>
            </a:r>
          </a:p>
          <a:p>
            <a:endParaRPr lang="en-GB" dirty="0" smtClean="0"/>
          </a:p>
          <a:p>
            <a:r>
              <a:rPr lang="en-GB" dirty="0" smtClean="0"/>
              <a:t>Choosing between </a:t>
            </a:r>
            <a:r>
              <a:rPr lang="en-GB" b="1" dirty="0" smtClean="0">
                <a:solidFill>
                  <a:schemeClr val="accent1"/>
                </a:solidFill>
              </a:rPr>
              <a:t>Posterior Probability </a:t>
            </a:r>
            <a:r>
              <a:rPr lang="en-GB" dirty="0" smtClean="0"/>
              <a:t>or </a:t>
            </a:r>
            <a:r>
              <a:rPr lang="en-GB" b="1" dirty="0" err="1" smtClean="0">
                <a:solidFill>
                  <a:schemeClr val="accent1"/>
                </a:solidFill>
              </a:rPr>
              <a:t>PPoS</a:t>
            </a:r>
            <a:r>
              <a:rPr lang="en-GB" dirty="0" smtClean="0">
                <a:solidFill>
                  <a:schemeClr val="accent1"/>
                </a:solidFill>
              </a:rPr>
              <a:t> </a:t>
            </a:r>
            <a:r>
              <a:rPr lang="en-GB" dirty="0"/>
              <a:t>to define the Go/No-Go criteria depends on the question of interest (related to the treatment effect </a:t>
            </a:r>
            <a:r>
              <a:rPr lang="en-GB" dirty="0" smtClean="0"/>
              <a:t>only, or also to the success of future trials) and the context (future studies already planned and designed?)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3C2A2F8-9E5B-4820-9C50-B0EC04538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PSI Webinar - Quantitative Decision-Making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FA2EC69-6038-4D01-A1E3-244AEBC20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19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F96E1972-0CDF-4740-B371-8A444E432BA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PSI/EFSPI SIG QDM, 10 DECEMBER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16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PSI/EFSPI SIG QDM, 10 DECEMBER 2019</a:t>
            </a:r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/>
          <a:lstStyle/>
          <a:p>
            <a:r>
              <a:rPr lang="en-US" dirty="0"/>
              <a:t>PSI Webinar - Quantitative Decision-Making</a:t>
            </a:r>
          </a:p>
        </p:txBody>
      </p:sp>
      <p:sp>
        <p:nvSpPr>
          <p:cNvPr id="18" name="Pentagon 17"/>
          <p:cNvSpPr/>
          <p:nvPr/>
        </p:nvSpPr>
        <p:spPr>
          <a:xfrm>
            <a:off x="2006600" y="2425700"/>
            <a:ext cx="7899400" cy="546100"/>
          </a:xfrm>
          <a:prstGeom prst="homePlate">
            <a:avLst/>
          </a:prstGeom>
          <a:gradFill flip="none" rotWithShape="1">
            <a:gsLst>
              <a:gs pos="70000">
                <a:schemeClr val="accent1"/>
              </a:gs>
              <a:gs pos="100000">
                <a:schemeClr val="accent5"/>
              </a:gs>
              <a:gs pos="11000">
                <a:schemeClr val="accent4"/>
              </a:gs>
              <a:gs pos="90000">
                <a:schemeClr val="accent5"/>
              </a:gs>
              <a:gs pos="4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06052" y="250618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Past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43376" y="251408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Present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10500" y="250670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Future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04687" y="5799111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Prior distribution</a:t>
            </a:r>
            <a:endParaRPr lang="en-US" b="1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4100325" y="579911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Likelihood</a:t>
            </a:r>
            <a:endParaRPr lang="en-US" b="1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6095963" y="5799111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Posterior</a:t>
            </a:r>
          </a:p>
          <a:p>
            <a:pPr algn="ctr"/>
            <a:r>
              <a:rPr lang="en-US" b="1" i="1" dirty="0" smtClean="0"/>
              <a:t>distribution</a:t>
            </a:r>
            <a:endParaRPr lang="en-US" b="1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8091600" y="579911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Predictive distribution</a:t>
            </a:r>
            <a:endParaRPr lang="en-US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3739352" y="6447982"/>
            <a:ext cx="4985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 algn="ctr"/>
            <a:r>
              <a:rPr lang="en-US" dirty="0" smtClean="0"/>
              <a:t>Inspired from </a:t>
            </a:r>
            <a:r>
              <a:rPr lang="en-US" dirty="0" err="1" smtClean="0"/>
              <a:t>Wandel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Neuenschwander</a:t>
            </a:r>
            <a:r>
              <a:rPr lang="en-US" dirty="0"/>
              <a:t>, 2017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19087" y="3222171"/>
            <a:ext cx="1800000" cy="2628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Contextual evidence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lvl="0" algn="ctr"/>
            <a:r>
              <a:rPr lang="en-US" sz="1600" dirty="0">
                <a:solidFill>
                  <a:schemeClr val="tx1"/>
                </a:solidFill>
              </a:rPr>
              <a:t>Expert opinion, historical and co-data, </a:t>
            </a:r>
            <a:r>
              <a:rPr lang="en-US" sz="1600" dirty="0" smtClean="0">
                <a:solidFill>
                  <a:schemeClr val="tx1"/>
                </a:solidFill>
              </a:rPr>
              <a:t>literature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114725" y="3222171"/>
            <a:ext cx="1800000" cy="2628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/>
              <a:t>Observed data</a:t>
            </a:r>
          </a:p>
          <a:p>
            <a:pPr algn="ctr"/>
            <a:endParaRPr lang="en-US" sz="1600" dirty="0"/>
          </a:p>
          <a:p>
            <a:pPr lvl="0" algn="ctr"/>
            <a:endParaRPr lang="en-US" sz="1600" dirty="0" smtClean="0"/>
          </a:p>
          <a:p>
            <a:pPr lvl="0" algn="ctr"/>
            <a:r>
              <a:rPr lang="en-US" sz="1600" dirty="0" smtClean="0"/>
              <a:t>Clinical trials</a:t>
            </a:r>
            <a:endParaRPr lang="en-US" sz="1600" dirty="0"/>
          </a:p>
        </p:txBody>
      </p:sp>
      <p:sp>
        <p:nvSpPr>
          <p:cNvPr id="28" name="Rounded Rectangle 27"/>
          <p:cNvSpPr/>
          <p:nvPr/>
        </p:nvSpPr>
        <p:spPr>
          <a:xfrm>
            <a:off x="6110363" y="3222171"/>
            <a:ext cx="1800000" cy="2628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/>
              <a:t>Updated evidence</a:t>
            </a:r>
          </a:p>
          <a:p>
            <a:pPr algn="ctr"/>
            <a:endParaRPr lang="en-US" sz="1600" dirty="0"/>
          </a:p>
          <a:p>
            <a:pPr lvl="0" algn="ctr"/>
            <a:endParaRPr lang="en-US" sz="1600" dirty="0" smtClean="0"/>
          </a:p>
          <a:p>
            <a:pPr lvl="0" algn="ctr"/>
            <a:r>
              <a:rPr lang="en-US" sz="16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 Decision-making, Go/No-Go decision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8106000" y="3222171"/>
            <a:ext cx="1800000" cy="26280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Future evidence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lvl="0" algn="ctr"/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160000" y="4854812"/>
            <a:ext cx="1692000" cy="828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i="1" dirty="0">
                <a:ln/>
                <a:solidFill>
                  <a:schemeClr val="tx1"/>
                </a:solidFill>
              </a:rPr>
              <a:t>Extrapolations</a:t>
            </a:r>
            <a:endParaRPr lang="en-US" sz="1200" dirty="0">
              <a:solidFill>
                <a:schemeClr val="tx1"/>
              </a:solidFill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schemeClr val="tx1"/>
                </a:solidFill>
              </a:rPr>
              <a:t>Clinical trials in a different context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8160000" y="3933371"/>
            <a:ext cx="1692000" cy="828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i="1" dirty="0">
                <a:ln/>
                <a:solidFill>
                  <a:schemeClr val="tx1"/>
                </a:solidFill>
              </a:rPr>
              <a:t>Predictions</a:t>
            </a:r>
            <a:endParaRPr lang="en-US" sz="1200" dirty="0">
              <a:solidFill>
                <a:schemeClr val="tx1"/>
              </a:solidFill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schemeClr val="tx1"/>
                </a:solidFill>
              </a:rPr>
              <a:t>Clinical trials in the same context</a:t>
            </a:r>
          </a:p>
        </p:txBody>
      </p:sp>
    </p:spTree>
    <p:extLst>
      <p:ext uri="{BB962C8B-B14F-4D97-AF65-F5344CB8AC3E}">
        <p14:creationId xmlns:p14="http://schemas.microsoft.com/office/powerpoint/2010/main" val="282999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10142311" cy="706964"/>
          </a:xfrm>
        </p:spPr>
        <p:txBody>
          <a:bodyPr/>
          <a:lstStyle/>
          <a:p>
            <a:r>
              <a:rPr lang="en-US" dirty="0"/>
              <a:t>Lessons learned from the </a:t>
            </a:r>
            <a:r>
              <a:rPr lang="en-US" dirty="0" smtClean="0"/>
              <a:t>webinars</a:t>
            </a:r>
            <a:br>
              <a:rPr lang="en-US" dirty="0" smtClean="0"/>
            </a:br>
            <a:r>
              <a:rPr lang="en-US" sz="2800" dirty="0" smtClean="0"/>
              <a:t>Quantitative Decision-Making in Drug Development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66" y="2485516"/>
            <a:ext cx="11513910" cy="3267561"/>
          </a:xfr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QDM provides value to trial level, program level </a:t>
            </a:r>
            <a:r>
              <a:rPr lang="en-GB" b="1" dirty="0" smtClean="0">
                <a:solidFill>
                  <a:schemeClr val="accent1"/>
                </a:solidFill>
              </a:rPr>
              <a:t>and </a:t>
            </a:r>
            <a:r>
              <a:rPr lang="en-GB" b="1" dirty="0">
                <a:solidFill>
                  <a:schemeClr val="accent1"/>
                </a:solidFill>
              </a:rPr>
              <a:t>portfolio level </a:t>
            </a:r>
            <a:r>
              <a:rPr lang="en-GB" b="1" dirty="0" smtClean="0">
                <a:solidFill>
                  <a:schemeClr val="accent1"/>
                </a:solidFill>
              </a:rPr>
              <a:t>decision-making</a:t>
            </a:r>
            <a:endParaRPr lang="en-GB" b="1" dirty="0">
              <a:solidFill>
                <a:schemeClr val="accent1"/>
              </a:solidFill>
            </a:endParaRPr>
          </a:p>
          <a:p>
            <a:r>
              <a:rPr lang="en-US" b="1" dirty="0" smtClean="0">
                <a:solidFill>
                  <a:schemeClr val="accent1"/>
                </a:solidFill>
              </a:rPr>
              <a:t>There is an awareness of QDM methods </a:t>
            </a:r>
            <a:r>
              <a:rPr lang="en-US" dirty="0" smtClean="0"/>
              <a:t>among statisticians and, to a lesser extent, also among non-statisticians and decision-makers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However, statisticians are not seen as leaders in decision-making processes</a:t>
            </a:r>
          </a:p>
          <a:p>
            <a:pPr>
              <a:spcBef>
                <a:spcPts val="1200"/>
              </a:spcBef>
            </a:pPr>
            <a:r>
              <a:rPr lang="en-US" b="1" dirty="0" smtClean="0">
                <a:solidFill>
                  <a:schemeClr val="accent1"/>
                </a:solidFill>
              </a:rPr>
              <a:t>Many </a:t>
            </a:r>
            <a:r>
              <a:rPr lang="en-US" b="1" dirty="0">
                <a:solidFill>
                  <a:schemeClr val="accent1"/>
                </a:solidFill>
              </a:rPr>
              <a:t>quantitative methods exist </a:t>
            </a:r>
            <a:r>
              <a:rPr lang="en-US" dirty="0"/>
              <a:t>but </a:t>
            </a:r>
            <a:r>
              <a:rPr lang="en-US" dirty="0" smtClean="0"/>
              <a:t>some of them still </a:t>
            </a:r>
            <a:r>
              <a:rPr lang="en-US" dirty="0"/>
              <a:t>remain unknown or unused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/>
              <a:t>QDM is currently used mainly in clinical development</a:t>
            </a:r>
          </a:p>
          <a:p>
            <a:pPr>
              <a:spcBef>
                <a:spcPts val="1200"/>
              </a:spcBef>
            </a:pPr>
            <a:r>
              <a:rPr lang="en-GB" dirty="0"/>
              <a:t>Pre-specification of </a:t>
            </a:r>
            <a:r>
              <a:rPr lang="en-GB" b="1" dirty="0" smtClean="0">
                <a:solidFill>
                  <a:schemeClr val="accent1"/>
                </a:solidFill>
              </a:rPr>
              <a:t>QDM frameworks </a:t>
            </a:r>
            <a:r>
              <a:rPr lang="en-GB" dirty="0" smtClean="0"/>
              <a:t>with quantitative criteria </a:t>
            </a:r>
            <a:r>
              <a:rPr lang="en-GB" dirty="0"/>
              <a:t>is a driver for better </a:t>
            </a:r>
            <a:r>
              <a:rPr lang="en-GB" dirty="0" smtClean="0"/>
              <a:t>decision-making</a:t>
            </a:r>
            <a:endParaRPr lang="en-GB" dirty="0"/>
          </a:p>
          <a:p>
            <a:pPr>
              <a:spcBef>
                <a:spcPts val="1200"/>
              </a:spcBef>
            </a:pPr>
            <a:r>
              <a:rPr lang="en-US" b="1" dirty="0" smtClean="0">
                <a:solidFill>
                  <a:schemeClr val="accent1"/>
                </a:solidFill>
              </a:rPr>
              <a:t>Statistical </a:t>
            </a:r>
            <a:r>
              <a:rPr lang="en-US" b="1" dirty="0">
                <a:solidFill>
                  <a:schemeClr val="accent1"/>
                </a:solidFill>
              </a:rPr>
              <a:t>methods </a:t>
            </a:r>
            <a:r>
              <a:rPr lang="en-US" dirty="0" smtClean="0">
                <a:solidFill>
                  <a:schemeClr val="accent1"/>
                </a:solidFill>
              </a:rPr>
              <a:t>e.g. probabilities of success </a:t>
            </a:r>
            <a:r>
              <a:rPr lang="en-US" dirty="0" smtClean="0"/>
              <a:t>permit </a:t>
            </a:r>
            <a:r>
              <a:rPr lang="en-US" dirty="0"/>
              <a:t>to quantify uncertainty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QDM facilitates </a:t>
            </a:r>
            <a:r>
              <a:rPr lang="en-GB" dirty="0"/>
              <a:t>better </a:t>
            </a:r>
            <a:r>
              <a:rPr lang="en-GB" b="1" dirty="0">
                <a:solidFill>
                  <a:schemeClr val="accent1"/>
                </a:solidFill>
              </a:rPr>
              <a:t>cross-functional </a:t>
            </a:r>
            <a:r>
              <a:rPr lang="en-GB" b="1" dirty="0" smtClean="0">
                <a:solidFill>
                  <a:schemeClr val="accent1"/>
                </a:solidFill>
              </a:rPr>
              <a:t>communication and planning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PSI Webinar - Quantitative Decision-Making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20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8461829" y="6391838"/>
            <a:ext cx="3181875" cy="270219"/>
          </a:xfrm>
        </p:spPr>
        <p:txBody>
          <a:bodyPr/>
          <a:lstStyle/>
          <a:p>
            <a:r>
              <a:rPr lang="en-US" dirty="0"/>
              <a:t>PSI/EFSPI SIG QDM, </a:t>
            </a:r>
            <a:r>
              <a:rPr lang="en-US" dirty="0" smtClean="0"/>
              <a:t>3 &amp; 10 DECEMBER </a:t>
            </a:r>
            <a:r>
              <a:rPr lang="en-US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20625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659AA0-81B8-4354-84A2-365C8905C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E6424A-B8D8-470E-9AB9-B23CB887F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49" y="2442909"/>
            <a:ext cx="11282515" cy="4006225"/>
          </a:xfrm>
        </p:spPr>
        <p:txBody>
          <a:bodyPr wrap="square">
            <a:spAutoFit/>
          </a:bodyPr>
          <a:lstStyle/>
          <a:p>
            <a:r>
              <a:rPr lang="en-US" sz="1400" dirty="0" err="1" smtClean="0"/>
              <a:t>Wandel</a:t>
            </a:r>
            <a:r>
              <a:rPr lang="en-US" sz="1400" dirty="0" smtClean="0"/>
              <a:t>, S, and </a:t>
            </a:r>
            <a:r>
              <a:rPr lang="en-US" sz="1400" dirty="0" err="1" smtClean="0"/>
              <a:t>Neuenschwander</a:t>
            </a:r>
            <a:r>
              <a:rPr lang="en-US" sz="1400" dirty="0" smtClean="0"/>
              <a:t>, B (2017). </a:t>
            </a:r>
            <a:r>
              <a:rPr lang="en-US" sz="1400" dirty="0"/>
              <a:t>Bayesian Clinical Trials Workshop, Ulm University, Germany, October </a:t>
            </a:r>
            <a:r>
              <a:rPr lang="en-US" sz="1400" dirty="0" smtClean="0"/>
              <a:t>4-5.</a:t>
            </a:r>
          </a:p>
          <a:p>
            <a:r>
              <a:rPr lang="en-US" sz="1400" dirty="0" err="1" smtClean="0"/>
              <a:t>Spiegelhalter</a:t>
            </a:r>
            <a:r>
              <a:rPr lang="en-US" sz="1400" dirty="0" smtClean="0"/>
              <a:t>, DJ, </a:t>
            </a:r>
            <a:r>
              <a:rPr lang="en-US" sz="1400" dirty="0" err="1" smtClean="0"/>
              <a:t>Abramsn</a:t>
            </a:r>
            <a:r>
              <a:rPr lang="en-US" sz="1400" dirty="0" smtClean="0"/>
              <a:t>, KR, </a:t>
            </a:r>
            <a:r>
              <a:rPr lang="en-US" sz="1400" dirty="0"/>
              <a:t>and </a:t>
            </a:r>
            <a:r>
              <a:rPr lang="en-US" sz="1400" dirty="0" smtClean="0"/>
              <a:t>Myles, JP </a:t>
            </a:r>
            <a:r>
              <a:rPr lang="en-US" sz="1400" dirty="0"/>
              <a:t>(2004). Bayesian approaches to clinical trials and health-care evaluation. John Wiley &amp; Sons Ltd, </a:t>
            </a:r>
            <a:r>
              <a:rPr lang="en-US" sz="1400" dirty="0" err="1"/>
              <a:t>Chichester</a:t>
            </a:r>
            <a:r>
              <a:rPr lang="en-US" sz="1400" dirty="0"/>
              <a:t>, UK. </a:t>
            </a:r>
          </a:p>
          <a:p>
            <a:r>
              <a:rPr lang="en-US" sz="1400" dirty="0" smtClean="0"/>
              <a:t>O Hagan, A, Stevens, JW, </a:t>
            </a:r>
            <a:r>
              <a:rPr lang="en-US" sz="1400" dirty="0"/>
              <a:t>and </a:t>
            </a:r>
            <a:r>
              <a:rPr lang="en-US" sz="1400" dirty="0" smtClean="0"/>
              <a:t>Campbell, MJ </a:t>
            </a:r>
            <a:r>
              <a:rPr lang="en-US" sz="1400" dirty="0"/>
              <a:t>(2005). Assurance in clinical trial design. Pharmaceutical Statistics 4, 187–201. </a:t>
            </a:r>
            <a:endParaRPr lang="en-US" sz="1400" dirty="0" smtClean="0"/>
          </a:p>
          <a:p>
            <a:r>
              <a:rPr lang="en-US" sz="1400" dirty="0"/>
              <a:t>Walley RJ, Smith CL, Gale JD, Woodward </a:t>
            </a:r>
            <a:r>
              <a:rPr lang="en-US" sz="1400" dirty="0" smtClean="0"/>
              <a:t>P (2015). </a:t>
            </a:r>
            <a:r>
              <a:rPr lang="en-US" sz="1400" dirty="0"/>
              <a:t>Advantages of a wholly Bayesian approach to assessing efficacy in early drug development: a case study. Pharm Stat. </a:t>
            </a:r>
            <a:r>
              <a:rPr lang="en-US" sz="1400" dirty="0" smtClean="0"/>
              <a:t>14(3</a:t>
            </a:r>
            <a:r>
              <a:rPr lang="en-US" sz="1400" dirty="0"/>
              <a:t>):205-15. </a:t>
            </a:r>
            <a:r>
              <a:rPr lang="en-US" sz="1400" dirty="0" err="1"/>
              <a:t>doi</a:t>
            </a:r>
            <a:r>
              <a:rPr lang="en-US" sz="1400" dirty="0"/>
              <a:t>: 10.1002/pst.1675.</a:t>
            </a:r>
            <a:r>
              <a:rPr lang="en-US" sz="1400" dirty="0" smtClean="0"/>
              <a:t> </a:t>
            </a:r>
            <a:endParaRPr lang="en-US" sz="1400" dirty="0" smtClean="0"/>
          </a:p>
          <a:p>
            <a:r>
              <a:rPr lang="en-US" sz="1400" dirty="0" err="1" smtClean="0"/>
              <a:t>Gasparini</a:t>
            </a:r>
            <a:r>
              <a:rPr lang="en-US" sz="1400" dirty="0" smtClean="0"/>
              <a:t>, M, </a:t>
            </a:r>
            <a:r>
              <a:rPr lang="en-US" sz="1400" dirty="0"/>
              <a:t>Di </a:t>
            </a:r>
            <a:r>
              <a:rPr lang="en-US" sz="1400" dirty="0" smtClean="0"/>
              <a:t>Scala, L, </a:t>
            </a:r>
            <a:r>
              <a:rPr lang="en-US" sz="1400" dirty="0" err="1" smtClean="0"/>
              <a:t>Bretz</a:t>
            </a:r>
            <a:r>
              <a:rPr lang="en-US" sz="1400" dirty="0" smtClean="0"/>
              <a:t>, F, </a:t>
            </a:r>
            <a:r>
              <a:rPr lang="en-US" sz="1400" dirty="0"/>
              <a:t>and </a:t>
            </a:r>
            <a:r>
              <a:rPr lang="en-US" sz="1400" dirty="0" smtClean="0"/>
              <a:t>Racine-Poon, A </a:t>
            </a:r>
            <a:r>
              <a:rPr lang="en-US" sz="1400" dirty="0"/>
              <a:t>(2013). Predictive probability of success in clinical drug development. Epidemiology Biostatistics and Public Health 10-1, e8760-1-14.</a:t>
            </a:r>
          </a:p>
          <a:p>
            <a:r>
              <a:rPr lang="en-US" sz="1400" dirty="0" err="1" smtClean="0"/>
              <a:t>Götte</a:t>
            </a:r>
            <a:r>
              <a:rPr lang="en-US" sz="1400" dirty="0"/>
              <a:t>, </a:t>
            </a:r>
            <a:r>
              <a:rPr lang="en-US" sz="1400" dirty="0" smtClean="0"/>
              <a:t>H, </a:t>
            </a:r>
            <a:r>
              <a:rPr lang="en-US" sz="1400" dirty="0" err="1"/>
              <a:t>Schüler</a:t>
            </a:r>
            <a:r>
              <a:rPr lang="en-US" sz="1400" dirty="0"/>
              <a:t>, </a:t>
            </a:r>
            <a:r>
              <a:rPr lang="en-US" sz="1400" dirty="0" smtClean="0"/>
              <a:t>A, </a:t>
            </a:r>
            <a:r>
              <a:rPr lang="en-US" sz="1400" dirty="0"/>
              <a:t>Kirchner, </a:t>
            </a:r>
            <a:r>
              <a:rPr lang="en-US" sz="1400" dirty="0" smtClean="0"/>
              <a:t>M, </a:t>
            </a:r>
            <a:r>
              <a:rPr lang="en-US" sz="1400" dirty="0"/>
              <a:t>and </a:t>
            </a:r>
            <a:r>
              <a:rPr lang="en-US" sz="1400" dirty="0" err="1"/>
              <a:t>Kieser</a:t>
            </a:r>
            <a:r>
              <a:rPr lang="en-US" sz="1400" dirty="0"/>
              <a:t>, </a:t>
            </a:r>
            <a:r>
              <a:rPr lang="en-US" sz="1400" dirty="0" smtClean="0"/>
              <a:t>M (2015). </a:t>
            </a:r>
            <a:r>
              <a:rPr lang="en-US" sz="1400" dirty="0"/>
              <a:t>Sample size planning for phase II trials based on success probabilities for phase III. Pharmaceutical </a:t>
            </a:r>
            <a:r>
              <a:rPr lang="en-US" sz="1400" dirty="0" smtClean="0"/>
              <a:t>Statistics; </a:t>
            </a:r>
            <a:r>
              <a:rPr lang="en-US" sz="1400" dirty="0"/>
              <a:t>14: 515– 524. </a:t>
            </a:r>
            <a:r>
              <a:rPr lang="en-US" sz="1400" dirty="0" err="1"/>
              <a:t>doi</a:t>
            </a:r>
            <a:r>
              <a:rPr lang="en-US" sz="1400" dirty="0"/>
              <a:t>: 10.1002/pst.1717. </a:t>
            </a:r>
            <a:endParaRPr lang="en-US" sz="1400" dirty="0" smtClean="0"/>
          </a:p>
          <a:p>
            <a:r>
              <a:rPr lang="en-US" sz="1400" dirty="0"/>
              <a:t> Crisp, A, Miller, S, Thompson, D, Best, N. </a:t>
            </a:r>
            <a:r>
              <a:rPr lang="en-US" sz="1400" dirty="0" smtClean="0"/>
              <a:t>(2018). Practical </a:t>
            </a:r>
            <a:r>
              <a:rPr lang="en-US" sz="1400" dirty="0"/>
              <a:t>experiences of adopting assurance as a quantitative framework to support decision making in drug development. Pharmaceutical </a:t>
            </a:r>
            <a:r>
              <a:rPr lang="en-US" sz="1400" dirty="0" smtClean="0"/>
              <a:t>Statistics; </a:t>
            </a:r>
            <a:r>
              <a:rPr lang="en-US" sz="1400" dirty="0"/>
              <a:t>17: 317– 328. </a:t>
            </a:r>
            <a:r>
              <a:rPr lang="en-US" sz="1400" dirty="0" smtClean="0"/>
              <a:t> </a:t>
            </a:r>
            <a:r>
              <a:rPr lang="en-US" sz="1400" dirty="0" err="1" smtClean="0"/>
              <a:t>doi</a:t>
            </a:r>
            <a:r>
              <a:rPr lang="en-US" sz="1400" dirty="0" smtClean="0"/>
              <a:t>: 10.1002/pst.1856 </a:t>
            </a:r>
          </a:p>
          <a:p>
            <a:r>
              <a:rPr lang="en-US" sz="1400" dirty="0" err="1" smtClean="0"/>
              <a:t>Saint‐Hilary</a:t>
            </a:r>
            <a:r>
              <a:rPr lang="en-US" sz="1400" dirty="0"/>
              <a:t>, G, </a:t>
            </a:r>
            <a:r>
              <a:rPr lang="en-US" sz="1400" dirty="0" err="1"/>
              <a:t>Barboux</a:t>
            </a:r>
            <a:r>
              <a:rPr lang="en-US" sz="1400" dirty="0"/>
              <a:t>, V, </a:t>
            </a:r>
            <a:r>
              <a:rPr lang="en-US" sz="1400" dirty="0" err="1"/>
              <a:t>Pannaux</a:t>
            </a:r>
            <a:r>
              <a:rPr lang="en-US" sz="1400" dirty="0"/>
              <a:t>, M, </a:t>
            </a:r>
            <a:r>
              <a:rPr lang="en-US" sz="1400" dirty="0" err="1"/>
              <a:t>Gasparini</a:t>
            </a:r>
            <a:r>
              <a:rPr lang="en-US" sz="1400" dirty="0"/>
              <a:t>, M, Robert, V, </a:t>
            </a:r>
            <a:r>
              <a:rPr lang="en-US" sz="1400" dirty="0" smtClean="0"/>
              <a:t>and </a:t>
            </a:r>
            <a:r>
              <a:rPr lang="en-US" sz="1400" dirty="0" err="1" smtClean="0"/>
              <a:t>Mastrantonio</a:t>
            </a:r>
            <a:r>
              <a:rPr lang="en-US" sz="1400" dirty="0"/>
              <a:t>, </a:t>
            </a:r>
            <a:r>
              <a:rPr lang="en-US" sz="1400" dirty="0" smtClean="0"/>
              <a:t>G (2019). </a:t>
            </a:r>
            <a:r>
              <a:rPr lang="en-US" sz="1400" dirty="0"/>
              <a:t>Predictive probability of success using surrogate endpoints. Statistics in </a:t>
            </a:r>
            <a:r>
              <a:rPr lang="en-US" sz="1400" dirty="0" smtClean="0"/>
              <a:t>Medicine; 38</a:t>
            </a:r>
            <a:r>
              <a:rPr lang="en-US" sz="1400" dirty="0"/>
              <a:t>: 1753– 1774. </a:t>
            </a:r>
            <a:r>
              <a:rPr lang="en-US" sz="1400" dirty="0" err="1" smtClean="0"/>
              <a:t>doi</a:t>
            </a:r>
            <a:r>
              <a:rPr lang="en-US" sz="1400" dirty="0" smtClean="0"/>
              <a:t>: 10.1002/sim.8060 </a:t>
            </a:r>
            <a:endParaRPr lang="en-US" sz="1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BC21F1F-FBDD-4FEB-81C0-08D034126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PSI Webinar - Quantitative Decision-Making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4B8931E-6875-4FA3-B332-41EDCF736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21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E8379EC1-AEBD-4CF7-8CC0-EF45DACE641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PSI/EFSPI SIG QDM, 10 DECEMBER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69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01700"/>
            <a:ext cx="9665446" cy="842432"/>
          </a:xfrm>
        </p:spPr>
        <p:txBody>
          <a:bodyPr/>
          <a:lstStyle/>
          <a:p>
            <a:r>
              <a:rPr lang="en-US" dirty="0" smtClean="0"/>
              <a:t>Power, Probability of Success, Assurance…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674" y="2565812"/>
            <a:ext cx="11037046" cy="3426579"/>
          </a:xfrm>
        </p:spPr>
        <p:txBody>
          <a:bodyPr wrap="square">
            <a:spAutoFit/>
          </a:bodyPr>
          <a:lstStyle/>
          <a:p>
            <a:r>
              <a:rPr lang="en-US" dirty="0" smtClean="0"/>
              <a:t>They are all means to </a:t>
            </a:r>
            <a:r>
              <a:rPr lang="en-US" b="1" dirty="0" smtClean="0">
                <a:solidFill>
                  <a:schemeClr val="accent1"/>
                </a:solidFill>
              </a:rPr>
              <a:t>quantify how confident we are to meet the success criteria</a:t>
            </a:r>
            <a:endParaRPr lang="en-US" b="1" strike="sngStrike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But what </a:t>
            </a:r>
            <a:r>
              <a:rPr lang="en-US" dirty="0" smtClean="0"/>
              <a:t>do we mean by success?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Do we want to assess:</a:t>
            </a:r>
          </a:p>
          <a:p>
            <a:pPr lvl="1"/>
            <a:r>
              <a:rPr lang="en-US" dirty="0" smtClean="0"/>
              <a:t>How confident we are that the new treatment adds value for patients? </a:t>
            </a:r>
          </a:p>
          <a:p>
            <a:pPr lvl="2"/>
            <a:r>
              <a:rPr lang="en-US" dirty="0" smtClean="0"/>
              <a:t>Takes into account </a:t>
            </a:r>
            <a:r>
              <a:rPr lang="en-US" dirty="0"/>
              <a:t>available </a:t>
            </a:r>
            <a:r>
              <a:rPr lang="en-US" dirty="0" smtClean="0"/>
              <a:t> evidence and uncertainties</a:t>
            </a:r>
          </a:p>
          <a:p>
            <a:pPr lvl="1"/>
            <a:r>
              <a:rPr lang="en-US" dirty="0" smtClean="0"/>
              <a:t>How confident we are that our development plan permits to show it?</a:t>
            </a:r>
          </a:p>
          <a:p>
            <a:pPr lvl="2"/>
            <a:r>
              <a:rPr lang="en-US" dirty="0"/>
              <a:t>Takes into account available </a:t>
            </a:r>
            <a:r>
              <a:rPr lang="en-US" i="1" dirty="0" smtClean="0"/>
              <a:t>and future </a:t>
            </a:r>
            <a:r>
              <a:rPr lang="en-US" dirty="0" smtClean="0"/>
              <a:t>evidence </a:t>
            </a:r>
            <a:r>
              <a:rPr lang="en-US" dirty="0"/>
              <a:t>and </a:t>
            </a:r>
            <a:r>
              <a:rPr lang="en-US" dirty="0" smtClean="0"/>
              <a:t>uncertainties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PSI Webinar - Quantitative Decision-Making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PSI/EFSPI SIG QDM, 10 DECEMBER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12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10389346" cy="706964"/>
          </a:xfrm>
        </p:spPr>
        <p:txBody>
          <a:bodyPr/>
          <a:lstStyle/>
          <a:p>
            <a:r>
              <a:rPr lang="en-US" dirty="0"/>
              <a:t>Power, Probability of Success, Assurance…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PSI Webinar - Quantitative Decision-Making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PSI/EFSPI SIG QDM, 10 DECEMBER 2019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52209918"/>
              </p:ext>
            </p:extLst>
          </p:nvPr>
        </p:nvGraphicFramePr>
        <p:xfrm>
          <a:off x="3314700" y="2370666"/>
          <a:ext cx="5842000" cy="3788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877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10389346" cy="706964"/>
          </a:xfrm>
        </p:spPr>
        <p:txBody>
          <a:bodyPr/>
          <a:lstStyle/>
          <a:p>
            <a:r>
              <a:rPr lang="en-US" dirty="0"/>
              <a:t>Power, Probability of Success, Assurance…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PSI Webinar - Quantitative Decision-Making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PSI/EFSPI SIG QDM, 10 DECEMBER 2019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53496406"/>
              </p:ext>
            </p:extLst>
          </p:nvPr>
        </p:nvGraphicFramePr>
        <p:xfrm>
          <a:off x="3314700" y="2370666"/>
          <a:ext cx="5842000" cy="3788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5722374" y="3183783"/>
                <a:ext cx="6121284" cy="21112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E9943A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accent1"/>
                    </a:solidFill>
                  </a:rPr>
                  <a:t>Cf. previous presentation on QDM frameworks</a:t>
                </a:r>
              </a:p>
              <a:p>
                <a:endParaRPr lang="en-US" sz="1600" dirty="0"/>
              </a:p>
              <a:p>
                <a:r>
                  <a:rPr lang="en-US" sz="1600" dirty="0" smtClean="0"/>
                  <a:t>Often based on one or several of the following conditions: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Statistical significance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“Good” confidence that treatment effect is larger than minimal value (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/>
                      </a:rPr>
                      <m:t>𝛿</m:t>
                    </m:r>
                    <m:r>
                      <a:rPr lang="en-GB" sz="1400" i="1">
                        <a:latin typeface="Cambria Math"/>
                      </a:rPr>
                      <m:t>&gt;</m:t>
                    </m:r>
                    <m:r>
                      <a:rPr lang="en-GB" sz="1400" i="1">
                        <a:latin typeface="Cambria Math"/>
                      </a:rPr>
                      <m:t>𝑀𝑉</m:t>
                    </m:r>
                  </m:oMath>
                </a14:m>
                <a:r>
                  <a:rPr lang="en-US" sz="1400" dirty="0" smtClean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“Good” confidence that treatment </a:t>
                </a:r>
                <a:r>
                  <a:rPr lang="en-US" sz="1400" dirty="0"/>
                  <a:t>effect </a:t>
                </a:r>
                <a:r>
                  <a:rPr lang="en-US" sz="1400" dirty="0" smtClean="0"/>
                  <a:t>is larger </a:t>
                </a:r>
                <a:r>
                  <a:rPr lang="en-US" sz="1400" dirty="0"/>
                  <a:t>than </a:t>
                </a:r>
                <a:r>
                  <a:rPr lang="en-US" sz="1400" dirty="0" smtClean="0"/>
                  <a:t>target value (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/>
                      </a:rPr>
                      <m:t>𝛿</m:t>
                    </m:r>
                    <m:r>
                      <a:rPr lang="en-GB" sz="1400" i="1">
                        <a:latin typeface="Cambria Math"/>
                      </a:rPr>
                      <m:t>&gt;</m:t>
                    </m:r>
                    <m:r>
                      <a:rPr lang="fr-FR" sz="1400" b="0" i="1" smtClean="0">
                        <a:latin typeface="Cambria Math"/>
                      </a:rPr>
                      <m:t>𝑇𝑉</m:t>
                    </m:r>
                  </m:oMath>
                </a14:m>
                <a:r>
                  <a:rPr lang="en-US" sz="1400" dirty="0" smtClean="0"/>
                  <a:t>)</a:t>
                </a: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374" y="3183783"/>
                <a:ext cx="6121284" cy="2111216"/>
              </a:xfrm>
              <a:prstGeom prst="round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rgbClr val="E9943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877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10389346" cy="706964"/>
          </a:xfrm>
        </p:spPr>
        <p:txBody>
          <a:bodyPr/>
          <a:lstStyle/>
          <a:p>
            <a:r>
              <a:rPr lang="en-US" dirty="0"/>
              <a:t>Power, Probability of Success, Assurance…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PSI Webinar - Quantitative Decision-Making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PSI/EFSPI SIG QDM, 10 DECEMBER 2019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73519723"/>
              </p:ext>
            </p:extLst>
          </p:nvPr>
        </p:nvGraphicFramePr>
        <p:xfrm>
          <a:off x="3314700" y="2370666"/>
          <a:ext cx="5842000" cy="3788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93486" y="2572865"/>
            <a:ext cx="6096000" cy="3371136"/>
          </a:xfrm>
          <a:prstGeom prst="roundRect">
            <a:avLst/>
          </a:prstGeom>
          <a:solidFill>
            <a:schemeClr val="bg1"/>
          </a:solidFill>
          <a:ln>
            <a:solidFill>
              <a:srgbClr val="E9943A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For example: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Today</a:t>
            </a:r>
            <a:r>
              <a:rPr lang="en-US" sz="1600" dirty="0"/>
              <a:t>, what is our confidence level that the treatment effect is large enough</a:t>
            </a:r>
            <a:r>
              <a:rPr lang="en-US" sz="1600" dirty="0" smtClean="0"/>
              <a:t>?</a:t>
            </a:r>
          </a:p>
          <a:p>
            <a:pPr marL="742950" lvl="1" indent="-285750">
              <a:buFont typeface="Wingdings"/>
              <a:buChar char="à"/>
            </a:pPr>
            <a:r>
              <a:rPr lang="en-US" sz="16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We consider the </a:t>
            </a:r>
            <a:r>
              <a:rPr lang="en-US" sz="1600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posterior distribution </a:t>
            </a:r>
            <a:r>
              <a:rPr lang="en-US" sz="1600" dirty="0">
                <a:solidFill>
                  <a:schemeClr val="accent1"/>
                </a:solidFill>
                <a:sym typeface="Wingdings" panose="05000000000000000000" pitchFamily="2" charset="2"/>
              </a:rPr>
              <a:t>of the treatment effect</a:t>
            </a:r>
          </a:p>
          <a:p>
            <a:pPr marL="742950" lvl="1" indent="-285750">
              <a:buFont typeface="Wingdings"/>
              <a:buChar char="à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What </a:t>
            </a:r>
            <a:r>
              <a:rPr lang="en-US" sz="1600" dirty="0"/>
              <a:t>is our confidence level that the treatment effect is large enough and that the </a:t>
            </a:r>
            <a:r>
              <a:rPr lang="en-US" sz="1600" b="1" dirty="0"/>
              <a:t>future </a:t>
            </a:r>
            <a:r>
              <a:rPr lang="en-US" sz="1600" b="1" dirty="0" smtClean="0"/>
              <a:t>studies in the development </a:t>
            </a:r>
            <a:r>
              <a:rPr lang="en-US" sz="1600" b="1" dirty="0"/>
              <a:t>plan</a:t>
            </a:r>
            <a:r>
              <a:rPr lang="en-US" sz="1600" dirty="0"/>
              <a:t> </a:t>
            </a:r>
            <a:r>
              <a:rPr lang="en-US" sz="1600" dirty="0" smtClean="0"/>
              <a:t>permit </a:t>
            </a:r>
            <a:r>
              <a:rPr lang="en-US" sz="1600" dirty="0"/>
              <a:t>to show it</a:t>
            </a:r>
            <a:r>
              <a:rPr lang="en-US" sz="1600" dirty="0" smtClean="0"/>
              <a:t>?</a:t>
            </a:r>
          </a:p>
          <a:p>
            <a:pPr lvl="1"/>
            <a:r>
              <a:rPr lang="en-US" sz="16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 We consider the </a:t>
            </a:r>
            <a:r>
              <a:rPr lang="en-US" sz="1600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predictive distribution </a:t>
            </a:r>
            <a:r>
              <a:rPr lang="en-US" sz="1600" dirty="0">
                <a:solidFill>
                  <a:schemeClr val="accent1"/>
                </a:solidFill>
                <a:sym typeface="Wingdings" panose="05000000000000000000" pitchFamily="2" charset="2"/>
              </a:rPr>
              <a:t>of the future results in the next study</a:t>
            </a:r>
            <a:endParaRPr 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91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10389346" cy="706964"/>
          </a:xfrm>
        </p:spPr>
        <p:txBody>
          <a:bodyPr/>
          <a:lstStyle/>
          <a:p>
            <a:r>
              <a:rPr lang="en-US" dirty="0"/>
              <a:t>Power, Probability of Success, Assurance…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PSI Webinar - Quantitative Decision-Making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PSI/EFSPI SIG QDM, 10 DECEMBER 2019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41801" y="4333500"/>
            <a:ext cx="6189645" cy="864000"/>
          </a:xfrm>
          <a:prstGeom prst="roundRect">
            <a:avLst/>
          </a:prstGeom>
          <a:gradFill>
            <a:gsLst>
              <a:gs pos="100000">
                <a:schemeClr val="bg1"/>
              </a:gs>
              <a:gs pos="17000">
                <a:schemeClr val="accent5">
                  <a:lumMod val="20000"/>
                  <a:lumOff val="80000"/>
                </a:schemeClr>
              </a:gs>
            </a:gsLst>
            <a:lin ang="0" scaled="1"/>
          </a:gradFill>
        </p:spPr>
        <p:txBody>
          <a:bodyPr wrap="square" rtlCol="0" anchor="ctr">
            <a:noAutofit/>
          </a:bodyPr>
          <a:lstStyle/>
          <a:p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Predictive Power </a:t>
            </a:r>
            <a:r>
              <a:rPr lang="en-US" sz="1600" dirty="0" smtClean="0"/>
              <a:t>is the unconditional </a:t>
            </a:r>
            <a:r>
              <a:rPr lang="en-US" sz="1600" dirty="0" err="1" smtClean="0"/>
              <a:t>PPoS</a:t>
            </a:r>
            <a:r>
              <a:rPr lang="en-US" sz="1600" dirty="0" smtClean="0"/>
              <a:t> when success criterion </a:t>
            </a:r>
            <a:r>
              <a:rPr lang="en-US" sz="1600" dirty="0"/>
              <a:t>in the future trial = </a:t>
            </a:r>
            <a:r>
              <a:rPr lang="en-US" sz="1600" dirty="0" smtClean="0"/>
              <a:t>statistical significance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741801" y="3369873"/>
            <a:ext cx="6189645" cy="864000"/>
          </a:xfrm>
          <a:prstGeom prst="roundRect">
            <a:avLst/>
          </a:prstGeom>
          <a:gradFill>
            <a:gsLst>
              <a:gs pos="100000">
                <a:schemeClr val="bg1"/>
              </a:gs>
              <a:gs pos="17000">
                <a:schemeClr val="accent5">
                  <a:lumMod val="20000"/>
                  <a:lumOff val="80000"/>
                </a:schemeClr>
              </a:gs>
            </a:gsLst>
            <a:lin ang="0" scaled="1"/>
          </a:gradFill>
        </p:spPr>
        <p:txBody>
          <a:bodyPr wrap="square" rtlCol="0" anchor="ctr">
            <a:noAutofit/>
          </a:bodyPr>
          <a:lstStyle/>
          <a:p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ower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dirty="0" smtClean="0"/>
              <a:t>is the </a:t>
            </a:r>
            <a:r>
              <a:rPr lang="en-US" sz="1600" dirty="0" err="1" smtClean="0"/>
              <a:t>PPoS</a:t>
            </a:r>
            <a:r>
              <a:rPr lang="en-US" sz="1600" dirty="0" smtClean="0"/>
              <a:t> when success criterion in the future trial </a:t>
            </a:r>
            <a:r>
              <a:rPr lang="en-US" sz="1600" dirty="0"/>
              <a:t>= </a:t>
            </a:r>
            <a:r>
              <a:rPr lang="en-US" sz="1600" dirty="0" smtClean="0"/>
              <a:t>statistical significance, conditional on a hypothesis on the treatment effect (fixed value)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077029" y="6253844"/>
            <a:ext cx="6618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Spiegelhalter</a:t>
            </a:r>
            <a:r>
              <a:rPr lang="en-US" sz="1200" dirty="0" smtClean="0"/>
              <a:t> et al. 2004. O’Hagan et al. 2005. </a:t>
            </a:r>
            <a:endParaRPr lang="en-US" sz="1200" dirty="0" smtClean="0"/>
          </a:p>
          <a:p>
            <a:pPr algn="ctr"/>
            <a:r>
              <a:rPr lang="en-US" sz="1200" dirty="0" err="1" smtClean="0"/>
              <a:t>Gasparini</a:t>
            </a:r>
            <a:r>
              <a:rPr lang="en-US" sz="1200" dirty="0" smtClean="0"/>
              <a:t> </a:t>
            </a:r>
            <a:r>
              <a:rPr lang="en-US" sz="1200" dirty="0" smtClean="0"/>
              <a:t>et al. </a:t>
            </a:r>
            <a:r>
              <a:rPr lang="en-US" sz="1200" dirty="0" smtClean="0"/>
              <a:t>2013. Walley et al. 2015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741801" y="5297128"/>
            <a:ext cx="6189645" cy="864000"/>
          </a:xfrm>
          <a:prstGeom prst="roundRect">
            <a:avLst/>
          </a:prstGeom>
          <a:gradFill>
            <a:gsLst>
              <a:gs pos="100000">
                <a:schemeClr val="bg1"/>
              </a:gs>
              <a:gs pos="17000">
                <a:schemeClr val="accent5">
                  <a:lumMod val="20000"/>
                  <a:lumOff val="80000"/>
                </a:schemeClr>
              </a:gs>
            </a:gsLst>
            <a:lin ang="0" scaled="1"/>
          </a:gradFill>
        </p:spPr>
        <p:txBody>
          <a:bodyPr wrap="square" rtlCol="0" anchor="ctr">
            <a:noAutofit/>
          </a:bodyPr>
          <a:lstStyle/>
          <a:p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Assurance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dirty="0" smtClean="0"/>
              <a:t>is an other name for the </a:t>
            </a:r>
            <a:r>
              <a:rPr lang="en-US" sz="1600" dirty="0" err="1" smtClean="0"/>
              <a:t>PPoS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15899" y="2441064"/>
            <a:ext cx="5019777" cy="158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Posterior </a:t>
            </a:r>
            <a:r>
              <a:rPr lang="en-US" dirty="0" smtClean="0"/>
              <a:t>Probability (“Post </a:t>
            </a:r>
            <a:r>
              <a:rPr lang="en-US" dirty="0" err="1" smtClean="0"/>
              <a:t>Prob</a:t>
            </a:r>
            <a:r>
              <a:rPr lang="en-US" dirty="0" smtClean="0"/>
              <a:t>”) </a:t>
            </a:r>
            <a:r>
              <a:rPr lang="en-US" b="0" dirty="0" smtClean="0">
                <a:solidFill>
                  <a:schemeClr val="tx1"/>
                </a:solidFill>
              </a:rPr>
              <a:t>quantifies the level </a:t>
            </a:r>
            <a:r>
              <a:rPr lang="en-US" b="0" dirty="0">
                <a:solidFill>
                  <a:schemeClr val="tx1"/>
                </a:solidFill>
              </a:rPr>
              <a:t>of confidence </a:t>
            </a:r>
            <a:r>
              <a:rPr lang="en-US" b="0" dirty="0" smtClean="0">
                <a:solidFill>
                  <a:schemeClr val="tx1"/>
                </a:solidFill>
              </a:rPr>
              <a:t>in the targeted </a:t>
            </a:r>
            <a:r>
              <a:rPr lang="en-US" b="0" dirty="0">
                <a:solidFill>
                  <a:schemeClr val="tx1"/>
                </a:solidFill>
              </a:rPr>
              <a:t>result (e.g. that the treatment effect is </a:t>
            </a:r>
            <a:r>
              <a:rPr lang="en-US" b="0" dirty="0" smtClean="0">
                <a:solidFill>
                  <a:schemeClr val="tx1"/>
                </a:solidFill>
              </a:rPr>
              <a:t>large enough) </a:t>
            </a:r>
            <a:r>
              <a:rPr lang="en-US" b="0" dirty="0">
                <a:solidFill>
                  <a:schemeClr val="tx1"/>
                </a:solidFill>
              </a:rPr>
              <a:t>considering </a:t>
            </a:r>
            <a:r>
              <a:rPr lang="en-US" b="0" dirty="0" smtClean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available evidence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(posterior </a:t>
            </a:r>
            <a:r>
              <a:rPr lang="en-US" b="0" dirty="0" smtClean="0">
                <a:solidFill>
                  <a:schemeClr val="tx1"/>
                </a:solidFill>
              </a:rPr>
              <a:t>distribution)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5899" y="4233873"/>
            <a:ext cx="5019777" cy="1584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Predictive Probability of Success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(“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PPoS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”) </a:t>
            </a:r>
            <a:r>
              <a:rPr lang="en-US" b="0" dirty="0">
                <a:solidFill>
                  <a:schemeClr val="tx1"/>
                </a:solidFill>
              </a:rPr>
              <a:t>is the probability of meeting success criteria </a:t>
            </a:r>
            <a:r>
              <a:rPr lang="en-US" b="0" dirty="0" smtClean="0">
                <a:solidFill>
                  <a:schemeClr val="tx1"/>
                </a:solidFill>
              </a:rPr>
              <a:t>in the </a:t>
            </a:r>
            <a:r>
              <a:rPr lang="en-US" dirty="0" smtClean="0">
                <a:solidFill>
                  <a:schemeClr val="tx1"/>
                </a:solidFill>
              </a:rPr>
              <a:t>future </a:t>
            </a:r>
            <a:r>
              <a:rPr lang="en-US" b="0" dirty="0" smtClean="0">
                <a:solidFill>
                  <a:schemeClr val="tx1"/>
                </a:solidFill>
              </a:rPr>
              <a:t>trial(s)(predictive  </a:t>
            </a:r>
            <a:r>
              <a:rPr lang="en-US" b="0" dirty="0">
                <a:solidFill>
                  <a:schemeClr val="tx1"/>
                </a:solidFill>
              </a:rPr>
              <a:t>distribution)</a:t>
            </a:r>
          </a:p>
        </p:txBody>
      </p:sp>
    </p:spTree>
    <p:extLst>
      <p:ext uri="{BB962C8B-B14F-4D97-AF65-F5344CB8AC3E}">
        <p14:creationId xmlns:p14="http://schemas.microsoft.com/office/powerpoint/2010/main" val="213137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8310557" y="4308872"/>
            <a:ext cx="3749040" cy="16065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10229326" cy="706964"/>
          </a:xfrm>
        </p:spPr>
        <p:txBody>
          <a:bodyPr/>
          <a:lstStyle/>
          <a:p>
            <a:r>
              <a:rPr lang="en-US" dirty="0" smtClean="0"/>
              <a:t>Motivating example</a:t>
            </a:r>
            <a:r>
              <a:rPr lang="en-US" dirty="0"/>
              <a:t>: Alzheimer's disease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8800" y="2311400"/>
                <a:ext cx="11099800" cy="2708434"/>
              </a:xfrm>
            </p:spPr>
            <p:txBody>
              <a:bodyPr>
                <a:spAutoFit/>
              </a:bodyPr>
              <a:lstStyle/>
              <a:p>
                <a:r>
                  <a:rPr lang="en-US" b="1" dirty="0" smtClean="0"/>
                  <a:t>Indication</a:t>
                </a:r>
                <a:r>
                  <a:rPr lang="en-US" dirty="0"/>
                  <a:t>: Alzheimer's </a:t>
                </a:r>
                <a:r>
                  <a:rPr lang="en-US" dirty="0" smtClean="0"/>
                  <a:t>disease</a:t>
                </a:r>
                <a:endParaRPr lang="en-US" dirty="0"/>
              </a:p>
              <a:p>
                <a:r>
                  <a:rPr lang="en-US" b="1" dirty="0"/>
                  <a:t>Primary endpoint</a:t>
                </a:r>
                <a:r>
                  <a:rPr lang="en-US" dirty="0"/>
                  <a:t>: 11-item ADAS-Cog total score change from  baseline at </a:t>
                </a:r>
                <a:r>
                  <a:rPr lang="en-US" dirty="0" smtClean="0"/>
                  <a:t>W24</a:t>
                </a:r>
                <a:endParaRPr lang="en-US" dirty="0"/>
              </a:p>
              <a:p>
                <a:r>
                  <a:rPr lang="en-US" b="1" dirty="0"/>
                  <a:t>Phase II </a:t>
                </a:r>
                <a:r>
                  <a:rPr lang="en-US" dirty="0"/>
                  <a:t>(</a:t>
                </a:r>
                <a:r>
                  <a:rPr lang="en-US" dirty="0" smtClean="0"/>
                  <a:t>completed): </a:t>
                </a:r>
                <a:endParaRPr lang="en-US" dirty="0"/>
              </a:p>
              <a:p>
                <a:pPr lvl="1"/>
                <a:r>
                  <a:rPr lang="en-US" dirty="0"/>
                  <a:t>125 </a:t>
                </a:r>
                <a:r>
                  <a:rPr lang="en-US" dirty="0" smtClean="0"/>
                  <a:t>patients/arm (3 doses vs control, Bonferroni adjustment)</a:t>
                </a:r>
              </a:p>
              <a:p>
                <a:pPr lvl="1"/>
                <a:r>
                  <a:rPr lang="en-US" dirty="0"/>
                  <a:t>Treatment effect </a:t>
                </a:r>
                <a:r>
                  <a:rPr lang="en-US" dirty="0" smtClean="0"/>
                  <a:t>estimate for the selected dose (Mean </a:t>
                </a:r>
                <a:r>
                  <a:rPr lang="en-US" dirty="0"/>
                  <a:t>(SE)): </a:t>
                </a:r>
                <a:r>
                  <a:rPr lang="en-US" dirty="0" smtClean="0"/>
                  <a:t>2.7 </a:t>
                </a:r>
                <a:r>
                  <a:rPr lang="en-US" dirty="0"/>
                  <a:t>(0.76) </a:t>
                </a:r>
              </a:p>
              <a:p>
                <a:r>
                  <a:rPr lang="en-US" b="1" dirty="0"/>
                  <a:t>Phase III </a:t>
                </a:r>
                <a:r>
                  <a:rPr lang="en-US" dirty="0"/>
                  <a:t>(planned):</a:t>
                </a:r>
              </a:p>
              <a:p>
                <a:pPr lvl="1"/>
                <a:r>
                  <a:rPr lang="en-US" dirty="0"/>
                  <a:t>1 </a:t>
                </a:r>
                <a:r>
                  <a:rPr lang="en-US" dirty="0" smtClean="0"/>
                  <a:t>dose vs control, </a:t>
                </a:r>
                <a:r>
                  <a:rPr lang="en-US" dirty="0"/>
                  <a:t>100 patients/arm </a:t>
                </a:r>
                <a:r>
                  <a:rPr lang="en-US" dirty="0" smtClean="0"/>
                  <a:t>(84% </a:t>
                </a:r>
                <a:r>
                  <a:rPr lang="en-US" dirty="0"/>
                  <a:t>power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𝛿</m:t>
                    </m:r>
                    <m:r>
                      <a:rPr lang="fr-FR" b="0" i="1" smtClean="0">
                        <a:latin typeface="Cambria Math"/>
                      </a:rPr>
                      <m:t>=2.5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fr-FR" dirty="0" err="1"/>
                  <a:t>with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𝜎</m:t>
                    </m:r>
                    <m:r>
                      <a:rPr lang="fr-FR" i="1">
                        <a:latin typeface="Cambria Math"/>
                      </a:rPr>
                      <m:t>=</m:t>
                    </m:r>
                    <m:r>
                      <a:rPr lang="fr-FR" b="0" i="1" smtClean="0">
                        <a:latin typeface="Cambria Math"/>
                      </a:rPr>
                      <m:t>6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8800" y="2311400"/>
                <a:ext cx="11099800" cy="2708434"/>
              </a:xfrm>
              <a:blipFill rotWithShape="1">
                <a:blip r:embed="rId2"/>
                <a:stretch>
                  <a:fillRect l="-165" t="-1126" b="-2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PSI Webinar - Quantitative Decision-Making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PSI/EFSPI SIG QDM, 10 DECEMBER 2019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45737" y="5445288"/>
            <a:ext cx="7653383" cy="880241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itchFamily="34" charset="0"/>
              <a:buNone/>
            </a:pPr>
            <a:r>
              <a:rPr lang="en-US" sz="1600" dirty="0" smtClean="0"/>
              <a:t>In most cases, in clinical trials, there exists an estimate of the treatment difference reasonably assumed to be </a:t>
            </a:r>
            <a:r>
              <a:rPr lang="en-US" sz="1600" b="1" dirty="0" smtClean="0"/>
              <a:t>normally distributed</a:t>
            </a:r>
          </a:p>
          <a:p>
            <a:pPr marL="114300" indent="0" algn="ctr">
              <a:buFont typeface="Arial" pitchFamily="34" charset="0"/>
              <a:buNone/>
            </a:pPr>
            <a:r>
              <a:rPr lang="en-US" sz="1600" dirty="0" smtClean="0">
                <a:sym typeface="Wingdings" pitchFamily="2" charset="2"/>
              </a:rPr>
              <a:t></a:t>
            </a:r>
            <a:r>
              <a:rPr lang="en-US" sz="1600" i="1" dirty="0" smtClean="0">
                <a:sym typeface="Wingdings" pitchFamily="2" charset="2"/>
              </a:rPr>
              <a:t> </a:t>
            </a:r>
            <a:r>
              <a:rPr lang="en-US" sz="1600" i="1" dirty="0">
                <a:sym typeface="Wingdings" pitchFamily="2" charset="2"/>
              </a:rPr>
              <a:t>We will focus on Normal distributions in this </a:t>
            </a:r>
            <a:r>
              <a:rPr lang="en-US" sz="1600" i="1" dirty="0" smtClean="0">
                <a:sym typeface="Wingdings" pitchFamily="2" charset="2"/>
              </a:rPr>
              <a:t>presentation</a:t>
            </a:r>
            <a:endParaRPr lang="en-US" sz="1600" i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585285" y="5082540"/>
            <a:ext cx="3175726" cy="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249677" y="4899660"/>
            <a:ext cx="360000" cy="360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736620" y="4899660"/>
            <a:ext cx="360000" cy="360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0200317" y="4701540"/>
            <a:ext cx="0" cy="32004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355925" y="4308872"/>
            <a:ext cx="1688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We are here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85285" y="5253900"/>
            <a:ext cx="1688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Phase II (completed)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72228" y="5253900"/>
            <a:ext cx="1688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Phase III (planned)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42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36600"/>
            <a:ext cx="8761413" cy="944032"/>
          </a:xfrm>
        </p:spPr>
        <p:txBody>
          <a:bodyPr/>
          <a:lstStyle/>
          <a:p>
            <a:r>
              <a:rPr lang="en-US" dirty="0"/>
              <a:t>Prior, posterior, predictive distributions</a:t>
            </a:r>
            <a:br>
              <a:rPr lang="en-US" dirty="0"/>
            </a:br>
            <a:r>
              <a:rPr lang="en-US" sz="3200" dirty="0"/>
              <a:t>Notations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438399"/>
                <a:ext cx="10516346" cy="3824023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spcBef>
                    <a:spcPts val="600"/>
                  </a:spcBef>
                  <a:buClr>
                    <a:schemeClr val="bg1">
                      <a:lumMod val="65000"/>
                    </a:schemeClr>
                  </a:buClr>
                </a:pPr>
                <a:r>
                  <a:rPr lang="en-US" sz="2000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Prior and likelihood</a:t>
                </a:r>
              </a:p>
              <a:p>
                <a:pPr lvl="1">
                  <a:spcBef>
                    <a:spcPts val="600"/>
                  </a:spcBef>
                  <a:buClr>
                    <a:schemeClr val="bg1">
                      <a:lumMod val="65000"/>
                    </a:schemeClr>
                  </a:buClr>
                </a:pPr>
                <a:r>
                  <a:rPr lang="en-US" dirty="0" smtClean="0">
                    <a:solidFill>
                      <a:schemeClr val="bg1">
                        <a:lumMod val="65000"/>
                      </a:schemeClr>
                    </a:solidFill>
                  </a:rPr>
                  <a:t>Before development: </a:t>
                </a: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p</a:t>
                </a:r>
                <a:r>
                  <a:rPr lang="en-US" dirty="0" smtClean="0">
                    <a:solidFill>
                      <a:schemeClr val="bg1">
                        <a:lumMod val="65000"/>
                      </a:schemeClr>
                    </a:solidFill>
                  </a:rPr>
                  <a:t>rior distribution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𝛿</m:t>
                    </m:r>
                    <m:r>
                      <a:rPr lang="en-US" b="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 ~ </m:t>
                    </m:r>
                    <m:r>
                      <a:rPr lang="en-US" b="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lvl="1">
                  <a:spcBef>
                    <a:spcPts val="600"/>
                  </a:spcBef>
                  <a:buClr>
                    <a:schemeClr val="bg1">
                      <a:lumMod val="65000"/>
                    </a:schemeClr>
                  </a:buClr>
                </a:pPr>
                <a:r>
                  <a:rPr lang="en-US" dirty="0" smtClean="0">
                    <a:solidFill>
                      <a:schemeClr val="bg1">
                        <a:lumMod val="65000"/>
                      </a:schemeClr>
                    </a:solidFill>
                  </a:rPr>
                  <a:t>Past study: Estimate </a:t>
                </a: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(</a:t>
                </a:r>
                <a:r>
                  <a:rPr lang="en-US" dirty="0" err="1">
                    <a:solidFill>
                      <a:schemeClr val="bg1">
                        <a:lumMod val="65000"/>
                      </a:schemeClr>
                    </a:solidFill>
                  </a:rPr>
                  <a:t>var</a:t>
                </a:r>
                <a:r>
                  <a:rPr lang="en-US" dirty="0" smtClean="0">
                    <a:solidFill>
                      <a:schemeClr val="bg1">
                        <a:lumMod val="65000"/>
                      </a:schemeClr>
                    </a:solidFill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fr-FR" b="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fr-FR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fr-FR" b="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fr-FR" b="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fr-FR" b="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 smtClean="0">
                    <a:solidFill>
                      <a:schemeClr val="bg1">
                        <a:lumMod val="65000"/>
                      </a:schemeClr>
                    </a:solidFill>
                  </a:rPr>
                  <a:t>, Likelihood </a:t>
                </a: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(sampling distribution)</a:t>
                </a:r>
                <a:r>
                  <a:rPr lang="en-US" dirty="0" smtClean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fr-FR" b="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 | </m:t>
                    </m:r>
                    <m:r>
                      <a:rPr lang="en-US" b="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𝛿</m:t>
                    </m:r>
                    <m:r>
                      <a:rPr lang="en-US" b="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US" b="0" i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~ </m:t>
                    </m:r>
                    <m:r>
                      <a:rPr lang="en-US" b="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𝑁</m:t>
                    </m:r>
                    <m:r>
                      <a:rPr lang="en-US" b="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𝛿</m:t>
                    </m:r>
                    <m:r>
                      <a:rPr lang="en-US" b="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fr-FR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fr-FR" b="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fr-FR" b="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fr-FR" b="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i="1" dirty="0" smtClean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lvl="1">
                  <a:spcBef>
                    <a:spcPts val="600"/>
                  </a:spcBef>
                  <a:buClr>
                    <a:schemeClr val="bg1">
                      <a:lumMod val="65000"/>
                    </a:schemeClr>
                  </a:buClr>
                </a:pPr>
                <a:r>
                  <a:rPr lang="en-US" dirty="0" smtClean="0">
                    <a:solidFill>
                      <a:schemeClr val="bg1">
                        <a:lumMod val="65000"/>
                      </a:schemeClr>
                    </a:solidFill>
                  </a:rPr>
                  <a:t>We denote 	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𝑑</m:t>
                    </m:r>
                    <m:r>
                      <a:rPr lang="fr-FR" b="0" i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fr-FR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fr-FR" b="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fr-FR" b="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fr-FR" b="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sSub>
                      <m:sSubPr>
                        <m:ctrlPr>
                          <a:rPr lang="fr-FR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fr-FR" b="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+ </m:t>
                    </m:r>
                    <m:f>
                      <m:fPr>
                        <m:ctrlP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fr-FR" b="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fr-FR" b="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fr-FR" b="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fr-FR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fr-FR" b="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fr-FR" b="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fr-FR" b="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sSub>
                      <m:sSubPr>
                        <m:ctrlP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b="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1">
                        <a:lumMod val="65000"/>
                      </a:schemeClr>
                    </a:solidFill>
                  </a:rPr>
                  <a:t>	and	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fr-FR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fr-FR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fr-FR" b="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fr-FR" b="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fr-FR" b="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fr-FR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fr-FR" b="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fr-FR" b="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fr-FR" b="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US" i="1" dirty="0"/>
              </a:p>
              <a:p>
                <a:pPr>
                  <a:spcBef>
                    <a:spcPts val="600"/>
                  </a:spcBef>
                </a:pPr>
                <a:endParaRPr lang="en-US" sz="2000" b="1" dirty="0" smtClean="0"/>
              </a:p>
              <a:p>
                <a:pPr>
                  <a:spcBef>
                    <a:spcPts val="600"/>
                  </a:spcBef>
                </a:pPr>
                <a:r>
                  <a:rPr lang="en-US" sz="2000" b="1" dirty="0" smtClean="0"/>
                  <a:t>Today</a:t>
                </a:r>
                <a:endParaRPr lang="en-US" sz="2000" b="1" dirty="0"/>
              </a:p>
              <a:p>
                <a:pPr lvl="1">
                  <a:spcBef>
                    <a:spcPts val="600"/>
                  </a:spcBef>
                </a:pPr>
                <a:r>
                  <a:rPr lang="en-US" dirty="0"/>
                  <a:t>Posterior distribution	</a:t>
                </a:r>
                <a:r>
                  <a:rPr lang="en-US" dirty="0" smtClean="0"/>
                  <a:t>					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𝛿</m:t>
                    </m:r>
                    <m:r>
                      <a:rPr lang="en-US" i="1">
                        <a:latin typeface="Cambria Math"/>
                      </a:rPr>
                      <m:t> | </m:t>
                    </m:r>
                    <m:r>
                      <a:rPr lang="fr-FR" b="0" i="1" smtClean="0">
                        <a:latin typeface="Cambria Math"/>
                      </a:rPr>
                      <m:t>𝑑𝑎𝑡𝑎</m:t>
                    </m:r>
                    <m:r>
                      <a:rPr lang="fr-FR" b="0" i="1" smtClean="0">
                        <a:latin typeface="Cambria Math"/>
                      </a:rPr>
                      <m:t> ~ </m:t>
                    </m:r>
                    <m:r>
                      <a:rPr lang="en-US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𝑑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spcBef>
                    <a:spcPts val="600"/>
                  </a:spcBef>
                </a:pPr>
                <a:endParaRPr lang="en-US" sz="2000" b="1" dirty="0" smtClean="0"/>
              </a:p>
              <a:p>
                <a:pPr>
                  <a:spcBef>
                    <a:spcPts val="600"/>
                  </a:spcBef>
                </a:pPr>
                <a:r>
                  <a:rPr lang="en-US" sz="2000" b="1" dirty="0" smtClean="0"/>
                  <a:t>Future </a:t>
                </a:r>
                <a:r>
                  <a:rPr lang="en-US" sz="2000" b="1" dirty="0"/>
                  <a:t>study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dirty="0"/>
                  <a:t>Estimate (</a:t>
                </a:r>
                <a:r>
                  <a:rPr lang="en-US" dirty="0" err="1"/>
                  <a:t>var</a:t>
                </a:r>
                <a:r>
                  <a:rPr lang="en-US" dirty="0"/>
                  <a:t>) 				</a:t>
                </a:r>
                <a:r>
                  <a:rPr lang="en-US" dirty="0" smtClean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∗2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>
                  <a:spcBef>
                    <a:spcPts val="600"/>
                  </a:spcBef>
                </a:pPr>
                <a:r>
                  <a:rPr lang="en-US" dirty="0"/>
                  <a:t>Likelihood (sampling distribution) 	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| </m:t>
                    </m:r>
                    <m:r>
                      <a:rPr lang="en-US">
                        <a:latin typeface="Cambria Math"/>
                      </a:rPr>
                      <m:t>𝛿</m:t>
                    </m:r>
                    <m:r>
                      <a:rPr lang="en-US">
                        <a:latin typeface="Cambria Math"/>
                      </a:rPr>
                      <m:t> ~ </m:t>
                    </m:r>
                    <m:r>
                      <a:rPr lang="en-US">
                        <a:latin typeface="Cambria Math"/>
                      </a:rPr>
                      <m:t>𝑁</m:t>
                    </m:r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>
                        <a:latin typeface="Cambria Math"/>
                      </a:rPr>
                      <m:t>𝛿</m:t>
                    </m:r>
                    <m:r>
                      <a:rPr lang="en-US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  <m:r>
                          <a:rPr lang="en-US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600"/>
                  </a:spcBef>
                </a:pPr>
                <a:r>
                  <a:rPr lang="en-US" dirty="0">
                    <a:solidFill>
                      <a:schemeClr val="tx2"/>
                    </a:solidFill>
                  </a:rPr>
                  <a:t>Predictive distribution</a:t>
                </a:r>
                <a:r>
                  <a:rPr lang="en-US" dirty="0"/>
                  <a:t>	</a:t>
                </a:r>
                <a:r>
                  <a:rPr lang="en-US" dirty="0" smtClean="0"/>
                  <a:t>	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chemeClr val="tx2"/>
                            </a:solidFill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>
                            <a:solidFill>
                              <a:schemeClr val="tx2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>
                        <a:solidFill>
                          <a:schemeClr val="tx2"/>
                        </a:solidFill>
                        <a:latin typeface="Cambria Math"/>
                      </a:rPr>
                      <m:t> ~ </m:t>
                    </m:r>
                    <m:r>
                      <a:rPr lang="en-US">
                        <a:solidFill>
                          <a:schemeClr val="tx2"/>
                        </a:solidFill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i="1">
                            <a:latin typeface="Cambria Math"/>
                          </a:rPr>
                          <m:t>𝑑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fr-F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fr-FR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fr-FR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/>
                              </a:rPr>
                              <m:t>∗2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438399"/>
                <a:ext cx="10516346" cy="3824023"/>
              </a:xfrm>
              <a:blipFill rotWithShape="1">
                <a:blip r:embed="rId2"/>
                <a:stretch>
                  <a:fillRect l="-174" t="-2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PSI Webinar - Quantitative Decision-Making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PSI/EFSPI SIG QDM, 10 DECEMBER 2019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637486" y="3672692"/>
            <a:ext cx="20447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+mj-lt"/>
              </a:rPr>
              <a:t>Simplified case-study using normally </a:t>
            </a:r>
            <a:r>
              <a:rPr lang="en-US" sz="1200" dirty="0">
                <a:latin typeface="+mj-lt"/>
              </a:rPr>
              <a:t>distributed data, assuming trial exchangeability, common known variance for </a:t>
            </a:r>
            <a:r>
              <a:rPr lang="en-US" sz="1200" dirty="0" smtClean="0">
                <a:latin typeface="+mj-lt"/>
              </a:rPr>
              <a:t>the two groups and no between-study heterogeneity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927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75E9266EDB6945AAE4FDCF515F0563" ma:contentTypeVersion="" ma:contentTypeDescription="Create a new document." ma:contentTypeScope="" ma:versionID="7c986eff9edf9e6b398fcaa9dc54dff0">
  <xsd:schema xmlns:xsd="http://www.w3.org/2001/XMLSchema" xmlns:xs="http://www.w3.org/2001/XMLSchema" xmlns:p="http://schemas.microsoft.com/office/2006/metadata/properties" xmlns:ns2="789a5397-e311-4074-bb86-a3d262859971" xmlns:ns3="33cc2fe6-d691-4e39-a8a4-3bb83de63507" targetNamespace="http://schemas.microsoft.com/office/2006/metadata/properties" ma:root="true" ma:fieldsID="b581edb5e3c0c5e62b5d7ba68eb4e0ce" ns2:_="" ns3:_="">
    <xsd:import namespace="789a5397-e311-4074-bb86-a3d262859971"/>
    <xsd:import namespace="33cc2fe6-d691-4e39-a8a4-3bb83de635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9a5397-e311-4074-bb86-a3d2628599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c2fe6-d691-4e39-a8a4-3bb83de6350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352714-155E-4D62-8CDE-62418E498204}"/>
</file>

<file path=customXml/itemProps2.xml><?xml version="1.0" encoding="utf-8"?>
<ds:datastoreItem xmlns:ds="http://schemas.openxmlformats.org/officeDocument/2006/customXml" ds:itemID="{525C07FF-21E9-41F7-AFAA-FA2329DA9555}"/>
</file>

<file path=customXml/itemProps3.xml><?xml version="1.0" encoding="utf-8"?>
<ds:datastoreItem xmlns:ds="http://schemas.openxmlformats.org/officeDocument/2006/customXml" ds:itemID="{C1FAAF02-EE6E-4EBB-A6F1-370141AC18C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4329</TotalTime>
  <Words>2639</Words>
  <Application>Microsoft Office PowerPoint</Application>
  <PresentationFormat>Custom</PresentationFormat>
  <Paragraphs>315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Ion Boardroom</vt:lpstr>
      <vt:lpstr>Probabilities of success</vt:lpstr>
      <vt:lpstr>Introduction</vt:lpstr>
      <vt:lpstr>Power, Probability of Success, Assurance…</vt:lpstr>
      <vt:lpstr>Power, Probability of Success, Assurance…</vt:lpstr>
      <vt:lpstr>Power, Probability of Success, Assurance…</vt:lpstr>
      <vt:lpstr>Power, Probability of Success, Assurance…</vt:lpstr>
      <vt:lpstr>Power, Probability of Success, Assurance…</vt:lpstr>
      <vt:lpstr>Motivating example: Alzheimer's disease</vt:lpstr>
      <vt:lpstr>Prior, posterior, predictive distributions Notations</vt:lpstr>
      <vt:lpstr>Prior, posterior, predictive distributions Example: Alzheimer's disease</vt:lpstr>
      <vt:lpstr>Prior, posterior, predictive distributions Example: Alzheimer's disease</vt:lpstr>
      <vt:lpstr>Prior, posterior, predictive distributions Example: Alzheimer's disease</vt:lpstr>
      <vt:lpstr>Posterior Probability to support today’s decision from available evidence and uncertainties</vt:lpstr>
      <vt:lpstr>Predictive Probability of Success (PPoS) to support today’s decision from available and future evidence and uncertainties</vt:lpstr>
      <vt:lpstr>Power, Posterior Prob, PPoS Example: Alzheimer's disease</vt:lpstr>
      <vt:lpstr>Operating characteristics, sample size planning Example: Alzheimer's disease</vt:lpstr>
      <vt:lpstr>What level of Posterior Probability/PPoS is needed to support a Go decision?</vt:lpstr>
      <vt:lpstr>Extensions, other settings </vt:lpstr>
      <vt:lpstr>Discussion</vt:lpstr>
      <vt:lpstr>Lessons learned from the webinars Quantitative Decision-Making in Drug Development</vt:lpstr>
      <vt:lpstr>References</vt:lpstr>
    </vt:vector>
  </TitlesOfParts>
  <Company>Novartis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Costa, Maria J</dc:creator>
  <cp:lastModifiedBy>Gaelle SAINT_HILARY</cp:lastModifiedBy>
  <cp:revision>653</cp:revision>
  <cp:lastPrinted>2019-05-27T15:11:07Z</cp:lastPrinted>
  <dcterms:created xsi:type="dcterms:W3CDTF">2019-02-01T10:59:12Z</dcterms:created>
  <dcterms:modified xsi:type="dcterms:W3CDTF">2019-12-11T13:49:24Z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929bff8-5b33-42aa-95d2-28f72e792cb0_Enabled">
    <vt:lpwstr>True</vt:lpwstr>
  </property>
  <property fmtid="{D5CDD505-2E9C-101B-9397-08002B2CF9AE}" pid="3" name="MSIP_Label_4929bff8-5b33-42aa-95d2-28f72e792cb0_SiteId">
    <vt:lpwstr>f35a6974-607f-47d4-82d7-ff31d7dc53a5</vt:lpwstr>
  </property>
  <property fmtid="{D5CDD505-2E9C-101B-9397-08002B2CF9AE}" pid="4" name="MSIP_Label_4929bff8-5b33-42aa-95d2-28f72e792cb0_Owner">
    <vt:lpwstr>DASILMAO@novartis.net</vt:lpwstr>
  </property>
  <property fmtid="{D5CDD505-2E9C-101B-9397-08002B2CF9AE}" pid="5" name="MSIP_Label_4929bff8-5b33-42aa-95d2-28f72e792cb0_SetDate">
    <vt:lpwstr>2019-04-15T09:47:38.1932176Z</vt:lpwstr>
  </property>
  <property fmtid="{D5CDD505-2E9C-101B-9397-08002B2CF9AE}" pid="6" name="MSIP_Label_4929bff8-5b33-42aa-95d2-28f72e792cb0_Name">
    <vt:lpwstr>Business Use Only</vt:lpwstr>
  </property>
  <property fmtid="{D5CDD505-2E9C-101B-9397-08002B2CF9AE}" pid="7" name="MSIP_Label_4929bff8-5b33-42aa-95d2-28f72e792cb0_Application">
    <vt:lpwstr>Microsoft Azure Information Protection</vt:lpwstr>
  </property>
  <property fmtid="{D5CDD505-2E9C-101B-9397-08002B2CF9AE}" pid="8" name="MSIP_Label_4929bff8-5b33-42aa-95d2-28f72e792cb0_Extended_MSFT_Method">
    <vt:lpwstr>Automatic</vt:lpwstr>
  </property>
  <property fmtid="{D5CDD505-2E9C-101B-9397-08002B2CF9AE}" pid="9" name="Confidentiality">
    <vt:lpwstr>Business Use Only</vt:lpwstr>
  </property>
  <property fmtid="{D5CDD505-2E9C-101B-9397-08002B2CF9AE}" pid="10" name="ContentTypeId">
    <vt:lpwstr>0x010100FE75E9266EDB6945AAE4FDCF515F0563</vt:lpwstr>
  </property>
</Properties>
</file>