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diagrams/drawing3.xml" ContentType="application/vnd.ms-office.drawingml.diagramDrawing+xml"/>
  <Override PartName="/ppt/ink/ink1.xml" ContentType="application/inkml+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1" r:id="rId5"/>
    <p:sldMasterId id="2147483733" r:id="rId6"/>
  </p:sldMasterIdLst>
  <p:notesMasterIdLst>
    <p:notesMasterId r:id="rId61"/>
  </p:notesMasterIdLst>
  <p:sldIdLst>
    <p:sldId id="649" r:id="rId7"/>
    <p:sldId id="749" r:id="rId8"/>
    <p:sldId id="750" r:id="rId9"/>
    <p:sldId id="349" r:id="rId10"/>
    <p:sldId id="528" r:id="rId11"/>
    <p:sldId id="348" r:id="rId12"/>
    <p:sldId id="592" r:id="rId13"/>
    <p:sldId id="594" r:id="rId14"/>
    <p:sldId id="597" r:id="rId15"/>
    <p:sldId id="316" r:id="rId16"/>
    <p:sldId id="598" r:id="rId17"/>
    <p:sldId id="599" r:id="rId18"/>
    <p:sldId id="600" r:id="rId19"/>
    <p:sldId id="270" r:id="rId20"/>
    <p:sldId id="271" r:id="rId21"/>
    <p:sldId id="272" r:id="rId22"/>
    <p:sldId id="611" r:id="rId23"/>
    <p:sldId id="608" r:id="rId24"/>
    <p:sldId id="325" r:id="rId25"/>
    <p:sldId id="284" r:id="rId26"/>
    <p:sldId id="533" r:id="rId27"/>
    <p:sldId id="654" r:id="rId28"/>
    <p:sldId id="682" r:id="rId29"/>
    <p:sldId id="761" r:id="rId30"/>
    <p:sldId id="280" r:id="rId31"/>
    <p:sldId id="547" r:id="rId32"/>
    <p:sldId id="659" r:id="rId33"/>
    <p:sldId id="660" r:id="rId34"/>
    <p:sldId id="544" r:id="rId35"/>
    <p:sldId id="762" r:id="rId36"/>
    <p:sldId id="661" r:id="rId37"/>
    <p:sldId id="733" r:id="rId38"/>
    <p:sldId id="734" r:id="rId39"/>
    <p:sldId id="735" r:id="rId40"/>
    <p:sldId id="736" r:id="rId41"/>
    <p:sldId id="738" r:id="rId42"/>
    <p:sldId id="739" r:id="rId43"/>
    <p:sldId id="737" r:id="rId44"/>
    <p:sldId id="767" r:id="rId45"/>
    <p:sldId id="768" r:id="rId46"/>
    <p:sldId id="769" r:id="rId47"/>
    <p:sldId id="770" r:id="rId48"/>
    <p:sldId id="771" r:id="rId49"/>
    <p:sldId id="763" r:id="rId50"/>
    <p:sldId id="664" r:id="rId51"/>
    <p:sldId id="753" r:id="rId52"/>
    <p:sldId id="757" r:id="rId53"/>
    <p:sldId id="758" r:id="rId54"/>
    <p:sldId id="764" r:id="rId55"/>
    <p:sldId id="759" r:id="rId56"/>
    <p:sldId id="678" r:id="rId57"/>
    <p:sldId id="766" r:id="rId58"/>
    <p:sldId id="765" r:id="rId59"/>
    <p:sldId id="668" r:id="rId6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524B74FE-9BD3-41FF-A0FE-7501EE54A145}">
          <p14:sldIdLst>
            <p14:sldId id="649"/>
            <p14:sldId id="749"/>
            <p14:sldId id="750"/>
            <p14:sldId id="349"/>
            <p14:sldId id="528"/>
            <p14:sldId id="348"/>
            <p14:sldId id="592"/>
            <p14:sldId id="594"/>
            <p14:sldId id="597"/>
            <p14:sldId id="316"/>
            <p14:sldId id="598"/>
            <p14:sldId id="599"/>
            <p14:sldId id="600"/>
            <p14:sldId id="270"/>
            <p14:sldId id="271"/>
            <p14:sldId id="272"/>
            <p14:sldId id="611"/>
            <p14:sldId id="608"/>
            <p14:sldId id="325"/>
            <p14:sldId id="284"/>
            <p14:sldId id="533"/>
            <p14:sldId id="654"/>
            <p14:sldId id="682"/>
            <p14:sldId id="761"/>
            <p14:sldId id="280"/>
            <p14:sldId id="547"/>
            <p14:sldId id="659"/>
            <p14:sldId id="660"/>
            <p14:sldId id="544"/>
            <p14:sldId id="762"/>
            <p14:sldId id="661"/>
            <p14:sldId id="733"/>
            <p14:sldId id="734"/>
            <p14:sldId id="735"/>
            <p14:sldId id="736"/>
            <p14:sldId id="738"/>
            <p14:sldId id="739"/>
            <p14:sldId id="737"/>
            <p14:sldId id="767"/>
            <p14:sldId id="768"/>
            <p14:sldId id="769"/>
            <p14:sldId id="770"/>
            <p14:sldId id="771"/>
            <p14:sldId id="763"/>
            <p14:sldId id="664"/>
            <p14:sldId id="753"/>
            <p14:sldId id="757"/>
            <p14:sldId id="758"/>
            <p14:sldId id="764"/>
            <p14:sldId id="759"/>
            <p14:sldId id="678"/>
            <p14:sldId id="766"/>
            <p14:sldId id="765"/>
            <p14:sldId id="6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9" autoAdjust="0"/>
    <p:restoredTop sz="94660"/>
  </p:normalViewPr>
  <p:slideViewPr>
    <p:cSldViewPr snapToGrid="0">
      <p:cViewPr varScale="1">
        <p:scale>
          <a:sx n="87" d="100"/>
          <a:sy n="87" d="100"/>
        </p:scale>
        <p:origin x="514"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20.png"/><Relationship Id="rId4" Type="http://schemas.openxmlformats.org/officeDocument/2006/relationships/image" Target="../media/image38.svg"/></Relationships>
</file>

<file path=ppt/diagrams/_rels/data4.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20.png"/></Relationships>
</file>

<file path=ppt/diagrams/_rels/data5.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20.png"/></Relationships>
</file>

<file path=ppt/diagrams/_rels/data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20.png"/><Relationship Id="rId4" Type="http://schemas.openxmlformats.org/officeDocument/2006/relationships/image" Target="../media/image38.svg"/></Relationships>
</file>

<file path=ppt/diagrams/_rels/drawing4.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svg"/><Relationship Id="rId1" Type="http://schemas.openxmlformats.org/officeDocument/2006/relationships/image" Target="../media/image53.png"/><Relationship Id="rId6" Type="http://schemas.openxmlformats.org/officeDocument/2006/relationships/image" Target="../media/image52.svg"/><Relationship Id="rId5" Type="http://schemas.openxmlformats.org/officeDocument/2006/relationships/image" Target="../media/image55.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DDE2E-14BB-4977-B9BF-BD9D00959F3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5748910-50FF-4201-A41F-8F3B5D7837FD}">
      <dgm:prSet/>
      <dgm:spPr/>
      <dgm:t>
        <a:bodyPr/>
        <a:lstStyle/>
        <a:p>
          <a:pPr>
            <a:lnSpc>
              <a:spcPct val="100000"/>
            </a:lnSpc>
          </a:pPr>
          <a:r>
            <a:rPr lang="en-US" dirty="0">
              <a:solidFill>
                <a:schemeClr val="bg1"/>
              </a:solidFill>
            </a:rPr>
            <a:t>The drug aducanumab, an antibody, has been shown to remove amyloid clusters from the brain.</a:t>
          </a:r>
        </a:p>
      </dgm:t>
    </dgm:pt>
    <dgm:pt modelId="{C2214594-18D6-4AE0-AC2A-EDCE70272714}" type="parTrans" cxnId="{7A61D0B3-5EEB-4F72-9CF5-897FB43D35C1}">
      <dgm:prSet/>
      <dgm:spPr/>
      <dgm:t>
        <a:bodyPr/>
        <a:lstStyle/>
        <a:p>
          <a:endParaRPr lang="en-US"/>
        </a:p>
      </dgm:t>
    </dgm:pt>
    <dgm:pt modelId="{E256CF18-9629-4D20-9A36-1652646AEB80}" type="sibTrans" cxnId="{7A61D0B3-5EEB-4F72-9CF5-897FB43D35C1}">
      <dgm:prSet/>
      <dgm:spPr/>
      <dgm:t>
        <a:bodyPr/>
        <a:lstStyle/>
        <a:p>
          <a:pPr>
            <a:lnSpc>
              <a:spcPct val="100000"/>
            </a:lnSpc>
          </a:pPr>
          <a:endParaRPr lang="en-US"/>
        </a:p>
      </dgm:t>
    </dgm:pt>
    <dgm:pt modelId="{5638C910-4DFD-4F89-BC1E-C777A7AF9C9A}">
      <dgm:prSet/>
      <dgm:spPr/>
      <dgm:t>
        <a:bodyPr/>
        <a:lstStyle/>
        <a:p>
          <a:pPr>
            <a:lnSpc>
              <a:spcPct val="100000"/>
            </a:lnSpc>
          </a:pPr>
          <a:r>
            <a:rPr lang="en-US" dirty="0">
              <a:solidFill>
                <a:schemeClr val="bg1"/>
              </a:solidFill>
            </a:rPr>
            <a:t>Such buildup on the brain is associated with Alzheimer’s Disease.</a:t>
          </a:r>
        </a:p>
      </dgm:t>
    </dgm:pt>
    <dgm:pt modelId="{C4A02532-21ED-44CA-9455-4708D4925029}" type="parTrans" cxnId="{1998263A-CA11-4B7F-885C-9D065BAB1FAB}">
      <dgm:prSet/>
      <dgm:spPr/>
      <dgm:t>
        <a:bodyPr/>
        <a:lstStyle/>
        <a:p>
          <a:endParaRPr lang="en-US"/>
        </a:p>
      </dgm:t>
    </dgm:pt>
    <dgm:pt modelId="{0CA57226-A579-4470-91D4-2DE1065A8B4F}" type="sibTrans" cxnId="{1998263A-CA11-4B7F-885C-9D065BAB1FAB}">
      <dgm:prSet/>
      <dgm:spPr/>
      <dgm:t>
        <a:bodyPr/>
        <a:lstStyle/>
        <a:p>
          <a:pPr>
            <a:lnSpc>
              <a:spcPct val="100000"/>
            </a:lnSpc>
          </a:pPr>
          <a:endParaRPr lang="en-US"/>
        </a:p>
      </dgm:t>
    </dgm:pt>
    <dgm:pt modelId="{4095FCC4-5E3D-44A0-B597-49B8839FFE12}">
      <dgm:prSet/>
      <dgm:spPr/>
      <dgm:t>
        <a:bodyPr/>
        <a:lstStyle/>
        <a:p>
          <a:pPr>
            <a:lnSpc>
              <a:spcPct val="100000"/>
            </a:lnSpc>
          </a:pPr>
          <a:r>
            <a:rPr lang="en-US" dirty="0">
              <a:solidFill>
                <a:schemeClr val="bg1"/>
              </a:solidFill>
            </a:rPr>
            <a:t>The question is whether removal of amyloids would reduce the effects of Alzheimer’s</a:t>
          </a:r>
        </a:p>
      </dgm:t>
    </dgm:pt>
    <dgm:pt modelId="{8572E2BA-0AD1-4C89-A92F-82FCF2BB8A06}" type="parTrans" cxnId="{F3DC3BF8-E5C2-4DE9-8998-E09562B43CA1}">
      <dgm:prSet/>
      <dgm:spPr/>
      <dgm:t>
        <a:bodyPr/>
        <a:lstStyle/>
        <a:p>
          <a:endParaRPr lang="en-US"/>
        </a:p>
      </dgm:t>
    </dgm:pt>
    <dgm:pt modelId="{3C2BF8D5-F8A5-4B88-B779-91DAD6CD6227}" type="sibTrans" cxnId="{F3DC3BF8-E5C2-4DE9-8998-E09562B43CA1}">
      <dgm:prSet/>
      <dgm:spPr/>
      <dgm:t>
        <a:bodyPr/>
        <a:lstStyle/>
        <a:p>
          <a:pPr>
            <a:lnSpc>
              <a:spcPct val="100000"/>
            </a:lnSpc>
          </a:pPr>
          <a:endParaRPr lang="en-US"/>
        </a:p>
      </dgm:t>
    </dgm:pt>
    <dgm:pt modelId="{AC63FCAB-656D-4CAB-B5BD-F1E09F348949}">
      <dgm:prSet/>
      <dgm:spPr/>
      <dgm:t>
        <a:bodyPr/>
        <a:lstStyle/>
        <a:p>
          <a:pPr>
            <a:lnSpc>
              <a:spcPct val="100000"/>
            </a:lnSpc>
          </a:pPr>
          <a:r>
            <a:rPr lang="en-US" dirty="0">
              <a:solidFill>
                <a:schemeClr val="bg1"/>
              </a:solidFill>
            </a:rPr>
            <a:t>No drug has thus far succeeded in doing this</a:t>
          </a:r>
        </a:p>
      </dgm:t>
    </dgm:pt>
    <dgm:pt modelId="{81CCCEC8-EA58-4EFC-B26A-6AD318BAD5DD}" type="parTrans" cxnId="{378A0E49-B170-4DF6-9B1D-CEDBCAB2ACAA}">
      <dgm:prSet/>
      <dgm:spPr/>
      <dgm:t>
        <a:bodyPr/>
        <a:lstStyle/>
        <a:p>
          <a:endParaRPr lang="en-US"/>
        </a:p>
      </dgm:t>
    </dgm:pt>
    <dgm:pt modelId="{FC7856DC-9189-42AF-89D0-EC7E44C6A64D}" type="sibTrans" cxnId="{378A0E49-B170-4DF6-9B1D-CEDBCAB2ACAA}">
      <dgm:prSet/>
      <dgm:spPr/>
      <dgm:t>
        <a:bodyPr/>
        <a:lstStyle/>
        <a:p>
          <a:endParaRPr lang="en-US"/>
        </a:p>
      </dgm:t>
    </dgm:pt>
    <dgm:pt modelId="{3E0C6E14-EB77-4776-B55C-BE5BF6FDDD76}" type="pres">
      <dgm:prSet presAssocID="{4BFDDE2E-14BB-4977-B9BF-BD9D00959F3C}" presName="root" presStyleCnt="0">
        <dgm:presLayoutVars>
          <dgm:dir/>
          <dgm:resizeHandles val="exact"/>
        </dgm:presLayoutVars>
      </dgm:prSet>
      <dgm:spPr/>
    </dgm:pt>
    <dgm:pt modelId="{D5374F1D-E66B-475C-8ABA-08D4E055379A}" type="pres">
      <dgm:prSet presAssocID="{4BFDDE2E-14BB-4977-B9BF-BD9D00959F3C}" presName="container" presStyleCnt="0">
        <dgm:presLayoutVars>
          <dgm:dir/>
          <dgm:resizeHandles val="exact"/>
        </dgm:presLayoutVars>
      </dgm:prSet>
      <dgm:spPr/>
    </dgm:pt>
    <dgm:pt modelId="{AE1D07A8-F34F-4926-B363-6B5D4B21BD29}" type="pres">
      <dgm:prSet presAssocID="{05748910-50FF-4201-A41F-8F3B5D7837FD}" presName="compNode" presStyleCnt="0"/>
      <dgm:spPr/>
    </dgm:pt>
    <dgm:pt modelId="{04FDB8BC-5260-496F-85C5-94CEAFFF8809}" type="pres">
      <dgm:prSet presAssocID="{05748910-50FF-4201-A41F-8F3B5D7837FD}" presName="iconBgRect" presStyleLbl="bgShp" presStyleIdx="0" presStyleCnt="4"/>
      <dgm:spPr/>
    </dgm:pt>
    <dgm:pt modelId="{3D96158D-83FF-4C2B-8012-6FAF93322682}" type="pres">
      <dgm:prSet presAssocID="{05748910-50FF-4201-A41F-8F3B5D7837FD}"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keleton"/>
        </a:ext>
      </dgm:extLst>
    </dgm:pt>
    <dgm:pt modelId="{3FE944E4-5193-401C-B74A-9FAF7219DA74}" type="pres">
      <dgm:prSet presAssocID="{05748910-50FF-4201-A41F-8F3B5D7837FD}" presName="spaceRect" presStyleCnt="0"/>
      <dgm:spPr/>
    </dgm:pt>
    <dgm:pt modelId="{D4F219F2-E4F7-4E35-ACFE-CF081E0E63F8}" type="pres">
      <dgm:prSet presAssocID="{05748910-50FF-4201-A41F-8F3B5D7837FD}" presName="textRect" presStyleLbl="revTx" presStyleIdx="0" presStyleCnt="4">
        <dgm:presLayoutVars>
          <dgm:chMax val="1"/>
          <dgm:chPref val="1"/>
        </dgm:presLayoutVars>
      </dgm:prSet>
      <dgm:spPr/>
    </dgm:pt>
    <dgm:pt modelId="{D462E0B7-770B-4521-A9AB-75B2CFACF4A3}" type="pres">
      <dgm:prSet presAssocID="{E256CF18-9629-4D20-9A36-1652646AEB80}" presName="sibTrans" presStyleLbl="sibTrans2D1" presStyleIdx="0" presStyleCnt="0"/>
      <dgm:spPr/>
    </dgm:pt>
    <dgm:pt modelId="{E3AE6761-D20A-40F9-9C79-973C4157C2E8}" type="pres">
      <dgm:prSet presAssocID="{5638C910-4DFD-4F89-BC1E-C777A7AF9C9A}" presName="compNode" presStyleCnt="0"/>
      <dgm:spPr/>
    </dgm:pt>
    <dgm:pt modelId="{5C56A194-7A93-46AE-ADF7-6C9584A76505}" type="pres">
      <dgm:prSet presAssocID="{5638C910-4DFD-4F89-BC1E-C777A7AF9C9A}" presName="iconBgRect" presStyleLbl="bgShp" presStyleIdx="1" presStyleCnt="4"/>
      <dgm:spPr/>
    </dgm:pt>
    <dgm:pt modelId="{7091089A-752F-4C31-84F8-9DFF27658841}" type="pres">
      <dgm:prSet presAssocID="{5638C910-4DFD-4F89-BC1E-C777A7AF9C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523F7840-12D2-47EE-AA02-1D7CAE04C7C4}" type="pres">
      <dgm:prSet presAssocID="{5638C910-4DFD-4F89-BC1E-C777A7AF9C9A}" presName="spaceRect" presStyleCnt="0"/>
      <dgm:spPr/>
    </dgm:pt>
    <dgm:pt modelId="{578EF6EE-29BA-469B-9079-D6FD323DA92A}" type="pres">
      <dgm:prSet presAssocID="{5638C910-4DFD-4F89-BC1E-C777A7AF9C9A}" presName="textRect" presStyleLbl="revTx" presStyleIdx="1" presStyleCnt="4">
        <dgm:presLayoutVars>
          <dgm:chMax val="1"/>
          <dgm:chPref val="1"/>
        </dgm:presLayoutVars>
      </dgm:prSet>
      <dgm:spPr/>
    </dgm:pt>
    <dgm:pt modelId="{F0D3A400-792D-4349-BD0D-00DA673E4CE5}" type="pres">
      <dgm:prSet presAssocID="{0CA57226-A579-4470-91D4-2DE1065A8B4F}" presName="sibTrans" presStyleLbl="sibTrans2D1" presStyleIdx="0" presStyleCnt="0"/>
      <dgm:spPr/>
    </dgm:pt>
    <dgm:pt modelId="{512A1F00-5AA9-4CDF-9AC1-4448EF74B3ED}" type="pres">
      <dgm:prSet presAssocID="{4095FCC4-5E3D-44A0-B597-49B8839FFE12}" presName="compNode" presStyleCnt="0"/>
      <dgm:spPr/>
    </dgm:pt>
    <dgm:pt modelId="{E65619A3-C925-401F-9DEA-CFBBC834675A}" type="pres">
      <dgm:prSet presAssocID="{4095FCC4-5E3D-44A0-B597-49B8839FFE12}" presName="iconBgRect" presStyleLbl="bgShp" presStyleIdx="2" presStyleCnt="4"/>
      <dgm:spPr/>
    </dgm:pt>
    <dgm:pt modelId="{DD0FAC5F-5AC5-43A7-827D-99B9805B4691}" type="pres">
      <dgm:prSet presAssocID="{4095FCC4-5E3D-44A0-B597-49B8839FFE1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A09AE6E8-7303-4362-AE2E-51536740D9B4}" type="pres">
      <dgm:prSet presAssocID="{4095FCC4-5E3D-44A0-B597-49B8839FFE12}" presName="spaceRect" presStyleCnt="0"/>
      <dgm:spPr/>
    </dgm:pt>
    <dgm:pt modelId="{D9BE3E9A-9AFF-4BC3-B3D2-A02FD2C39937}" type="pres">
      <dgm:prSet presAssocID="{4095FCC4-5E3D-44A0-B597-49B8839FFE12}" presName="textRect" presStyleLbl="revTx" presStyleIdx="2" presStyleCnt="4">
        <dgm:presLayoutVars>
          <dgm:chMax val="1"/>
          <dgm:chPref val="1"/>
        </dgm:presLayoutVars>
      </dgm:prSet>
      <dgm:spPr/>
    </dgm:pt>
    <dgm:pt modelId="{E0CD3844-302A-4521-A628-E182507F36AE}" type="pres">
      <dgm:prSet presAssocID="{3C2BF8D5-F8A5-4B88-B779-91DAD6CD6227}" presName="sibTrans" presStyleLbl="sibTrans2D1" presStyleIdx="0" presStyleCnt="0"/>
      <dgm:spPr/>
    </dgm:pt>
    <dgm:pt modelId="{73A2FDC9-B52A-4A8A-8650-57759C86860A}" type="pres">
      <dgm:prSet presAssocID="{AC63FCAB-656D-4CAB-B5BD-F1E09F348949}" presName="compNode" presStyleCnt="0"/>
      <dgm:spPr/>
    </dgm:pt>
    <dgm:pt modelId="{52AF145D-B899-4B2E-B780-36B0C1CFA9EC}" type="pres">
      <dgm:prSet presAssocID="{AC63FCAB-656D-4CAB-B5BD-F1E09F348949}" presName="iconBgRect" presStyleLbl="bgShp" presStyleIdx="3" presStyleCnt="4"/>
      <dgm:spPr/>
    </dgm:pt>
    <dgm:pt modelId="{0070219C-7CF2-40E2-9542-415F91A2205E}" type="pres">
      <dgm:prSet presAssocID="{AC63FCAB-656D-4CAB-B5BD-F1E09F3489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A027FE49-5318-4613-B598-14D2B888B899}" type="pres">
      <dgm:prSet presAssocID="{AC63FCAB-656D-4CAB-B5BD-F1E09F348949}" presName="spaceRect" presStyleCnt="0"/>
      <dgm:spPr/>
    </dgm:pt>
    <dgm:pt modelId="{B7D5BBA7-4C53-4758-A92C-68E525991C57}" type="pres">
      <dgm:prSet presAssocID="{AC63FCAB-656D-4CAB-B5BD-F1E09F348949}" presName="textRect" presStyleLbl="revTx" presStyleIdx="3" presStyleCnt="4">
        <dgm:presLayoutVars>
          <dgm:chMax val="1"/>
          <dgm:chPref val="1"/>
        </dgm:presLayoutVars>
      </dgm:prSet>
      <dgm:spPr/>
    </dgm:pt>
  </dgm:ptLst>
  <dgm:cxnLst>
    <dgm:cxn modelId="{1998263A-CA11-4B7F-885C-9D065BAB1FAB}" srcId="{4BFDDE2E-14BB-4977-B9BF-BD9D00959F3C}" destId="{5638C910-4DFD-4F89-BC1E-C777A7AF9C9A}" srcOrd="1" destOrd="0" parTransId="{C4A02532-21ED-44CA-9455-4708D4925029}" sibTransId="{0CA57226-A579-4470-91D4-2DE1065A8B4F}"/>
    <dgm:cxn modelId="{2917A463-00B7-407E-AF8B-5C5B129BB6AD}" type="presOf" srcId="{05748910-50FF-4201-A41F-8F3B5D7837FD}" destId="{D4F219F2-E4F7-4E35-ACFE-CF081E0E63F8}" srcOrd="0" destOrd="0" presId="urn:microsoft.com/office/officeart/2018/2/layout/IconCircleList"/>
    <dgm:cxn modelId="{378A0E49-B170-4DF6-9B1D-CEDBCAB2ACAA}" srcId="{4BFDDE2E-14BB-4977-B9BF-BD9D00959F3C}" destId="{AC63FCAB-656D-4CAB-B5BD-F1E09F348949}" srcOrd="3" destOrd="0" parTransId="{81CCCEC8-EA58-4EFC-B26A-6AD318BAD5DD}" sibTransId="{FC7856DC-9189-42AF-89D0-EC7E44C6A64D}"/>
    <dgm:cxn modelId="{F4482B6A-838C-48CF-878B-AB2F2BAD8CD2}" type="presOf" srcId="{AC63FCAB-656D-4CAB-B5BD-F1E09F348949}" destId="{B7D5BBA7-4C53-4758-A92C-68E525991C57}" srcOrd="0" destOrd="0" presId="urn:microsoft.com/office/officeart/2018/2/layout/IconCircleList"/>
    <dgm:cxn modelId="{3AB7E672-9FFE-494D-A427-2ED1468063D8}" type="presOf" srcId="{0CA57226-A579-4470-91D4-2DE1065A8B4F}" destId="{F0D3A400-792D-4349-BD0D-00DA673E4CE5}" srcOrd="0" destOrd="0" presId="urn:microsoft.com/office/officeart/2018/2/layout/IconCircleList"/>
    <dgm:cxn modelId="{2268B17C-0F38-4D55-A217-299C2E2D3103}" type="presOf" srcId="{4BFDDE2E-14BB-4977-B9BF-BD9D00959F3C}" destId="{3E0C6E14-EB77-4776-B55C-BE5BF6FDDD76}" srcOrd="0" destOrd="0" presId="urn:microsoft.com/office/officeart/2018/2/layout/IconCircleList"/>
    <dgm:cxn modelId="{254C679B-94E1-48B5-A8A7-DAE58667D553}" type="presOf" srcId="{3C2BF8D5-F8A5-4B88-B779-91DAD6CD6227}" destId="{E0CD3844-302A-4521-A628-E182507F36AE}" srcOrd="0" destOrd="0" presId="urn:microsoft.com/office/officeart/2018/2/layout/IconCircleList"/>
    <dgm:cxn modelId="{7A61D0B3-5EEB-4F72-9CF5-897FB43D35C1}" srcId="{4BFDDE2E-14BB-4977-B9BF-BD9D00959F3C}" destId="{05748910-50FF-4201-A41F-8F3B5D7837FD}" srcOrd="0" destOrd="0" parTransId="{C2214594-18D6-4AE0-AC2A-EDCE70272714}" sibTransId="{E256CF18-9629-4D20-9A36-1652646AEB80}"/>
    <dgm:cxn modelId="{D6B5ADBC-891B-4029-B7E9-9B728773E754}" type="presOf" srcId="{5638C910-4DFD-4F89-BC1E-C777A7AF9C9A}" destId="{578EF6EE-29BA-469B-9079-D6FD323DA92A}" srcOrd="0" destOrd="0" presId="urn:microsoft.com/office/officeart/2018/2/layout/IconCircleList"/>
    <dgm:cxn modelId="{778222E2-2F71-40DA-8055-4936830E8BF1}" type="presOf" srcId="{4095FCC4-5E3D-44A0-B597-49B8839FFE12}" destId="{D9BE3E9A-9AFF-4BC3-B3D2-A02FD2C39937}" srcOrd="0" destOrd="0" presId="urn:microsoft.com/office/officeart/2018/2/layout/IconCircleList"/>
    <dgm:cxn modelId="{F3DC3BF8-E5C2-4DE9-8998-E09562B43CA1}" srcId="{4BFDDE2E-14BB-4977-B9BF-BD9D00959F3C}" destId="{4095FCC4-5E3D-44A0-B597-49B8839FFE12}" srcOrd="2" destOrd="0" parTransId="{8572E2BA-0AD1-4C89-A92F-82FCF2BB8A06}" sibTransId="{3C2BF8D5-F8A5-4B88-B779-91DAD6CD6227}"/>
    <dgm:cxn modelId="{815762FB-19A7-4DD0-94AD-C186B093686E}" type="presOf" srcId="{E256CF18-9629-4D20-9A36-1652646AEB80}" destId="{D462E0B7-770B-4521-A9AB-75B2CFACF4A3}" srcOrd="0" destOrd="0" presId="urn:microsoft.com/office/officeart/2018/2/layout/IconCircleList"/>
    <dgm:cxn modelId="{AFC1F645-DBB0-45CD-8834-C0911F730C81}" type="presParOf" srcId="{3E0C6E14-EB77-4776-B55C-BE5BF6FDDD76}" destId="{D5374F1D-E66B-475C-8ABA-08D4E055379A}" srcOrd="0" destOrd="0" presId="urn:microsoft.com/office/officeart/2018/2/layout/IconCircleList"/>
    <dgm:cxn modelId="{F1B5AB43-FD47-438E-9E05-A10ECC993D2C}" type="presParOf" srcId="{D5374F1D-E66B-475C-8ABA-08D4E055379A}" destId="{AE1D07A8-F34F-4926-B363-6B5D4B21BD29}" srcOrd="0" destOrd="0" presId="urn:microsoft.com/office/officeart/2018/2/layout/IconCircleList"/>
    <dgm:cxn modelId="{5262F922-5459-4976-9E13-034403C84A17}" type="presParOf" srcId="{AE1D07A8-F34F-4926-B363-6B5D4B21BD29}" destId="{04FDB8BC-5260-496F-85C5-94CEAFFF8809}" srcOrd="0" destOrd="0" presId="urn:microsoft.com/office/officeart/2018/2/layout/IconCircleList"/>
    <dgm:cxn modelId="{E6746F77-E677-4385-AD42-113488D58946}" type="presParOf" srcId="{AE1D07A8-F34F-4926-B363-6B5D4B21BD29}" destId="{3D96158D-83FF-4C2B-8012-6FAF93322682}" srcOrd="1" destOrd="0" presId="urn:microsoft.com/office/officeart/2018/2/layout/IconCircleList"/>
    <dgm:cxn modelId="{7C203D99-9C5F-4B5F-8DB2-76CFFF82142E}" type="presParOf" srcId="{AE1D07A8-F34F-4926-B363-6B5D4B21BD29}" destId="{3FE944E4-5193-401C-B74A-9FAF7219DA74}" srcOrd="2" destOrd="0" presId="urn:microsoft.com/office/officeart/2018/2/layout/IconCircleList"/>
    <dgm:cxn modelId="{0EDD569B-EAA3-466F-8D54-EC336268DFC2}" type="presParOf" srcId="{AE1D07A8-F34F-4926-B363-6B5D4B21BD29}" destId="{D4F219F2-E4F7-4E35-ACFE-CF081E0E63F8}" srcOrd="3" destOrd="0" presId="urn:microsoft.com/office/officeart/2018/2/layout/IconCircleList"/>
    <dgm:cxn modelId="{31B00215-28B9-49D4-A2FF-AFC00B309377}" type="presParOf" srcId="{D5374F1D-E66B-475C-8ABA-08D4E055379A}" destId="{D462E0B7-770B-4521-A9AB-75B2CFACF4A3}" srcOrd="1" destOrd="0" presId="urn:microsoft.com/office/officeart/2018/2/layout/IconCircleList"/>
    <dgm:cxn modelId="{D4CD0997-CDCB-404F-B9EA-6D8527843FDE}" type="presParOf" srcId="{D5374F1D-E66B-475C-8ABA-08D4E055379A}" destId="{E3AE6761-D20A-40F9-9C79-973C4157C2E8}" srcOrd="2" destOrd="0" presId="urn:microsoft.com/office/officeart/2018/2/layout/IconCircleList"/>
    <dgm:cxn modelId="{493D6DE9-B2C6-45A2-90C1-D54034244BFF}" type="presParOf" srcId="{E3AE6761-D20A-40F9-9C79-973C4157C2E8}" destId="{5C56A194-7A93-46AE-ADF7-6C9584A76505}" srcOrd="0" destOrd="0" presId="urn:microsoft.com/office/officeart/2018/2/layout/IconCircleList"/>
    <dgm:cxn modelId="{8040C736-2814-4511-9DBF-5EB52A350DB9}" type="presParOf" srcId="{E3AE6761-D20A-40F9-9C79-973C4157C2E8}" destId="{7091089A-752F-4C31-84F8-9DFF27658841}" srcOrd="1" destOrd="0" presId="urn:microsoft.com/office/officeart/2018/2/layout/IconCircleList"/>
    <dgm:cxn modelId="{999AE9A3-0772-4C5C-84B2-2B56D82DC597}" type="presParOf" srcId="{E3AE6761-D20A-40F9-9C79-973C4157C2E8}" destId="{523F7840-12D2-47EE-AA02-1D7CAE04C7C4}" srcOrd="2" destOrd="0" presId="urn:microsoft.com/office/officeart/2018/2/layout/IconCircleList"/>
    <dgm:cxn modelId="{51E983C2-822B-4EE5-A256-02BB93DAB37F}" type="presParOf" srcId="{E3AE6761-D20A-40F9-9C79-973C4157C2E8}" destId="{578EF6EE-29BA-469B-9079-D6FD323DA92A}" srcOrd="3" destOrd="0" presId="urn:microsoft.com/office/officeart/2018/2/layout/IconCircleList"/>
    <dgm:cxn modelId="{383E08DF-583A-4D25-A765-D69334A00899}" type="presParOf" srcId="{D5374F1D-E66B-475C-8ABA-08D4E055379A}" destId="{F0D3A400-792D-4349-BD0D-00DA673E4CE5}" srcOrd="3" destOrd="0" presId="urn:microsoft.com/office/officeart/2018/2/layout/IconCircleList"/>
    <dgm:cxn modelId="{B5267633-1279-4FF0-A946-BB4B1CA25E4E}" type="presParOf" srcId="{D5374F1D-E66B-475C-8ABA-08D4E055379A}" destId="{512A1F00-5AA9-4CDF-9AC1-4448EF74B3ED}" srcOrd="4" destOrd="0" presId="urn:microsoft.com/office/officeart/2018/2/layout/IconCircleList"/>
    <dgm:cxn modelId="{3CA7EAD9-2FDA-44BC-A4E4-67E0629D6B70}" type="presParOf" srcId="{512A1F00-5AA9-4CDF-9AC1-4448EF74B3ED}" destId="{E65619A3-C925-401F-9DEA-CFBBC834675A}" srcOrd="0" destOrd="0" presId="urn:microsoft.com/office/officeart/2018/2/layout/IconCircleList"/>
    <dgm:cxn modelId="{F46936DC-72F8-44C3-BD1B-55A94DFC38EC}" type="presParOf" srcId="{512A1F00-5AA9-4CDF-9AC1-4448EF74B3ED}" destId="{DD0FAC5F-5AC5-43A7-827D-99B9805B4691}" srcOrd="1" destOrd="0" presId="urn:microsoft.com/office/officeart/2018/2/layout/IconCircleList"/>
    <dgm:cxn modelId="{2D218071-8AA2-4EBD-8A47-2C26D693D836}" type="presParOf" srcId="{512A1F00-5AA9-4CDF-9AC1-4448EF74B3ED}" destId="{A09AE6E8-7303-4362-AE2E-51536740D9B4}" srcOrd="2" destOrd="0" presId="urn:microsoft.com/office/officeart/2018/2/layout/IconCircleList"/>
    <dgm:cxn modelId="{D00483E1-68FB-4B4E-9906-FD583F1A7874}" type="presParOf" srcId="{512A1F00-5AA9-4CDF-9AC1-4448EF74B3ED}" destId="{D9BE3E9A-9AFF-4BC3-B3D2-A02FD2C39937}" srcOrd="3" destOrd="0" presId="urn:microsoft.com/office/officeart/2018/2/layout/IconCircleList"/>
    <dgm:cxn modelId="{274F1011-BDE6-4164-AC40-5D87B034B836}" type="presParOf" srcId="{D5374F1D-E66B-475C-8ABA-08D4E055379A}" destId="{E0CD3844-302A-4521-A628-E182507F36AE}" srcOrd="5" destOrd="0" presId="urn:microsoft.com/office/officeart/2018/2/layout/IconCircleList"/>
    <dgm:cxn modelId="{9075162E-67C2-431D-B277-72395C228EC8}" type="presParOf" srcId="{D5374F1D-E66B-475C-8ABA-08D4E055379A}" destId="{73A2FDC9-B52A-4A8A-8650-57759C86860A}" srcOrd="6" destOrd="0" presId="urn:microsoft.com/office/officeart/2018/2/layout/IconCircleList"/>
    <dgm:cxn modelId="{3488909A-760F-40D3-9899-FBD95387412E}" type="presParOf" srcId="{73A2FDC9-B52A-4A8A-8650-57759C86860A}" destId="{52AF145D-B899-4B2E-B780-36B0C1CFA9EC}" srcOrd="0" destOrd="0" presId="urn:microsoft.com/office/officeart/2018/2/layout/IconCircleList"/>
    <dgm:cxn modelId="{BC9066CC-D7F7-4DB1-9124-1ED89D3DE632}" type="presParOf" srcId="{73A2FDC9-B52A-4A8A-8650-57759C86860A}" destId="{0070219C-7CF2-40E2-9542-415F91A2205E}" srcOrd="1" destOrd="0" presId="urn:microsoft.com/office/officeart/2018/2/layout/IconCircleList"/>
    <dgm:cxn modelId="{54A7CB1F-E828-44E8-940D-29725B965330}" type="presParOf" srcId="{73A2FDC9-B52A-4A8A-8650-57759C86860A}" destId="{A027FE49-5318-4613-B598-14D2B888B899}" srcOrd="2" destOrd="0" presId="urn:microsoft.com/office/officeart/2018/2/layout/IconCircleList"/>
    <dgm:cxn modelId="{63CB51C2-025F-480C-BE6E-3A6DEBB39073}" type="presParOf" srcId="{73A2FDC9-B52A-4A8A-8650-57759C86860A}" destId="{B7D5BBA7-4C53-4758-A92C-68E525991C5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099CE6-1280-43EB-850F-F5434E2763F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4609FAE-1A40-4DE7-B9F7-0E29CB208384}">
      <dgm:prSet custT="1"/>
      <dgm:spPr/>
      <dgm:t>
        <a:bodyPr/>
        <a:lstStyle/>
        <a:p>
          <a:r>
            <a:rPr lang="en-US" sz="2000" dirty="0"/>
            <a:t>Biogen stopped two simultaneous clinical trials on the effectiveness of aducanumab in March 2019 after futility analysis indicated the study would not likely demonstrate efficacy</a:t>
          </a:r>
        </a:p>
      </dgm:t>
    </dgm:pt>
    <dgm:pt modelId="{240F621C-A5C1-4155-B441-8BE5DF6D2372}" type="parTrans" cxnId="{979D1983-1F2F-4FB9-9995-EA759962CF30}">
      <dgm:prSet/>
      <dgm:spPr/>
      <dgm:t>
        <a:bodyPr/>
        <a:lstStyle/>
        <a:p>
          <a:endParaRPr lang="en-US"/>
        </a:p>
      </dgm:t>
    </dgm:pt>
    <dgm:pt modelId="{3EF8BEC8-AFF0-4E39-AA5E-948368882027}" type="sibTrans" cxnId="{979D1983-1F2F-4FB9-9995-EA759962CF30}">
      <dgm:prSet/>
      <dgm:spPr/>
      <dgm:t>
        <a:bodyPr/>
        <a:lstStyle/>
        <a:p>
          <a:endParaRPr lang="en-US"/>
        </a:p>
      </dgm:t>
    </dgm:pt>
    <dgm:pt modelId="{8F04BA81-7207-4D2B-9EB6-76A871E81FC8}">
      <dgm:prSet custT="1"/>
      <dgm:spPr/>
      <dgm:t>
        <a:bodyPr/>
        <a:lstStyle/>
        <a:p>
          <a:r>
            <a:rPr lang="en-US" sz="2000" dirty="0"/>
            <a:t>However, data continued to come in from the study even though it had been halted</a:t>
          </a:r>
        </a:p>
      </dgm:t>
    </dgm:pt>
    <dgm:pt modelId="{91ADE0D0-C79A-40B1-A1A0-D61981123443}" type="parTrans" cxnId="{F5BF7F63-BD78-4716-A652-3B1A330F2F90}">
      <dgm:prSet/>
      <dgm:spPr/>
      <dgm:t>
        <a:bodyPr/>
        <a:lstStyle/>
        <a:p>
          <a:endParaRPr lang="en-US"/>
        </a:p>
      </dgm:t>
    </dgm:pt>
    <dgm:pt modelId="{25B74152-7305-49E4-A5D1-B1635951F182}" type="sibTrans" cxnId="{F5BF7F63-BD78-4716-A652-3B1A330F2F90}">
      <dgm:prSet/>
      <dgm:spPr/>
      <dgm:t>
        <a:bodyPr/>
        <a:lstStyle/>
        <a:p>
          <a:endParaRPr lang="en-US"/>
        </a:p>
      </dgm:t>
    </dgm:pt>
    <dgm:pt modelId="{C46075C8-ED76-45B0-9F5A-76E23CCFDA57}">
      <dgm:prSet custT="1"/>
      <dgm:spPr/>
      <dgm:t>
        <a:bodyPr/>
        <a:lstStyle/>
        <a:p>
          <a:r>
            <a:rPr lang="en-US" sz="1800" dirty="0"/>
            <a:t>“Between December 2018, when data were cut for the futility analysis, and March 2019, when the trials were discontinued, an additional 179 EMERGE and 139 ENGAGE participants completed 18 months of follow-up” </a:t>
          </a:r>
        </a:p>
      </dgm:t>
    </dgm:pt>
    <dgm:pt modelId="{CE8457CB-59A5-4277-95EC-8598552BDD06}" type="parTrans" cxnId="{0B90A5EC-0BF9-4EE3-BC2C-5C77E4E8B788}">
      <dgm:prSet/>
      <dgm:spPr/>
      <dgm:t>
        <a:bodyPr/>
        <a:lstStyle/>
        <a:p>
          <a:endParaRPr lang="en-US"/>
        </a:p>
      </dgm:t>
    </dgm:pt>
    <dgm:pt modelId="{7F349273-E332-4FE6-93A4-170AC7C14623}" type="sibTrans" cxnId="{0B90A5EC-0BF9-4EE3-BC2C-5C77E4E8B788}">
      <dgm:prSet/>
      <dgm:spPr/>
      <dgm:t>
        <a:bodyPr/>
        <a:lstStyle/>
        <a:p>
          <a:endParaRPr lang="en-US"/>
        </a:p>
      </dgm:t>
    </dgm:pt>
    <dgm:pt modelId="{1DF9CF75-53D9-488B-BDE7-7A2F2F7EEECD}">
      <dgm:prSet/>
      <dgm:spPr/>
      <dgm:t>
        <a:bodyPr/>
        <a:lstStyle/>
        <a:p>
          <a:r>
            <a:rPr lang="en-US" dirty="0"/>
            <a:t>Howard, R., and Liu, K. Y. (2019), “Questions EMERGE as Biogen claims aducanumab turnaround,” Nature Reviews Neurology, 1–2. https://doi.org/10.1038/s41582-019-0295-9.</a:t>
          </a:r>
        </a:p>
      </dgm:t>
    </dgm:pt>
    <dgm:pt modelId="{D098A7F4-2E62-49D9-B1D4-5181F7ABB6C6}" type="parTrans" cxnId="{F3A4CF13-2B7F-4B42-9068-4A8BEA0AD275}">
      <dgm:prSet/>
      <dgm:spPr/>
      <dgm:t>
        <a:bodyPr/>
        <a:lstStyle/>
        <a:p>
          <a:endParaRPr lang="en-US"/>
        </a:p>
      </dgm:t>
    </dgm:pt>
    <dgm:pt modelId="{448F00B5-9B95-4033-9636-2877D1E4AE63}" type="sibTrans" cxnId="{F3A4CF13-2B7F-4B42-9068-4A8BEA0AD275}">
      <dgm:prSet/>
      <dgm:spPr/>
      <dgm:t>
        <a:bodyPr/>
        <a:lstStyle/>
        <a:p>
          <a:endParaRPr lang="en-US"/>
        </a:p>
      </dgm:t>
    </dgm:pt>
    <dgm:pt modelId="{74A4B5CC-918D-403E-8181-FFFA76F299B2}" type="pres">
      <dgm:prSet presAssocID="{8A099CE6-1280-43EB-850F-F5434E2763FF}" presName="root" presStyleCnt="0">
        <dgm:presLayoutVars>
          <dgm:dir/>
          <dgm:resizeHandles val="exact"/>
        </dgm:presLayoutVars>
      </dgm:prSet>
      <dgm:spPr/>
    </dgm:pt>
    <dgm:pt modelId="{28332E9A-90D0-4049-9443-3E5E44399D21}" type="pres">
      <dgm:prSet presAssocID="{D4609FAE-1A40-4DE7-B9F7-0E29CB208384}" presName="compNode" presStyleCnt="0"/>
      <dgm:spPr/>
    </dgm:pt>
    <dgm:pt modelId="{254B8D63-625E-476A-A72E-917746077E50}" type="pres">
      <dgm:prSet presAssocID="{D4609FAE-1A40-4DE7-B9F7-0E29CB208384}" presName="bgRect" presStyleLbl="bgShp" presStyleIdx="0" presStyleCnt="4"/>
      <dgm:spPr/>
    </dgm:pt>
    <dgm:pt modelId="{2718767B-8F2A-4546-AAB7-975AAA0C568C}" type="pres">
      <dgm:prSet presAssocID="{D4609FAE-1A40-4DE7-B9F7-0E29CB2083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2389D34-E54C-4514-A3AF-C9F742B408CA}" type="pres">
      <dgm:prSet presAssocID="{D4609FAE-1A40-4DE7-B9F7-0E29CB208384}" presName="spaceRect" presStyleCnt="0"/>
      <dgm:spPr/>
    </dgm:pt>
    <dgm:pt modelId="{CA56C101-E5F2-4DC4-B334-EF09CAD86618}" type="pres">
      <dgm:prSet presAssocID="{D4609FAE-1A40-4DE7-B9F7-0E29CB208384}" presName="parTx" presStyleLbl="revTx" presStyleIdx="0" presStyleCnt="4">
        <dgm:presLayoutVars>
          <dgm:chMax val="0"/>
          <dgm:chPref val="0"/>
        </dgm:presLayoutVars>
      </dgm:prSet>
      <dgm:spPr/>
    </dgm:pt>
    <dgm:pt modelId="{288595AD-890F-4BD0-B01E-0D3DEAC6C375}" type="pres">
      <dgm:prSet presAssocID="{3EF8BEC8-AFF0-4E39-AA5E-948368882027}" presName="sibTrans" presStyleCnt="0"/>
      <dgm:spPr/>
    </dgm:pt>
    <dgm:pt modelId="{3106153D-2A70-4340-9A8E-587630E234F5}" type="pres">
      <dgm:prSet presAssocID="{8F04BA81-7207-4D2B-9EB6-76A871E81FC8}" presName="compNode" presStyleCnt="0"/>
      <dgm:spPr/>
    </dgm:pt>
    <dgm:pt modelId="{D6F370E1-9A4F-4EB9-9606-2D84BD0D84E4}" type="pres">
      <dgm:prSet presAssocID="{8F04BA81-7207-4D2B-9EB6-76A871E81FC8}" presName="bgRect" presStyleLbl="bgShp" presStyleIdx="1" presStyleCnt="4"/>
      <dgm:spPr/>
    </dgm:pt>
    <dgm:pt modelId="{E52697D0-1D22-411B-8915-08946A30CA47}" type="pres">
      <dgm:prSet presAssocID="{8F04BA81-7207-4D2B-9EB6-76A871E81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F277F14E-BAB3-4620-A149-DB5C4CE8EF16}" type="pres">
      <dgm:prSet presAssocID="{8F04BA81-7207-4D2B-9EB6-76A871E81FC8}" presName="spaceRect" presStyleCnt="0"/>
      <dgm:spPr/>
    </dgm:pt>
    <dgm:pt modelId="{6B073BB8-8272-4467-9852-98D6BD87AEA7}" type="pres">
      <dgm:prSet presAssocID="{8F04BA81-7207-4D2B-9EB6-76A871E81FC8}" presName="parTx" presStyleLbl="revTx" presStyleIdx="1" presStyleCnt="4">
        <dgm:presLayoutVars>
          <dgm:chMax val="0"/>
          <dgm:chPref val="0"/>
        </dgm:presLayoutVars>
      </dgm:prSet>
      <dgm:spPr/>
    </dgm:pt>
    <dgm:pt modelId="{5C7C69A8-13AA-415C-99C1-3F6322FA978E}" type="pres">
      <dgm:prSet presAssocID="{25B74152-7305-49E4-A5D1-B1635951F182}" presName="sibTrans" presStyleCnt="0"/>
      <dgm:spPr/>
    </dgm:pt>
    <dgm:pt modelId="{73FA4777-C1C5-41A3-ABB8-DA06CD1DCB04}" type="pres">
      <dgm:prSet presAssocID="{C46075C8-ED76-45B0-9F5A-76E23CCFDA57}" presName="compNode" presStyleCnt="0"/>
      <dgm:spPr/>
    </dgm:pt>
    <dgm:pt modelId="{D934863E-B439-4F2F-B936-830BB61612DC}" type="pres">
      <dgm:prSet presAssocID="{C46075C8-ED76-45B0-9F5A-76E23CCFDA57}" presName="bgRect" presStyleLbl="bgShp" presStyleIdx="2" presStyleCnt="4"/>
      <dgm:spPr/>
    </dgm:pt>
    <dgm:pt modelId="{70C8892F-486B-431F-A39B-E640A0BBF11A}" type="pres">
      <dgm:prSet presAssocID="{C46075C8-ED76-45B0-9F5A-76E23CCFDA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056A86E3-B924-4E34-9CC8-A9A0FAB87169}" type="pres">
      <dgm:prSet presAssocID="{C46075C8-ED76-45B0-9F5A-76E23CCFDA57}" presName="spaceRect" presStyleCnt="0"/>
      <dgm:spPr/>
    </dgm:pt>
    <dgm:pt modelId="{595B6322-1CB3-447A-8C64-892AE62C10A1}" type="pres">
      <dgm:prSet presAssocID="{C46075C8-ED76-45B0-9F5A-76E23CCFDA57}" presName="parTx" presStyleLbl="revTx" presStyleIdx="2" presStyleCnt="4">
        <dgm:presLayoutVars>
          <dgm:chMax val="0"/>
          <dgm:chPref val="0"/>
        </dgm:presLayoutVars>
      </dgm:prSet>
      <dgm:spPr/>
    </dgm:pt>
    <dgm:pt modelId="{C918CFC7-B280-4A4D-A59A-7802E49371A4}" type="pres">
      <dgm:prSet presAssocID="{7F349273-E332-4FE6-93A4-170AC7C14623}" presName="sibTrans" presStyleCnt="0"/>
      <dgm:spPr/>
    </dgm:pt>
    <dgm:pt modelId="{A711D832-AEEF-402C-BDFD-463A6AF5657D}" type="pres">
      <dgm:prSet presAssocID="{1DF9CF75-53D9-488B-BDE7-7A2F2F7EEECD}" presName="compNode" presStyleCnt="0"/>
      <dgm:spPr/>
    </dgm:pt>
    <dgm:pt modelId="{8220A625-D5B5-4E1A-A249-33964D0546D4}" type="pres">
      <dgm:prSet presAssocID="{1DF9CF75-53D9-488B-BDE7-7A2F2F7EEECD}" presName="bgRect" presStyleLbl="bgShp" presStyleIdx="3" presStyleCnt="4"/>
      <dgm:spPr/>
    </dgm:pt>
    <dgm:pt modelId="{ABF3C073-9598-46EE-82FF-F0B2B725815B}" type="pres">
      <dgm:prSet presAssocID="{1DF9CF75-53D9-488B-BDE7-7A2F2F7EEEC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F8D98022-0973-4586-BED0-DE9E847110B1}" type="pres">
      <dgm:prSet presAssocID="{1DF9CF75-53D9-488B-BDE7-7A2F2F7EEECD}" presName="spaceRect" presStyleCnt="0"/>
      <dgm:spPr/>
    </dgm:pt>
    <dgm:pt modelId="{1607A095-BA6D-4F38-BF55-41606DE50995}" type="pres">
      <dgm:prSet presAssocID="{1DF9CF75-53D9-488B-BDE7-7A2F2F7EEECD}" presName="parTx" presStyleLbl="revTx" presStyleIdx="3" presStyleCnt="4">
        <dgm:presLayoutVars>
          <dgm:chMax val="0"/>
          <dgm:chPref val="0"/>
        </dgm:presLayoutVars>
      </dgm:prSet>
      <dgm:spPr/>
    </dgm:pt>
  </dgm:ptLst>
  <dgm:cxnLst>
    <dgm:cxn modelId="{F3A4CF13-2B7F-4B42-9068-4A8BEA0AD275}" srcId="{8A099CE6-1280-43EB-850F-F5434E2763FF}" destId="{1DF9CF75-53D9-488B-BDE7-7A2F2F7EEECD}" srcOrd="3" destOrd="0" parTransId="{D098A7F4-2E62-49D9-B1D4-5181F7ABB6C6}" sibTransId="{448F00B5-9B95-4033-9636-2877D1E4AE63}"/>
    <dgm:cxn modelId="{4EA22027-2BF7-4C4E-9D3B-AC5C95547927}" type="presOf" srcId="{D4609FAE-1A40-4DE7-B9F7-0E29CB208384}" destId="{CA56C101-E5F2-4DC4-B334-EF09CAD86618}" srcOrd="0" destOrd="0" presId="urn:microsoft.com/office/officeart/2018/2/layout/IconVerticalSolidList"/>
    <dgm:cxn modelId="{79FD2563-9E03-432C-AA97-C3E1DE2A9DEC}" type="presOf" srcId="{1DF9CF75-53D9-488B-BDE7-7A2F2F7EEECD}" destId="{1607A095-BA6D-4F38-BF55-41606DE50995}" srcOrd="0" destOrd="0" presId="urn:microsoft.com/office/officeart/2018/2/layout/IconVerticalSolidList"/>
    <dgm:cxn modelId="{F5BF7F63-BD78-4716-A652-3B1A330F2F90}" srcId="{8A099CE6-1280-43EB-850F-F5434E2763FF}" destId="{8F04BA81-7207-4D2B-9EB6-76A871E81FC8}" srcOrd="1" destOrd="0" parTransId="{91ADE0D0-C79A-40B1-A1A0-D61981123443}" sibTransId="{25B74152-7305-49E4-A5D1-B1635951F182}"/>
    <dgm:cxn modelId="{A7161169-A0D6-4770-977B-26A144A8907C}" type="presOf" srcId="{8A099CE6-1280-43EB-850F-F5434E2763FF}" destId="{74A4B5CC-918D-403E-8181-FFFA76F299B2}" srcOrd="0" destOrd="0" presId="urn:microsoft.com/office/officeart/2018/2/layout/IconVerticalSolidList"/>
    <dgm:cxn modelId="{979D1983-1F2F-4FB9-9995-EA759962CF30}" srcId="{8A099CE6-1280-43EB-850F-F5434E2763FF}" destId="{D4609FAE-1A40-4DE7-B9F7-0E29CB208384}" srcOrd="0" destOrd="0" parTransId="{240F621C-A5C1-4155-B441-8BE5DF6D2372}" sibTransId="{3EF8BEC8-AFF0-4E39-AA5E-948368882027}"/>
    <dgm:cxn modelId="{7C2219C9-3999-4A48-8C10-F6CE313F3D68}" type="presOf" srcId="{C46075C8-ED76-45B0-9F5A-76E23CCFDA57}" destId="{595B6322-1CB3-447A-8C64-892AE62C10A1}" srcOrd="0" destOrd="0" presId="urn:microsoft.com/office/officeart/2018/2/layout/IconVerticalSolidList"/>
    <dgm:cxn modelId="{E40F50E5-D5DD-4E68-B7D5-9019A50C3F9C}" type="presOf" srcId="{8F04BA81-7207-4D2B-9EB6-76A871E81FC8}" destId="{6B073BB8-8272-4467-9852-98D6BD87AEA7}" srcOrd="0" destOrd="0" presId="urn:microsoft.com/office/officeart/2018/2/layout/IconVerticalSolidList"/>
    <dgm:cxn modelId="{0B90A5EC-0BF9-4EE3-BC2C-5C77E4E8B788}" srcId="{8A099CE6-1280-43EB-850F-F5434E2763FF}" destId="{C46075C8-ED76-45B0-9F5A-76E23CCFDA57}" srcOrd="2" destOrd="0" parTransId="{CE8457CB-59A5-4277-95EC-8598552BDD06}" sibTransId="{7F349273-E332-4FE6-93A4-170AC7C14623}"/>
    <dgm:cxn modelId="{6500BB15-2FE2-4980-99A8-7B575C6BD79B}" type="presParOf" srcId="{74A4B5CC-918D-403E-8181-FFFA76F299B2}" destId="{28332E9A-90D0-4049-9443-3E5E44399D21}" srcOrd="0" destOrd="0" presId="urn:microsoft.com/office/officeart/2018/2/layout/IconVerticalSolidList"/>
    <dgm:cxn modelId="{DBE5D8BE-CCFE-4095-8BA0-D9124493B53D}" type="presParOf" srcId="{28332E9A-90D0-4049-9443-3E5E44399D21}" destId="{254B8D63-625E-476A-A72E-917746077E50}" srcOrd="0" destOrd="0" presId="urn:microsoft.com/office/officeart/2018/2/layout/IconVerticalSolidList"/>
    <dgm:cxn modelId="{E6D69813-5574-4F09-889D-9AA1134A3114}" type="presParOf" srcId="{28332E9A-90D0-4049-9443-3E5E44399D21}" destId="{2718767B-8F2A-4546-AAB7-975AAA0C568C}" srcOrd="1" destOrd="0" presId="urn:microsoft.com/office/officeart/2018/2/layout/IconVerticalSolidList"/>
    <dgm:cxn modelId="{369AAF09-30D9-43A8-81C7-59023570A214}" type="presParOf" srcId="{28332E9A-90D0-4049-9443-3E5E44399D21}" destId="{72389D34-E54C-4514-A3AF-C9F742B408CA}" srcOrd="2" destOrd="0" presId="urn:microsoft.com/office/officeart/2018/2/layout/IconVerticalSolidList"/>
    <dgm:cxn modelId="{6C81722A-F83C-497E-BD45-900DB0EA8668}" type="presParOf" srcId="{28332E9A-90D0-4049-9443-3E5E44399D21}" destId="{CA56C101-E5F2-4DC4-B334-EF09CAD86618}" srcOrd="3" destOrd="0" presId="urn:microsoft.com/office/officeart/2018/2/layout/IconVerticalSolidList"/>
    <dgm:cxn modelId="{B4E33701-3FED-4728-8515-25A1DC16D004}" type="presParOf" srcId="{74A4B5CC-918D-403E-8181-FFFA76F299B2}" destId="{288595AD-890F-4BD0-B01E-0D3DEAC6C375}" srcOrd="1" destOrd="0" presId="urn:microsoft.com/office/officeart/2018/2/layout/IconVerticalSolidList"/>
    <dgm:cxn modelId="{A6F71D9D-6D4D-4120-8724-C8C7A6AF8705}" type="presParOf" srcId="{74A4B5CC-918D-403E-8181-FFFA76F299B2}" destId="{3106153D-2A70-4340-9A8E-587630E234F5}" srcOrd="2" destOrd="0" presId="urn:microsoft.com/office/officeart/2018/2/layout/IconVerticalSolidList"/>
    <dgm:cxn modelId="{63F7740F-6207-4B1D-B712-BB3D4DC6D38E}" type="presParOf" srcId="{3106153D-2A70-4340-9A8E-587630E234F5}" destId="{D6F370E1-9A4F-4EB9-9606-2D84BD0D84E4}" srcOrd="0" destOrd="0" presId="urn:microsoft.com/office/officeart/2018/2/layout/IconVerticalSolidList"/>
    <dgm:cxn modelId="{66055611-A084-4FC9-8CD3-6B70C5A8465F}" type="presParOf" srcId="{3106153D-2A70-4340-9A8E-587630E234F5}" destId="{E52697D0-1D22-411B-8915-08946A30CA47}" srcOrd="1" destOrd="0" presId="urn:microsoft.com/office/officeart/2018/2/layout/IconVerticalSolidList"/>
    <dgm:cxn modelId="{E294E106-8C11-4934-9338-44376EDB6AB5}" type="presParOf" srcId="{3106153D-2A70-4340-9A8E-587630E234F5}" destId="{F277F14E-BAB3-4620-A149-DB5C4CE8EF16}" srcOrd="2" destOrd="0" presId="urn:microsoft.com/office/officeart/2018/2/layout/IconVerticalSolidList"/>
    <dgm:cxn modelId="{4F130ED6-1C7D-4380-B93E-2B893C468455}" type="presParOf" srcId="{3106153D-2A70-4340-9A8E-587630E234F5}" destId="{6B073BB8-8272-4467-9852-98D6BD87AEA7}" srcOrd="3" destOrd="0" presId="urn:microsoft.com/office/officeart/2018/2/layout/IconVerticalSolidList"/>
    <dgm:cxn modelId="{D016B557-26F5-418E-89DD-8AA587D92F88}" type="presParOf" srcId="{74A4B5CC-918D-403E-8181-FFFA76F299B2}" destId="{5C7C69A8-13AA-415C-99C1-3F6322FA978E}" srcOrd="3" destOrd="0" presId="urn:microsoft.com/office/officeart/2018/2/layout/IconVerticalSolidList"/>
    <dgm:cxn modelId="{7450B213-56B3-4595-AD22-E704476B259D}" type="presParOf" srcId="{74A4B5CC-918D-403E-8181-FFFA76F299B2}" destId="{73FA4777-C1C5-41A3-ABB8-DA06CD1DCB04}" srcOrd="4" destOrd="0" presId="urn:microsoft.com/office/officeart/2018/2/layout/IconVerticalSolidList"/>
    <dgm:cxn modelId="{F2429FCA-696F-4A8A-92DB-CF192E4BDE4B}" type="presParOf" srcId="{73FA4777-C1C5-41A3-ABB8-DA06CD1DCB04}" destId="{D934863E-B439-4F2F-B936-830BB61612DC}" srcOrd="0" destOrd="0" presId="urn:microsoft.com/office/officeart/2018/2/layout/IconVerticalSolidList"/>
    <dgm:cxn modelId="{5AAD1596-75F2-4003-872E-AA4C1F6F617B}" type="presParOf" srcId="{73FA4777-C1C5-41A3-ABB8-DA06CD1DCB04}" destId="{70C8892F-486B-431F-A39B-E640A0BBF11A}" srcOrd="1" destOrd="0" presId="urn:microsoft.com/office/officeart/2018/2/layout/IconVerticalSolidList"/>
    <dgm:cxn modelId="{B7D6F183-800A-49DF-8330-557366DAA871}" type="presParOf" srcId="{73FA4777-C1C5-41A3-ABB8-DA06CD1DCB04}" destId="{056A86E3-B924-4E34-9CC8-A9A0FAB87169}" srcOrd="2" destOrd="0" presId="urn:microsoft.com/office/officeart/2018/2/layout/IconVerticalSolidList"/>
    <dgm:cxn modelId="{7E8036F7-014D-4A64-ADBA-2B8336CCDC04}" type="presParOf" srcId="{73FA4777-C1C5-41A3-ABB8-DA06CD1DCB04}" destId="{595B6322-1CB3-447A-8C64-892AE62C10A1}" srcOrd="3" destOrd="0" presId="urn:microsoft.com/office/officeart/2018/2/layout/IconVerticalSolidList"/>
    <dgm:cxn modelId="{351833AF-1429-4B32-9B8E-36F8B3924B77}" type="presParOf" srcId="{74A4B5CC-918D-403E-8181-FFFA76F299B2}" destId="{C918CFC7-B280-4A4D-A59A-7802E49371A4}" srcOrd="5" destOrd="0" presId="urn:microsoft.com/office/officeart/2018/2/layout/IconVerticalSolidList"/>
    <dgm:cxn modelId="{D928B24C-19DD-4BFA-9064-2DEB64A6B552}" type="presParOf" srcId="{74A4B5CC-918D-403E-8181-FFFA76F299B2}" destId="{A711D832-AEEF-402C-BDFD-463A6AF5657D}" srcOrd="6" destOrd="0" presId="urn:microsoft.com/office/officeart/2018/2/layout/IconVerticalSolidList"/>
    <dgm:cxn modelId="{D099DEE1-281B-434E-ABF6-88E192B50B58}" type="presParOf" srcId="{A711D832-AEEF-402C-BDFD-463A6AF5657D}" destId="{8220A625-D5B5-4E1A-A249-33964D0546D4}" srcOrd="0" destOrd="0" presId="urn:microsoft.com/office/officeart/2018/2/layout/IconVerticalSolidList"/>
    <dgm:cxn modelId="{42BB07A3-FBE3-4A01-96BE-416A7CE68722}" type="presParOf" srcId="{A711D832-AEEF-402C-BDFD-463A6AF5657D}" destId="{ABF3C073-9598-46EE-82FF-F0B2B725815B}" srcOrd="1" destOrd="0" presId="urn:microsoft.com/office/officeart/2018/2/layout/IconVerticalSolidList"/>
    <dgm:cxn modelId="{93DE4B1A-BCA7-41A1-AF38-F3A597AD7DDB}" type="presParOf" srcId="{A711D832-AEEF-402C-BDFD-463A6AF5657D}" destId="{F8D98022-0973-4586-BED0-DE9E847110B1}" srcOrd="2" destOrd="0" presId="urn:microsoft.com/office/officeart/2018/2/layout/IconVerticalSolidList"/>
    <dgm:cxn modelId="{0E7536D4-908B-4B83-8DAB-E34754172DEF}" type="presParOf" srcId="{A711D832-AEEF-402C-BDFD-463A6AF5657D}" destId="{1607A095-BA6D-4F38-BF55-41606DE509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CA27C-2533-43E5-9DC3-B44B2F46EF4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732FE3-E5D6-4BFC-A7A7-730789EDCC6D}">
      <dgm:prSet/>
      <dgm:spPr/>
      <dgm:t>
        <a:bodyPr/>
        <a:lstStyle/>
        <a:p>
          <a:r>
            <a:rPr lang="en-US"/>
            <a:t>A subset analysis was undertaken of those participants who received the full, uninterrupted treatment</a:t>
          </a:r>
        </a:p>
      </dgm:t>
    </dgm:pt>
    <dgm:pt modelId="{73667995-E0F4-49FE-BF74-CD0EA2AA81E8}" type="parTrans" cxnId="{AD76EA84-3880-4546-ACBE-E8CE32C73671}">
      <dgm:prSet/>
      <dgm:spPr/>
      <dgm:t>
        <a:bodyPr/>
        <a:lstStyle/>
        <a:p>
          <a:endParaRPr lang="en-US"/>
        </a:p>
      </dgm:t>
    </dgm:pt>
    <dgm:pt modelId="{EC67612A-C20C-4788-9A8A-5C85D3D48F0B}" type="sibTrans" cxnId="{AD76EA84-3880-4546-ACBE-E8CE32C73671}">
      <dgm:prSet/>
      <dgm:spPr/>
      <dgm:t>
        <a:bodyPr/>
        <a:lstStyle/>
        <a:p>
          <a:endParaRPr lang="en-US"/>
        </a:p>
      </dgm:t>
    </dgm:pt>
    <dgm:pt modelId="{A4622F94-5365-415C-98C3-EB4F83741B8E}">
      <dgm:prSet/>
      <dgm:spPr/>
      <dgm:t>
        <a:bodyPr/>
        <a:lstStyle/>
        <a:p>
          <a:r>
            <a:rPr lang="en-US" dirty="0"/>
            <a:t>In ONE of the two trials, statistical significance was achieved. The higher dose led to 23% less cognitive decline than a placebo after 78 weeks.</a:t>
          </a:r>
        </a:p>
      </dgm:t>
    </dgm:pt>
    <dgm:pt modelId="{CBD171B8-FCC4-430E-810E-BE2CC464211B}" type="parTrans" cxnId="{244D42A1-6E6F-429B-AEAC-8A355422A7E9}">
      <dgm:prSet/>
      <dgm:spPr/>
      <dgm:t>
        <a:bodyPr/>
        <a:lstStyle/>
        <a:p>
          <a:endParaRPr lang="en-US"/>
        </a:p>
      </dgm:t>
    </dgm:pt>
    <dgm:pt modelId="{F4DA35A5-AC22-4AC2-8342-69C1BBDD0727}" type="sibTrans" cxnId="{244D42A1-6E6F-429B-AEAC-8A355422A7E9}">
      <dgm:prSet/>
      <dgm:spPr/>
      <dgm:t>
        <a:bodyPr/>
        <a:lstStyle/>
        <a:p>
          <a:endParaRPr lang="en-US"/>
        </a:p>
      </dgm:t>
    </dgm:pt>
    <dgm:pt modelId="{8EC5792F-29DB-431F-AEB4-B4A6E02DEF11}" type="pres">
      <dgm:prSet presAssocID="{BE2CA27C-2533-43E5-9DC3-B44B2F46EF42}" presName="root" presStyleCnt="0">
        <dgm:presLayoutVars>
          <dgm:dir/>
          <dgm:resizeHandles val="exact"/>
        </dgm:presLayoutVars>
      </dgm:prSet>
      <dgm:spPr/>
    </dgm:pt>
    <dgm:pt modelId="{CDFA0F38-FAA4-49A6-AB0C-20F4610DF92D}" type="pres">
      <dgm:prSet presAssocID="{F5732FE3-E5D6-4BFC-A7A7-730789EDCC6D}" presName="compNode" presStyleCnt="0"/>
      <dgm:spPr/>
    </dgm:pt>
    <dgm:pt modelId="{151B0825-1DC7-4927-81B9-0C9B40BCA24A}" type="pres">
      <dgm:prSet presAssocID="{F5732FE3-E5D6-4BFC-A7A7-730789EDCC6D}" presName="bgRect" presStyleLbl="bgShp" presStyleIdx="0" presStyleCnt="2"/>
      <dgm:spPr/>
    </dgm:pt>
    <dgm:pt modelId="{644F8A46-C093-4930-BDB7-4C21703A8B28}" type="pres">
      <dgm:prSet presAssocID="{F5732FE3-E5D6-4BFC-A7A7-730789EDCC6D}"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B26CE483-8DAE-423D-9238-12642FCDD459}" type="pres">
      <dgm:prSet presAssocID="{F5732FE3-E5D6-4BFC-A7A7-730789EDCC6D}" presName="spaceRect" presStyleCnt="0"/>
      <dgm:spPr/>
    </dgm:pt>
    <dgm:pt modelId="{EC0472B3-0401-4FD9-91A4-43B9DC000B0E}" type="pres">
      <dgm:prSet presAssocID="{F5732FE3-E5D6-4BFC-A7A7-730789EDCC6D}" presName="parTx" presStyleLbl="revTx" presStyleIdx="0" presStyleCnt="2">
        <dgm:presLayoutVars>
          <dgm:chMax val="0"/>
          <dgm:chPref val="0"/>
        </dgm:presLayoutVars>
      </dgm:prSet>
      <dgm:spPr/>
    </dgm:pt>
    <dgm:pt modelId="{748E24E4-597D-4F6E-99D3-46DF0F3E6143}" type="pres">
      <dgm:prSet presAssocID="{EC67612A-C20C-4788-9A8A-5C85D3D48F0B}" presName="sibTrans" presStyleCnt="0"/>
      <dgm:spPr/>
    </dgm:pt>
    <dgm:pt modelId="{C46E6309-9818-41AB-A653-EA5540A03074}" type="pres">
      <dgm:prSet presAssocID="{A4622F94-5365-415C-98C3-EB4F83741B8E}" presName="compNode" presStyleCnt="0"/>
      <dgm:spPr/>
    </dgm:pt>
    <dgm:pt modelId="{B00BEE22-7F40-44B1-9562-5BD50C66A420}" type="pres">
      <dgm:prSet presAssocID="{A4622F94-5365-415C-98C3-EB4F83741B8E}" presName="bgRect" presStyleLbl="bgShp" presStyleIdx="1" presStyleCnt="2"/>
      <dgm:spPr/>
    </dgm:pt>
    <dgm:pt modelId="{6E8E8193-FF06-4BBD-A535-33B63B7A1727}" type="pres">
      <dgm:prSet presAssocID="{A4622F94-5365-415C-98C3-EB4F83741B8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6FDF4377-8DD5-4297-9597-E67AA6F6BFA2}" type="pres">
      <dgm:prSet presAssocID="{A4622F94-5365-415C-98C3-EB4F83741B8E}" presName="spaceRect" presStyleCnt="0"/>
      <dgm:spPr/>
    </dgm:pt>
    <dgm:pt modelId="{1A5C8347-FDA4-439D-8553-99A44F7F8A70}" type="pres">
      <dgm:prSet presAssocID="{A4622F94-5365-415C-98C3-EB4F83741B8E}" presName="parTx" presStyleLbl="revTx" presStyleIdx="1" presStyleCnt="2">
        <dgm:presLayoutVars>
          <dgm:chMax val="0"/>
          <dgm:chPref val="0"/>
        </dgm:presLayoutVars>
      </dgm:prSet>
      <dgm:spPr/>
    </dgm:pt>
  </dgm:ptLst>
  <dgm:cxnLst>
    <dgm:cxn modelId="{438F8822-D46F-48A7-AD55-4A3215DE29CF}" type="presOf" srcId="{BE2CA27C-2533-43E5-9DC3-B44B2F46EF42}" destId="{8EC5792F-29DB-431F-AEB4-B4A6E02DEF11}" srcOrd="0" destOrd="0" presId="urn:microsoft.com/office/officeart/2018/2/layout/IconVerticalSolidList"/>
    <dgm:cxn modelId="{51C11352-8412-4B0B-B79B-CB6B591B028B}" type="presOf" srcId="{F5732FE3-E5D6-4BFC-A7A7-730789EDCC6D}" destId="{EC0472B3-0401-4FD9-91A4-43B9DC000B0E}" srcOrd="0" destOrd="0" presId="urn:microsoft.com/office/officeart/2018/2/layout/IconVerticalSolidList"/>
    <dgm:cxn modelId="{9338BB84-5D08-4BFF-9820-ACA7D14A9D95}" type="presOf" srcId="{A4622F94-5365-415C-98C3-EB4F83741B8E}" destId="{1A5C8347-FDA4-439D-8553-99A44F7F8A70}" srcOrd="0" destOrd="0" presId="urn:microsoft.com/office/officeart/2018/2/layout/IconVerticalSolidList"/>
    <dgm:cxn modelId="{AD76EA84-3880-4546-ACBE-E8CE32C73671}" srcId="{BE2CA27C-2533-43E5-9DC3-B44B2F46EF42}" destId="{F5732FE3-E5D6-4BFC-A7A7-730789EDCC6D}" srcOrd="0" destOrd="0" parTransId="{73667995-E0F4-49FE-BF74-CD0EA2AA81E8}" sibTransId="{EC67612A-C20C-4788-9A8A-5C85D3D48F0B}"/>
    <dgm:cxn modelId="{244D42A1-6E6F-429B-AEAC-8A355422A7E9}" srcId="{BE2CA27C-2533-43E5-9DC3-B44B2F46EF42}" destId="{A4622F94-5365-415C-98C3-EB4F83741B8E}" srcOrd="1" destOrd="0" parTransId="{CBD171B8-FCC4-430E-810E-BE2CC464211B}" sibTransId="{F4DA35A5-AC22-4AC2-8342-69C1BBDD0727}"/>
    <dgm:cxn modelId="{15766A13-0D57-4C0F-B4A0-64A510B6347F}" type="presParOf" srcId="{8EC5792F-29DB-431F-AEB4-B4A6E02DEF11}" destId="{CDFA0F38-FAA4-49A6-AB0C-20F4610DF92D}" srcOrd="0" destOrd="0" presId="urn:microsoft.com/office/officeart/2018/2/layout/IconVerticalSolidList"/>
    <dgm:cxn modelId="{355C9BD3-9B1D-4D8A-A022-9815BAD2675C}" type="presParOf" srcId="{CDFA0F38-FAA4-49A6-AB0C-20F4610DF92D}" destId="{151B0825-1DC7-4927-81B9-0C9B40BCA24A}" srcOrd="0" destOrd="0" presId="urn:microsoft.com/office/officeart/2018/2/layout/IconVerticalSolidList"/>
    <dgm:cxn modelId="{0E52FD82-1275-4DC4-9953-46D9F2E19761}" type="presParOf" srcId="{CDFA0F38-FAA4-49A6-AB0C-20F4610DF92D}" destId="{644F8A46-C093-4930-BDB7-4C21703A8B28}" srcOrd="1" destOrd="0" presId="urn:microsoft.com/office/officeart/2018/2/layout/IconVerticalSolidList"/>
    <dgm:cxn modelId="{4882A1F5-A6E2-4FC6-825F-038DC4442382}" type="presParOf" srcId="{CDFA0F38-FAA4-49A6-AB0C-20F4610DF92D}" destId="{B26CE483-8DAE-423D-9238-12642FCDD459}" srcOrd="2" destOrd="0" presId="urn:microsoft.com/office/officeart/2018/2/layout/IconVerticalSolidList"/>
    <dgm:cxn modelId="{F81AAE74-2D9A-4477-9253-3AAA61AEF415}" type="presParOf" srcId="{CDFA0F38-FAA4-49A6-AB0C-20F4610DF92D}" destId="{EC0472B3-0401-4FD9-91A4-43B9DC000B0E}" srcOrd="3" destOrd="0" presId="urn:microsoft.com/office/officeart/2018/2/layout/IconVerticalSolidList"/>
    <dgm:cxn modelId="{31BFFDA1-B555-43E0-8AC3-F3EF8D9E39E5}" type="presParOf" srcId="{8EC5792F-29DB-431F-AEB4-B4A6E02DEF11}" destId="{748E24E4-597D-4F6E-99D3-46DF0F3E6143}" srcOrd="1" destOrd="0" presId="urn:microsoft.com/office/officeart/2018/2/layout/IconVerticalSolidList"/>
    <dgm:cxn modelId="{EC9F9005-A9BA-40A0-B3AF-603705D78FD4}" type="presParOf" srcId="{8EC5792F-29DB-431F-AEB4-B4A6E02DEF11}" destId="{C46E6309-9818-41AB-A653-EA5540A03074}" srcOrd="2" destOrd="0" presId="urn:microsoft.com/office/officeart/2018/2/layout/IconVerticalSolidList"/>
    <dgm:cxn modelId="{2E7E5179-B400-4F27-8189-31499C0FC663}" type="presParOf" srcId="{C46E6309-9818-41AB-A653-EA5540A03074}" destId="{B00BEE22-7F40-44B1-9562-5BD50C66A420}" srcOrd="0" destOrd="0" presId="urn:microsoft.com/office/officeart/2018/2/layout/IconVerticalSolidList"/>
    <dgm:cxn modelId="{472E7FE0-1FE2-4594-8EBB-D6E0E9197BCE}" type="presParOf" srcId="{C46E6309-9818-41AB-A653-EA5540A03074}" destId="{6E8E8193-FF06-4BBD-A535-33B63B7A1727}" srcOrd="1" destOrd="0" presId="urn:microsoft.com/office/officeart/2018/2/layout/IconVerticalSolidList"/>
    <dgm:cxn modelId="{034F9742-20A4-4D75-9984-3941E411E179}" type="presParOf" srcId="{C46E6309-9818-41AB-A653-EA5540A03074}" destId="{6FDF4377-8DD5-4297-9597-E67AA6F6BFA2}" srcOrd="2" destOrd="0" presId="urn:microsoft.com/office/officeart/2018/2/layout/IconVerticalSolidList"/>
    <dgm:cxn modelId="{2EA88F6E-1E4E-4E48-A510-015A1C8969D1}" type="presParOf" srcId="{C46E6309-9818-41AB-A653-EA5540A03074}" destId="{1A5C8347-FDA4-439D-8553-99A44F7F8A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CA27C-2533-43E5-9DC3-B44B2F46EF4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732FE3-E5D6-4BFC-A7A7-730789EDCC6D}">
      <dgm:prSet/>
      <dgm:spPr/>
      <dgm:t>
        <a:bodyPr/>
        <a:lstStyle/>
        <a:p>
          <a:r>
            <a:rPr lang="en-US" dirty="0">
              <a:effectLst/>
              <a:latin typeface="Verdana" panose="020B0604030504040204" pitchFamily="34" charset="0"/>
              <a:ea typeface="Calibri" panose="020F0502020204030204" pitchFamily="34" charset="0"/>
              <a:cs typeface="Calibri" panose="020F0502020204030204" pitchFamily="34" charset="0"/>
            </a:rPr>
            <a:t>Biogen didn’t actually report the absolute difference for CDR-SB, the primary endpoint (Cognitive Dementia Rating Scale - Sum of Boxes)</a:t>
          </a:r>
          <a:endParaRPr lang="en-US" dirty="0"/>
        </a:p>
      </dgm:t>
    </dgm:pt>
    <dgm:pt modelId="{73667995-E0F4-49FE-BF74-CD0EA2AA81E8}" type="parTrans" cxnId="{AD76EA84-3880-4546-ACBE-E8CE32C73671}">
      <dgm:prSet/>
      <dgm:spPr/>
      <dgm:t>
        <a:bodyPr/>
        <a:lstStyle/>
        <a:p>
          <a:endParaRPr lang="en-US"/>
        </a:p>
      </dgm:t>
    </dgm:pt>
    <dgm:pt modelId="{EC67612A-C20C-4788-9A8A-5C85D3D48F0B}" type="sibTrans" cxnId="{AD76EA84-3880-4546-ACBE-E8CE32C73671}">
      <dgm:prSet/>
      <dgm:spPr/>
      <dgm:t>
        <a:bodyPr/>
        <a:lstStyle/>
        <a:p>
          <a:endParaRPr lang="en-US"/>
        </a:p>
      </dgm:t>
    </dgm:pt>
    <dgm:pt modelId="{A4622F94-5365-415C-98C3-EB4F83741B8E}">
      <dgm:prSet custT="1"/>
      <dgm:spPr/>
      <dgm:t>
        <a:bodyPr/>
        <a:lstStyle/>
        <a:p>
          <a:r>
            <a:rPr lang="en-US" sz="2000" dirty="0"/>
            <a:t>They report the p-value and the % change from placebo for the larger datasets  collected after the futility analysis. The relative change tells us nothing about the actual change or the clinical significance, so they're basically asking people to rely on the statistical significance for importance.</a:t>
          </a:r>
        </a:p>
      </dgm:t>
    </dgm:pt>
    <dgm:pt modelId="{CBD171B8-FCC4-430E-810E-BE2CC464211B}" type="parTrans" cxnId="{244D42A1-6E6F-429B-AEAC-8A355422A7E9}">
      <dgm:prSet/>
      <dgm:spPr/>
      <dgm:t>
        <a:bodyPr/>
        <a:lstStyle/>
        <a:p>
          <a:endParaRPr lang="en-US"/>
        </a:p>
      </dgm:t>
    </dgm:pt>
    <dgm:pt modelId="{F4DA35A5-AC22-4AC2-8342-69C1BBDD0727}" type="sibTrans" cxnId="{244D42A1-6E6F-429B-AEAC-8A355422A7E9}">
      <dgm:prSet/>
      <dgm:spPr/>
      <dgm:t>
        <a:bodyPr/>
        <a:lstStyle/>
        <a:p>
          <a:endParaRPr lang="en-US"/>
        </a:p>
      </dgm:t>
    </dgm:pt>
    <dgm:pt modelId="{8EC5792F-29DB-431F-AEB4-B4A6E02DEF11}" type="pres">
      <dgm:prSet presAssocID="{BE2CA27C-2533-43E5-9DC3-B44B2F46EF42}" presName="root" presStyleCnt="0">
        <dgm:presLayoutVars>
          <dgm:dir/>
          <dgm:resizeHandles val="exact"/>
        </dgm:presLayoutVars>
      </dgm:prSet>
      <dgm:spPr/>
    </dgm:pt>
    <dgm:pt modelId="{CDFA0F38-FAA4-49A6-AB0C-20F4610DF92D}" type="pres">
      <dgm:prSet presAssocID="{F5732FE3-E5D6-4BFC-A7A7-730789EDCC6D}" presName="compNode" presStyleCnt="0"/>
      <dgm:spPr/>
    </dgm:pt>
    <dgm:pt modelId="{151B0825-1DC7-4927-81B9-0C9B40BCA24A}" type="pres">
      <dgm:prSet presAssocID="{F5732FE3-E5D6-4BFC-A7A7-730789EDCC6D}" presName="bgRect" presStyleLbl="bgShp" presStyleIdx="0" presStyleCnt="2"/>
      <dgm:spPr/>
    </dgm:pt>
    <dgm:pt modelId="{644F8A46-C093-4930-BDB7-4C21703A8B28}" type="pres">
      <dgm:prSet presAssocID="{F5732FE3-E5D6-4BFC-A7A7-730789EDCC6D}" presName="iconRect" presStyleLbl="node1" presStyleIdx="0" presStyleCnt="2" custLinFactX="200000" custLinFactY="-100000" custLinFactNeighborX="280775" custLinFactNeighborY="-13948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B26CE483-8DAE-423D-9238-12642FCDD459}" type="pres">
      <dgm:prSet presAssocID="{F5732FE3-E5D6-4BFC-A7A7-730789EDCC6D}" presName="spaceRect" presStyleCnt="0"/>
      <dgm:spPr/>
    </dgm:pt>
    <dgm:pt modelId="{EC0472B3-0401-4FD9-91A4-43B9DC000B0E}" type="pres">
      <dgm:prSet presAssocID="{F5732FE3-E5D6-4BFC-A7A7-730789EDCC6D}" presName="parTx" presStyleLbl="revTx" presStyleIdx="0" presStyleCnt="2">
        <dgm:presLayoutVars>
          <dgm:chMax val="0"/>
          <dgm:chPref val="0"/>
        </dgm:presLayoutVars>
      </dgm:prSet>
      <dgm:spPr/>
    </dgm:pt>
    <dgm:pt modelId="{748E24E4-597D-4F6E-99D3-46DF0F3E6143}" type="pres">
      <dgm:prSet presAssocID="{EC67612A-C20C-4788-9A8A-5C85D3D48F0B}" presName="sibTrans" presStyleCnt="0"/>
      <dgm:spPr/>
    </dgm:pt>
    <dgm:pt modelId="{C46E6309-9818-41AB-A653-EA5540A03074}" type="pres">
      <dgm:prSet presAssocID="{A4622F94-5365-415C-98C3-EB4F83741B8E}" presName="compNode" presStyleCnt="0"/>
      <dgm:spPr/>
    </dgm:pt>
    <dgm:pt modelId="{B00BEE22-7F40-44B1-9562-5BD50C66A420}" type="pres">
      <dgm:prSet presAssocID="{A4622F94-5365-415C-98C3-EB4F83741B8E}" presName="bgRect" presStyleLbl="bgShp" presStyleIdx="1" presStyleCnt="2" custLinFactNeighborY="-2778"/>
      <dgm:spPr/>
    </dgm:pt>
    <dgm:pt modelId="{6E8E8193-FF06-4BBD-A535-33B63B7A1727}" type="pres">
      <dgm:prSet presAssocID="{A4622F94-5365-415C-98C3-EB4F83741B8E}" presName="iconRect" presStyleLbl="node1" presStyleIdx="1" presStyleCnt="2"/>
      <dgm:spPr>
        <a:solidFill>
          <a:schemeClr val="bg1">
            <a:hueOff val="0"/>
            <a:satOff val="0"/>
            <a:lumOff val="0"/>
            <a:alpha val="15000"/>
          </a:schemeClr>
        </a:solidFill>
        <a:ln>
          <a:noFill/>
        </a:ln>
      </dgm:spPr>
    </dgm:pt>
    <dgm:pt modelId="{6FDF4377-8DD5-4297-9597-E67AA6F6BFA2}" type="pres">
      <dgm:prSet presAssocID="{A4622F94-5365-415C-98C3-EB4F83741B8E}" presName="spaceRect" presStyleCnt="0"/>
      <dgm:spPr/>
    </dgm:pt>
    <dgm:pt modelId="{1A5C8347-FDA4-439D-8553-99A44F7F8A70}" type="pres">
      <dgm:prSet presAssocID="{A4622F94-5365-415C-98C3-EB4F83741B8E}" presName="parTx" presStyleLbl="revTx" presStyleIdx="1" presStyleCnt="2">
        <dgm:presLayoutVars>
          <dgm:chMax val="0"/>
          <dgm:chPref val="0"/>
        </dgm:presLayoutVars>
      </dgm:prSet>
      <dgm:spPr/>
    </dgm:pt>
  </dgm:ptLst>
  <dgm:cxnLst>
    <dgm:cxn modelId="{438F8822-D46F-48A7-AD55-4A3215DE29CF}" type="presOf" srcId="{BE2CA27C-2533-43E5-9DC3-B44B2F46EF42}" destId="{8EC5792F-29DB-431F-AEB4-B4A6E02DEF11}" srcOrd="0" destOrd="0" presId="urn:microsoft.com/office/officeart/2018/2/layout/IconVerticalSolidList"/>
    <dgm:cxn modelId="{51C11352-8412-4B0B-B79B-CB6B591B028B}" type="presOf" srcId="{F5732FE3-E5D6-4BFC-A7A7-730789EDCC6D}" destId="{EC0472B3-0401-4FD9-91A4-43B9DC000B0E}" srcOrd="0" destOrd="0" presId="urn:microsoft.com/office/officeart/2018/2/layout/IconVerticalSolidList"/>
    <dgm:cxn modelId="{9338BB84-5D08-4BFF-9820-ACA7D14A9D95}" type="presOf" srcId="{A4622F94-5365-415C-98C3-EB4F83741B8E}" destId="{1A5C8347-FDA4-439D-8553-99A44F7F8A70}" srcOrd="0" destOrd="0" presId="urn:microsoft.com/office/officeart/2018/2/layout/IconVerticalSolidList"/>
    <dgm:cxn modelId="{AD76EA84-3880-4546-ACBE-E8CE32C73671}" srcId="{BE2CA27C-2533-43E5-9DC3-B44B2F46EF42}" destId="{F5732FE3-E5D6-4BFC-A7A7-730789EDCC6D}" srcOrd="0" destOrd="0" parTransId="{73667995-E0F4-49FE-BF74-CD0EA2AA81E8}" sibTransId="{EC67612A-C20C-4788-9A8A-5C85D3D48F0B}"/>
    <dgm:cxn modelId="{244D42A1-6E6F-429B-AEAC-8A355422A7E9}" srcId="{BE2CA27C-2533-43E5-9DC3-B44B2F46EF42}" destId="{A4622F94-5365-415C-98C3-EB4F83741B8E}" srcOrd="1" destOrd="0" parTransId="{CBD171B8-FCC4-430E-810E-BE2CC464211B}" sibTransId="{F4DA35A5-AC22-4AC2-8342-69C1BBDD0727}"/>
    <dgm:cxn modelId="{15766A13-0D57-4C0F-B4A0-64A510B6347F}" type="presParOf" srcId="{8EC5792F-29DB-431F-AEB4-B4A6E02DEF11}" destId="{CDFA0F38-FAA4-49A6-AB0C-20F4610DF92D}" srcOrd="0" destOrd="0" presId="urn:microsoft.com/office/officeart/2018/2/layout/IconVerticalSolidList"/>
    <dgm:cxn modelId="{355C9BD3-9B1D-4D8A-A022-9815BAD2675C}" type="presParOf" srcId="{CDFA0F38-FAA4-49A6-AB0C-20F4610DF92D}" destId="{151B0825-1DC7-4927-81B9-0C9B40BCA24A}" srcOrd="0" destOrd="0" presId="urn:microsoft.com/office/officeart/2018/2/layout/IconVerticalSolidList"/>
    <dgm:cxn modelId="{0E52FD82-1275-4DC4-9953-46D9F2E19761}" type="presParOf" srcId="{CDFA0F38-FAA4-49A6-AB0C-20F4610DF92D}" destId="{644F8A46-C093-4930-BDB7-4C21703A8B28}" srcOrd="1" destOrd="0" presId="urn:microsoft.com/office/officeart/2018/2/layout/IconVerticalSolidList"/>
    <dgm:cxn modelId="{4882A1F5-A6E2-4FC6-825F-038DC4442382}" type="presParOf" srcId="{CDFA0F38-FAA4-49A6-AB0C-20F4610DF92D}" destId="{B26CE483-8DAE-423D-9238-12642FCDD459}" srcOrd="2" destOrd="0" presId="urn:microsoft.com/office/officeart/2018/2/layout/IconVerticalSolidList"/>
    <dgm:cxn modelId="{F81AAE74-2D9A-4477-9253-3AAA61AEF415}" type="presParOf" srcId="{CDFA0F38-FAA4-49A6-AB0C-20F4610DF92D}" destId="{EC0472B3-0401-4FD9-91A4-43B9DC000B0E}" srcOrd="3" destOrd="0" presId="urn:microsoft.com/office/officeart/2018/2/layout/IconVerticalSolidList"/>
    <dgm:cxn modelId="{31BFFDA1-B555-43E0-8AC3-F3EF8D9E39E5}" type="presParOf" srcId="{8EC5792F-29DB-431F-AEB4-B4A6E02DEF11}" destId="{748E24E4-597D-4F6E-99D3-46DF0F3E6143}" srcOrd="1" destOrd="0" presId="urn:microsoft.com/office/officeart/2018/2/layout/IconVerticalSolidList"/>
    <dgm:cxn modelId="{EC9F9005-A9BA-40A0-B3AF-603705D78FD4}" type="presParOf" srcId="{8EC5792F-29DB-431F-AEB4-B4A6E02DEF11}" destId="{C46E6309-9818-41AB-A653-EA5540A03074}" srcOrd="2" destOrd="0" presId="urn:microsoft.com/office/officeart/2018/2/layout/IconVerticalSolidList"/>
    <dgm:cxn modelId="{2E7E5179-B400-4F27-8189-31499C0FC663}" type="presParOf" srcId="{C46E6309-9818-41AB-A653-EA5540A03074}" destId="{B00BEE22-7F40-44B1-9562-5BD50C66A420}" srcOrd="0" destOrd="0" presId="urn:microsoft.com/office/officeart/2018/2/layout/IconVerticalSolidList"/>
    <dgm:cxn modelId="{472E7FE0-1FE2-4594-8EBB-D6E0E9197BCE}" type="presParOf" srcId="{C46E6309-9818-41AB-A653-EA5540A03074}" destId="{6E8E8193-FF06-4BBD-A535-33B63B7A1727}" srcOrd="1" destOrd="0" presId="urn:microsoft.com/office/officeart/2018/2/layout/IconVerticalSolidList"/>
    <dgm:cxn modelId="{034F9742-20A4-4D75-9984-3941E411E179}" type="presParOf" srcId="{C46E6309-9818-41AB-A653-EA5540A03074}" destId="{6FDF4377-8DD5-4297-9597-E67AA6F6BFA2}" srcOrd="2" destOrd="0" presId="urn:microsoft.com/office/officeart/2018/2/layout/IconVerticalSolidList"/>
    <dgm:cxn modelId="{2EA88F6E-1E4E-4E48-A510-015A1C8969D1}" type="presParOf" srcId="{C46E6309-9818-41AB-A653-EA5540A03074}" destId="{1A5C8347-FDA4-439D-8553-99A44F7F8A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2CA27C-2533-43E5-9DC3-B44B2F46EF4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732FE3-E5D6-4BFC-A7A7-730789EDCC6D}">
      <dgm:prSet/>
      <dgm:spPr/>
      <dgm:t>
        <a:bodyPr/>
        <a:lstStyle/>
        <a:p>
          <a:r>
            <a:rPr lang="en-US" dirty="0">
              <a:effectLst/>
              <a:latin typeface="Verdana" panose="020B0604030504040204" pitchFamily="34" charset="0"/>
              <a:ea typeface="Calibri" panose="020F0502020204030204" pitchFamily="34" charset="0"/>
              <a:cs typeface="Calibri" panose="020F0502020204030204" pitchFamily="34" charset="0"/>
            </a:rPr>
            <a:t>Biogen argues that the difference in the results can be explained by a protocol change, but this is based on post hoc subgroup analysis, not the best place to focus on p-values</a:t>
          </a:r>
          <a:endParaRPr lang="en-US" dirty="0"/>
        </a:p>
      </dgm:t>
    </dgm:pt>
    <dgm:pt modelId="{73667995-E0F4-49FE-BF74-CD0EA2AA81E8}" type="parTrans" cxnId="{AD76EA84-3880-4546-ACBE-E8CE32C73671}">
      <dgm:prSet/>
      <dgm:spPr/>
      <dgm:t>
        <a:bodyPr/>
        <a:lstStyle/>
        <a:p>
          <a:endParaRPr lang="en-US"/>
        </a:p>
      </dgm:t>
    </dgm:pt>
    <dgm:pt modelId="{EC67612A-C20C-4788-9A8A-5C85D3D48F0B}" type="sibTrans" cxnId="{AD76EA84-3880-4546-ACBE-E8CE32C73671}">
      <dgm:prSet/>
      <dgm:spPr/>
      <dgm:t>
        <a:bodyPr/>
        <a:lstStyle/>
        <a:p>
          <a:endParaRPr lang="en-US"/>
        </a:p>
      </dgm:t>
    </dgm:pt>
    <dgm:pt modelId="{A4622F94-5365-415C-98C3-EB4F83741B8E}">
      <dgm:prSet custT="1"/>
      <dgm:spPr/>
      <dgm:t>
        <a:bodyPr/>
        <a:lstStyle/>
        <a:p>
          <a:r>
            <a:rPr lang="en-US" sz="2400" dirty="0"/>
            <a:t>What can be inferred from the (minimal) information provided is that the effect sizes may not actually meet a threshold of clinical significance.</a:t>
          </a:r>
        </a:p>
      </dgm:t>
    </dgm:pt>
    <dgm:pt modelId="{CBD171B8-FCC4-430E-810E-BE2CC464211B}" type="parTrans" cxnId="{244D42A1-6E6F-429B-AEAC-8A355422A7E9}">
      <dgm:prSet/>
      <dgm:spPr/>
      <dgm:t>
        <a:bodyPr/>
        <a:lstStyle/>
        <a:p>
          <a:endParaRPr lang="en-US"/>
        </a:p>
      </dgm:t>
    </dgm:pt>
    <dgm:pt modelId="{F4DA35A5-AC22-4AC2-8342-69C1BBDD0727}" type="sibTrans" cxnId="{244D42A1-6E6F-429B-AEAC-8A355422A7E9}">
      <dgm:prSet/>
      <dgm:spPr/>
      <dgm:t>
        <a:bodyPr/>
        <a:lstStyle/>
        <a:p>
          <a:endParaRPr lang="en-US"/>
        </a:p>
      </dgm:t>
    </dgm:pt>
    <dgm:pt modelId="{8EC5792F-29DB-431F-AEB4-B4A6E02DEF11}" type="pres">
      <dgm:prSet presAssocID="{BE2CA27C-2533-43E5-9DC3-B44B2F46EF42}" presName="root" presStyleCnt="0">
        <dgm:presLayoutVars>
          <dgm:dir/>
          <dgm:resizeHandles val="exact"/>
        </dgm:presLayoutVars>
      </dgm:prSet>
      <dgm:spPr/>
    </dgm:pt>
    <dgm:pt modelId="{CDFA0F38-FAA4-49A6-AB0C-20F4610DF92D}" type="pres">
      <dgm:prSet presAssocID="{F5732FE3-E5D6-4BFC-A7A7-730789EDCC6D}" presName="compNode" presStyleCnt="0"/>
      <dgm:spPr/>
    </dgm:pt>
    <dgm:pt modelId="{151B0825-1DC7-4927-81B9-0C9B40BCA24A}" type="pres">
      <dgm:prSet presAssocID="{F5732FE3-E5D6-4BFC-A7A7-730789EDCC6D}" presName="bgRect" presStyleLbl="bgShp" presStyleIdx="0" presStyleCnt="2"/>
      <dgm:spPr/>
    </dgm:pt>
    <dgm:pt modelId="{644F8A46-C093-4930-BDB7-4C21703A8B28}" type="pres">
      <dgm:prSet presAssocID="{F5732FE3-E5D6-4BFC-A7A7-730789EDCC6D}" presName="iconRect" presStyleLbl="node1" presStyleIdx="0" presStyleCnt="2" custLinFactX="200000" custLinFactY="-100000" custLinFactNeighborX="280775" custLinFactNeighborY="-13948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B26CE483-8DAE-423D-9238-12642FCDD459}" type="pres">
      <dgm:prSet presAssocID="{F5732FE3-E5D6-4BFC-A7A7-730789EDCC6D}" presName="spaceRect" presStyleCnt="0"/>
      <dgm:spPr/>
    </dgm:pt>
    <dgm:pt modelId="{EC0472B3-0401-4FD9-91A4-43B9DC000B0E}" type="pres">
      <dgm:prSet presAssocID="{F5732FE3-E5D6-4BFC-A7A7-730789EDCC6D}" presName="parTx" presStyleLbl="revTx" presStyleIdx="0" presStyleCnt="2">
        <dgm:presLayoutVars>
          <dgm:chMax val="0"/>
          <dgm:chPref val="0"/>
        </dgm:presLayoutVars>
      </dgm:prSet>
      <dgm:spPr/>
    </dgm:pt>
    <dgm:pt modelId="{748E24E4-597D-4F6E-99D3-46DF0F3E6143}" type="pres">
      <dgm:prSet presAssocID="{EC67612A-C20C-4788-9A8A-5C85D3D48F0B}" presName="sibTrans" presStyleCnt="0"/>
      <dgm:spPr/>
    </dgm:pt>
    <dgm:pt modelId="{C46E6309-9818-41AB-A653-EA5540A03074}" type="pres">
      <dgm:prSet presAssocID="{A4622F94-5365-415C-98C3-EB4F83741B8E}" presName="compNode" presStyleCnt="0"/>
      <dgm:spPr/>
    </dgm:pt>
    <dgm:pt modelId="{B00BEE22-7F40-44B1-9562-5BD50C66A420}" type="pres">
      <dgm:prSet presAssocID="{A4622F94-5365-415C-98C3-EB4F83741B8E}" presName="bgRect" presStyleLbl="bgShp" presStyleIdx="1" presStyleCnt="2" custLinFactNeighborY="-2778"/>
      <dgm:spPr/>
    </dgm:pt>
    <dgm:pt modelId="{6E8E8193-FF06-4BBD-A535-33B63B7A1727}" type="pres">
      <dgm:prSet presAssocID="{A4622F94-5365-415C-98C3-EB4F83741B8E}" presName="iconRect" presStyleLbl="node1" presStyleIdx="1" presStyleCnt="2"/>
      <dgm:spPr>
        <a:solidFill>
          <a:schemeClr val="bg1">
            <a:hueOff val="0"/>
            <a:satOff val="0"/>
            <a:lumOff val="0"/>
            <a:alpha val="15000"/>
          </a:schemeClr>
        </a:solidFill>
        <a:ln>
          <a:noFill/>
        </a:ln>
      </dgm:spPr>
    </dgm:pt>
    <dgm:pt modelId="{6FDF4377-8DD5-4297-9597-E67AA6F6BFA2}" type="pres">
      <dgm:prSet presAssocID="{A4622F94-5365-415C-98C3-EB4F83741B8E}" presName="spaceRect" presStyleCnt="0"/>
      <dgm:spPr/>
    </dgm:pt>
    <dgm:pt modelId="{1A5C8347-FDA4-439D-8553-99A44F7F8A70}" type="pres">
      <dgm:prSet presAssocID="{A4622F94-5365-415C-98C3-EB4F83741B8E}" presName="parTx" presStyleLbl="revTx" presStyleIdx="1" presStyleCnt="2">
        <dgm:presLayoutVars>
          <dgm:chMax val="0"/>
          <dgm:chPref val="0"/>
        </dgm:presLayoutVars>
      </dgm:prSet>
      <dgm:spPr/>
    </dgm:pt>
  </dgm:ptLst>
  <dgm:cxnLst>
    <dgm:cxn modelId="{438F8822-D46F-48A7-AD55-4A3215DE29CF}" type="presOf" srcId="{BE2CA27C-2533-43E5-9DC3-B44B2F46EF42}" destId="{8EC5792F-29DB-431F-AEB4-B4A6E02DEF11}" srcOrd="0" destOrd="0" presId="urn:microsoft.com/office/officeart/2018/2/layout/IconVerticalSolidList"/>
    <dgm:cxn modelId="{51C11352-8412-4B0B-B79B-CB6B591B028B}" type="presOf" srcId="{F5732FE3-E5D6-4BFC-A7A7-730789EDCC6D}" destId="{EC0472B3-0401-4FD9-91A4-43B9DC000B0E}" srcOrd="0" destOrd="0" presId="urn:microsoft.com/office/officeart/2018/2/layout/IconVerticalSolidList"/>
    <dgm:cxn modelId="{9338BB84-5D08-4BFF-9820-ACA7D14A9D95}" type="presOf" srcId="{A4622F94-5365-415C-98C3-EB4F83741B8E}" destId="{1A5C8347-FDA4-439D-8553-99A44F7F8A70}" srcOrd="0" destOrd="0" presId="urn:microsoft.com/office/officeart/2018/2/layout/IconVerticalSolidList"/>
    <dgm:cxn modelId="{AD76EA84-3880-4546-ACBE-E8CE32C73671}" srcId="{BE2CA27C-2533-43E5-9DC3-B44B2F46EF42}" destId="{F5732FE3-E5D6-4BFC-A7A7-730789EDCC6D}" srcOrd="0" destOrd="0" parTransId="{73667995-E0F4-49FE-BF74-CD0EA2AA81E8}" sibTransId="{EC67612A-C20C-4788-9A8A-5C85D3D48F0B}"/>
    <dgm:cxn modelId="{244D42A1-6E6F-429B-AEAC-8A355422A7E9}" srcId="{BE2CA27C-2533-43E5-9DC3-B44B2F46EF42}" destId="{A4622F94-5365-415C-98C3-EB4F83741B8E}" srcOrd="1" destOrd="0" parTransId="{CBD171B8-FCC4-430E-810E-BE2CC464211B}" sibTransId="{F4DA35A5-AC22-4AC2-8342-69C1BBDD0727}"/>
    <dgm:cxn modelId="{15766A13-0D57-4C0F-B4A0-64A510B6347F}" type="presParOf" srcId="{8EC5792F-29DB-431F-AEB4-B4A6E02DEF11}" destId="{CDFA0F38-FAA4-49A6-AB0C-20F4610DF92D}" srcOrd="0" destOrd="0" presId="urn:microsoft.com/office/officeart/2018/2/layout/IconVerticalSolidList"/>
    <dgm:cxn modelId="{355C9BD3-9B1D-4D8A-A022-9815BAD2675C}" type="presParOf" srcId="{CDFA0F38-FAA4-49A6-AB0C-20F4610DF92D}" destId="{151B0825-1DC7-4927-81B9-0C9B40BCA24A}" srcOrd="0" destOrd="0" presId="urn:microsoft.com/office/officeart/2018/2/layout/IconVerticalSolidList"/>
    <dgm:cxn modelId="{0E52FD82-1275-4DC4-9953-46D9F2E19761}" type="presParOf" srcId="{CDFA0F38-FAA4-49A6-AB0C-20F4610DF92D}" destId="{644F8A46-C093-4930-BDB7-4C21703A8B28}" srcOrd="1" destOrd="0" presId="urn:microsoft.com/office/officeart/2018/2/layout/IconVerticalSolidList"/>
    <dgm:cxn modelId="{4882A1F5-A6E2-4FC6-825F-038DC4442382}" type="presParOf" srcId="{CDFA0F38-FAA4-49A6-AB0C-20F4610DF92D}" destId="{B26CE483-8DAE-423D-9238-12642FCDD459}" srcOrd="2" destOrd="0" presId="urn:microsoft.com/office/officeart/2018/2/layout/IconVerticalSolidList"/>
    <dgm:cxn modelId="{F81AAE74-2D9A-4477-9253-3AAA61AEF415}" type="presParOf" srcId="{CDFA0F38-FAA4-49A6-AB0C-20F4610DF92D}" destId="{EC0472B3-0401-4FD9-91A4-43B9DC000B0E}" srcOrd="3" destOrd="0" presId="urn:microsoft.com/office/officeart/2018/2/layout/IconVerticalSolidList"/>
    <dgm:cxn modelId="{31BFFDA1-B555-43E0-8AC3-F3EF8D9E39E5}" type="presParOf" srcId="{8EC5792F-29DB-431F-AEB4-B4A6E02DEF11}" destId="{748E24E4-597D-4F6E-99D3-46DF0F3E6143}" srcOrd="1" destOrd="0" presId="urn:microsoft.com/office/officeart/2018/2/layout/IconVerticalSolidList"/>
    <dgm:cxn modelId="{EC9F9005-A9BA-40A0-B3AF-603705D78FD4}" type="presParOf" srcId="{8EC5792F-29DB-431F-AEB4-B4A6E02DEF11}" destId="{C46E6309-9818-41AB-A653-EA5540A03074}" srcOrd="2" destOrd="0" presId="urn:microsoft.com/office/officeart/2018/2/layout/IconVerticalSolidList"/>
    <dgm:cxn modelId="{2E7E5179-B400-4F27-8189-31499C0FC663}" type="presParOf" srcId="{C46E6309-9818-41AB-A653-EA5540A03074}" destId="{B00BEE22-7F40-44B1-9562-5BD50C66A420}" srcOrd="0" destOrd="0" presId="urn:microsoft.com/office/officeart/2018/2/layout/IconVerticalSolidList"/>
    <dgm:cxn modelId="{472E7FE0-1FE2-4594-8EBB-D6E0E9197BCE}" type="presParOf" srcId="{C46E6309-9818-41AB-A653-EA5540A03074}" destId="{6E8E8193-FF06-4BBD-A535-33B63B7A1727}" srcOrd="1" destOrd="0" presId="urn:microsoft.com/office/officeart/2018/2/layout/IconVerticalSolidList"/>
    <dgm:cxn modelId="{034F9742-20A4-4D75-9984-3941E411E179}" type="presParOf" srcId="{C46E6309-9818-41AB-A653-EA5540A03074}" destId="{6FDF4377-8DD5-4297-9597-E67AA6F6BFA2}" srcOrd="2" destOrd="0" presId="urn:microsoft.com/office/officeart/2018/2/layout/IconVerticalSolidList"/>
    <dgm:cxn modelId="{2EA88F6E-1E4E-4E48-A510-015A1C8969D1}" type="presParOf" srcId="{C46E6309-9818-41AB-A653-EA5540A03074}" destId="{1A5C8347-FDA4-439D-8553-99A44F7F8A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A0DB18-A7A3-48BB-A17E-F5801BDDD57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AABF04-0223-4FAC-8915-B7DF8414834A}">
      <dgm:prSet custT="1"/>
      <dgm:spPr/>
      <dgm:t>
        <a:bodyPr/>
        <a:lstStyle/>
        <a:p>
          <a:pPr>
            <a:lnSpc>
              <a:spcPct val="100000"/>
            </a:lnSpc>
            <a:defRPr b="1"/>
          </a:pPr>
          <a:r>
            <a:rPr lang="en-US" sz="2400"/>
            <a:t>Approve the drug?</a:t>
          </a:r>
          <a:endParaRPr lang="en-US" sz="2400" dirty="0"/>
        </a:p>
      </dgm:t>
    </dgm:pt>
    <dgm:pt modelId="{0EF29B0A-DAD4-43A0-831A-DE35B7381F2C}" type="parTrans" cxnId="{FDF06E12-0C0E-4B69-BB22-7C7655C3B438}">
      <dgm:prSet/>
      <dgm:spPr/>
      <dgm:t>
        <a:bodyPr/>
        <a:lstStyle/>
        <a:p>
          <a:endParaRPr lang="en-US"/>
        </a:p>
      </dgm:t>
    </dgm:pt>
    <dgm:pt modelId="{A192560F-038C-4559-9085-3D5B39F0A93A}" type="sibTrans" cxnId="{FDF06E12-0C0E-4B69-BB22-7C7655C3B438}">
      <dgm:prSet/>
      <dgm:spPr/>
      <dgm:t>
        <a:bodyPr/>
        <a:lstStyle/>
        <a:p>
          <a:endParaRPr lang="en-US"/>
        </a:p>
      </dgm:t>
    </dgm:pt>
    <dgm:pt modelId="{C5E3A146-39E9-4746-823C-2BC5D2CDFC2E}">
      <dgm:prSet custT="1"/>
      <dgm:spPr/>
      <dgm:t>
        <a:bodyPr/>
        <a:lstStyle/>
        <a:p>
          <a:pPr>
            <a:lnSpc>
              <a:spcPct val="100000"/>
            </a:lnSpc>
            <a:defRPr b="1"/>
          </a:pPr>
          <a:r>
            <a:rPr lang="en-US" sz="2400"/>
            <a:t>Ask for an additional trial?</a:t>
          </a:r>
          <a:endParaRPr lang="en-US" sz="2400" dirty="0"/>
        </a:p>
      </dgm:t>
    </dgm:pt>
    <dgm:pt modelId="{7B0B618C-5CDD-4432-B215-8733F81B75F9}" type="parTrans" cxnId="{32DC1157-6F30-4E62-91D6-B3E290027333}">
      <dgm:prSet/>
      <dgm:spPr/>
      <dgm:t>
        <a:bodyPr/>
        <a:lstStyle/>
        <a:p>
          <a:endParaRPr lang="en-US"/>
        </a:p>
      </dgm:t>
    </dgm:pt>
    <dgm:pt modelId="{366EE13D-C759-4F87-88E2-04E4D8646AFA}" type="sibTrans" cxnId="{32DC1157-6F30-4E62-91D6-B3E290027333}">
      <dgm:prSet/>
      <dgm:spPr/>
      <dgm:t>
        <a:bodyPr/>
        <a:lstStyle/>
        <a:p>
          <a:endParaRPr lang="en-US"/>
        </a:p>
      </dgm:t>
    </dgm:pt>
    <dgm:pt modelId="{F95E53DD-0A55-4022-802C-93E4DCA32899}">
      <dgm:prSet custT="1"/>
      <dgm:spPr/>
      <dgm:t>
        <a:bodyPr/>
        <a:lstStyle/>
        <a:p>
          <a:pPr>
            <a:lnSpc>
              <a:spcPct val="100000"/>
            </a:lnSpc>
            <a:defRPr b="1"/>
          </a:pPr>
          <a:r>
            <a:rPr lang="en-US" sz="2400"/>
            <a:t>What is the effect of focusing on statistical significance?</a:t>
          </a:r>
          <a:endParaRPr lang="en-US" sz="2400" dirty="0"/>
        </a:p>
      </dgm:t>
    </dgm:pt>
    <dgm:pt modelId="{CCB5E03A-B218-407F-8F80-05BE2DDF028B}" type="parTrans" cxnId="{E3EB223F-CED5-4977-8302-D8E176403130}">
      <dgm:prSet/>
      <dgm:spPr/>
      <dgm:t>
        <a:bodyPr/>
        <a:lstStyle/>
        <a:p>
          <a:endParaRPr lang="en-US"/>
        </a:p>
      </dgm:t>
    </dgm:pt>
    <dgm:pt modelId="{2F188033-4A3D-4742-9D1E-D235571B3FAB}" type="sibTrans" cxnId="{E3EB223F-CED5-4977-8302-D8E176403130}">
      <dgm:prSet/>
      <dgm:spPr/>
      <dgm:t>
        <a:bodyPr/>
        <a:lstStyle/>
        <a:p>
          <a:endParaRPr lang="en-US"/>
        </a:p>
      </dgm:t>
    </dgm:pt>
    <dgm:pt modelId="{2776CE3D-0174-42FA-BC71-847807610435}" type="pres">
      <dgm:prSet presAssocID="{0FA0DB18-A7A3-48BB-A17E-F5801BDDD572}" presName="root" presStyleCnt="0">
        <dgm:presLayoutVars>
          <dgm:dir/>
          <dgm:resizeHandles val="exact"/>
        </dgm:presLayoutVars>
      </dgm:prSet>
      <dgm:spPr/>
    </dgm:pt>
    <dgm:pt modelId="{8629C463-9B16-4238-8C52-2CC12F0E9539}" type="pres">
      <dgm:prSet presAssocID="{94AABF04-0223-4FAC-8915-B7DF8414834A}" presName="compNode" presStyleCnt="0"/>
      <dgm:spPr/>
    </dgm:pt>
    <dgm:pt modelId="{CB937433-98FA-405F-A5F6-8C4D9E7DAAB6}" type="pres">
      <dgm:prSet presAssocID="{94AABF04-0223-4FAC-8915-B7DF841483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l"/>
        </a:ext>
      </dgm:extLst>
    </dgm:pt>
    <dgm:pt modelId="{DAE043C9-2F50-47B8-9DE3-2FE36A6A1D5B}" type="pres">
      <dgm:prSet presAssocID="{94AABF04-0223-4FAC-8915-B7DF8414834A}" presName="iconSpace" presStyleCnt="0"/>
      <dgm:spPr/>
    </dgm:pt>
    <dgm:pt modelId="{025AEA53-87FC-4EE8-AE40-1BD30D2FF090}" type="pres">
      <dgm:prSet presAssocID="{94AABF04-0223-4FAC-8915-B7DF8414834A}" presName="parTx" presStyleLbl="revTx" presStyleIdx="0" presStyleCnt="6">
        <dgm:presLayoutVars>
          <dgm:chMax val="0"/>
          <dgm:chPref val="0"/>
        </dgm:presLayoutVars>
      </dgm:prSet>
      <dgm:spPr/>
    </dgm:pt>
    <dgm:pt modelId="{716C8119-A85B-431D-B2AD-F0135C2DE2C3}" type="pres">
      <dgm:prSet presAssocID="{94AABF04-0223-4FAC-8915-B7DF8414834A}" presName="txSpace" presStyleCnt="0"/>
      <dgm:spPr/>
    </dgm:pt>
    <dgm:pt modelId="{633D19D7-ECB0-4117-BD2F-FE7B2CE90CF1}" type="pres">
      <dgm:prSet presAssocID="{94AABF04-0223-4FAC-8915-B7DF8414834A}" presName="desTx" presStyleLbl="revTx" presStyleIdx="1" presStyleCnt="6">
        <dgm:presLayoutVars/>
      </dgm:prSet>
      <dgm:spPr/>
    </dgm:pt>
    <dgm:pt modelId="{E03F71B4-B2F7-4024-B58C-BE4ADC18E2D3}" type="pres">
      <dgm:prSet presAssocID="{A192560F-038C-4559-9085-3D5B39F0A93A}" presName="sibTrans" presStyleCnt="0"/>
      <dgm:spPr/>
    </dgm:pt>
    <dgm:pt modelId="{81A2A13B-7693-4E5C-8048-ACA7D134223D}" type="pres">
      <dgm:prSet presAssocID="{C5E3A146-39E9-4746-823C-2BC5D2CDFC2E}" presName="compNode" presStyleCnt="0"/>
      <dgm:spPr/>
    </dgm:pt>
    <dgm:pt modelId="{D8169082-945C-489D-88C2-9A6610156749}" type="pres">
      <dgm:prSet presAssocID="{C5E3A146-39E9-4746-823C-2BC5D2CDFC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DE3AF300-51E5-4B5E-9661-88265CBF06E3}" type="pres">
      <dgm:prSet presAssocID="{C5E3A146-39E9-4746-823C-2BC5D2CDFC2E}" presName="iconSpace" presStyleCnt="0"/>
      <dgm:spPr/>
    </dgm:pt>
    <dgm:pt modelId="{11154A1A-3E64-4D50-9506-E7882D8767EF}" type="pres">
      <dgm:prSet presAssocID="{C5E3A146-39E9-4746-823C-2BC5D2CDFC2E}" presName="parTx" presStyleLbl="revTx" presStyleIdx="2" presStyleCnt="6">
        <dgm:presLayoutVars>
          <dgm:chMax val="0"/>
          <dgm:chPref val="0"/>
        </dgm:presLayoutVars>
      </dgm:prSet>
      <dgm:spPr/>
    </dgm:pt>
    <dgm:pt modelId="{F1E504F2-65E6-405F-BD94-035BF0D091E0}" type="pres">
      <dgm:prSet presAssocID="{C5E3A146-39E9-4746-823C-2BC5D2CDFC2E}" presName="txSpace" presStyleCnt="0"/>
      <dgm:spPr/>
    </dgm:pt>
    <dgm:pt modelId="{C68F21C3-93F5-49EB-A441-3AEA1476BC06}" type="pres">
      <dgm:prSet presAssocID="{C5E3A146-39E9-4746-823C-2BC5D2CDFC2E}" presName="desTx" presStyleLbl="revTx" presStyleIdx="3" presStyleCnt="6">
        <dgm:presLayoutVars/>
      </dgm:prSet>
      <dgm:spPr/>
    </dgm:pt>
    <dgm:pt modelId="{A55AB0F0-9865-47BB-BCD9-2FCFD70B8626}" type="pres">
      <dgm:prSet presAssocID="{366EE13D-C759-4F87-88E2-04E4D8646AFA}" presName="sibTrans" presStyleCnt="0"/>
      <dgm:spPr/>
    </dgm:pt>
    <dgm:pt modelId="{2614E565-1AD8-4E48-865A-4D94326FE76D}" type="pres">
      <dgm:prSet presAssocID="{F95E53DD-0A55-4022-802C-93E4DCA32899}" presName="compNode" presStyleCnt="0"/>
      <dgm:spPr/>
    </dgm:pt>
    <dgm:pt modelId="{A84E517F-9DAD-43EA-8B22-A112BDB15CD1}" type="pres">
      <dgm:prSet presAssocID="{F95E53DD-0A55-4022-802C-93E4DCA328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rror"/>
        </a:ext>
      </dgm:extLst>
    </dgm:pt>
    <dgm:pt modelId="{5838B2D1-4F62-4E8F-B9DF-1E67E2F3C9D9}" type="pres">
      <dgm:prSet presAssocID="{F95E53DD-0A55-4022-802C-93E4DCA32899}" presName="iconSpace" presStyleCnt="0"/>
      <dgm:spPr/>
    </dgm:pt>
    <dgm:pt modelId="{2F973CC7-9E37-4AA2-BA19-3C5205DF5E5B}" type="pres">
      <dgm:prSet presAssocID="{F95E53DD-0A55-4022-802C-93E4DCA32899}" presName="parTx" presStyleLbl="revTx" presStyleIdx="4" presStyleCnt="6">
        <dgm:presLayoutVars>
          <dgm:chMax val="0"/>
          <dgm:chPref val="0"/>
        </dgm:presLayoutVars>
      </dgm:prSet>
      <dgm:spPr/>
    </dgm:pt>
    <dgm:pt modelId="{6138D36D-EC7C-48EF-ACE6-3BB2E3C9354A}" type="pres">
      <dgm:prSet presAssocID="{F95E53DD-0A55-4022-802C-93E4DCA32899}" presName="txSpace" presStyleCnt="0"/>
      <dgm:spPr/>
    </dgm:pt>
    <dgm:pt modelId="{959FCA4E-67FB-4EB9-A3C3-A26B6F12EBD5}" type="pres">
      <dgm:prSet presAssocID="{F95E53DD-0A55-4022-802C-93E4DCA32899}" presName="desTx" presStyleLbl="revTx" presStyleIdx="5" presStyleCnt="6" custLinFactNeighborX="-2731" custLinFactNeighborY="-418">
        <dgm:presLayoutVars/>
      </dgm:prSet>
      <dgm:spPr/>
    </dgm:pt>
  </dgm:ptLst>
  <dgm:cxnLst>
    <dgm:cxn modelId="{FDF06E12-0C0E-4B69-BB22-7C7655C3B438}" srcId="{0FA0DB18-A7A3-48BB-A17E-F5801BDDD572}" destId="{94AABF04-0223-4FAC-8915-B7DF8414834A}" srcOrd="0" destOrd="0" parTransId="{0EF29B0A-DAD4-43A0-831A-DE35B7381F2C}" sibTransId="{A192560F-038C-4559-9085-3D5B39F0A93A}"/>
    <dgm:cxn modelId="{B395F81B-92E1-4D12-A1BE-E59786C9EA96}" type="presOf" srcId="{C5E3A146-39E9-4746-823C-2BC5D2CDFC2E}" destId="{11154A1A-3E64-4D50-9506-E7882D8767EF}" srcOrd="0" destOrd="0" presId="urn:microsoft.com/office/officeart/2018/5/layout/CenteredIconLabelDescriptionList"/>
    <dgm:cxn modelId="{E3EB223F-CED5-4977-8302-D8E176403130}" srcId="{0FA0DB18-A7A3-48BB-A17E-F5801BDDD572}" destId="{F95E53DD-0A55-4022-802C-93E4DCA32899}" srcOrd="2" destOrd="0" parTransId="{CCB5E03A-B218-407F-8F80-05BE2DDF028B}" sibTransId="{2F188033-4A3D-4742-9D1E-D235571B3FAB}"/>
    <dgm:cxn modelId="{32DC1157-6F30-4E62-91D6-B3E290027333}" srcId="{0FA0DB18-A7A3-48BB-A17E-F5801BDDD572}" destId="{C5E3A146-39E9-4746-823C-2BC5D2CDFC2E}" srcOrd="1" destOrd="0" parTransId="{7B0B618C-5CDD-4432-B215-8733F81B75F9}" sibTransId="{366EE13D-C759-4F87-88E2-04E4D8646AFA}"/>
    <dgm:cxn modelId="{D992F3D3-CECE-4942-A2C9-FE1EF9C41416}" type="presOf" srcId="{94AABF04-0223-4FAC-8915-B7DF8414834A}" destId="{025AEA53-87FC-4EE8-AE40-1BD30D2FF090}" srcOrd="0" destOrd="0" presId="urn:microsoft.com/office/officeart/2018/5/layout/CenteredIconLabelDescriptionList"/>
    <dgm:cxn modelId="{94E371F5-3A5B-4A9E-A6F2-E98D046002DF}" type="presOf" srcId="{F95E53DD-0A55-4022-802C-93E4DCA32899}" destId="{2F973CC7-9E37-4AA2-BA19-3C5205DF5E5B}" srcOrd="0" destOrd="0" presId="urn:microsoft.com/office/officeart/2018/5/layout/CenteredIconLabelDescriptionList"/>
    <dgm:cxn modelId="{627DD0FD-8D69-4287-999E-AEDC24198488}" type="presOf" srcId="{0FA0DB18-A7A3-48BB-A17E-F5801BDDD572}" destId="{2776CE3D-0174-42FA-BC71-847807610435}" srcOrd="0" destOrd="0" presId="urn:microsoft.com/office/officeart/2018/5/layout/CenteredIconLabelDescriptionList"/>
    <dgm:cxn modelId="{A453691B-EFB9-43B3-8749-9E3EF53F87D6}" type="presParOf" srcId="{2776CE3D-0174-42FA-BC71-847807610435}" destId="{8629C463-9B16-4238-8C52-2CC12F0E9539}" srcOrd="0" destOrd="0" presId="urn:microsoft.com/office/officeart/2018/5/layout/CenteredIconLabelDescriptionList"/>
    <dgm:cxn modelId="{81B63570-EDC2-484D-BEFD-BD50BD7F649A}" type="presParOf" srcId="{8629C463-9B16-4238-8C52-2CC12F0E9539}" destId="{CB937433-98FA-405F-A5F6-8C4D9E7DAAB6}" srcOrd="0" destOrd="0" presId="urn:microsoft.com/office/officeart/2018/5/layout/CenteredIconLabelDescriptionList"/>
    <dgm:cxn modelId="{32A904CE-84D0-4F48-9960-DA0DA0117090}" type="presParOf" srcId="{8629C463-9B16-4238-8C52-2CC12F0E9539}" destId="{DAE043C9-2F50-47B8-9DE3-2FE36A6A1D5B}" srcOrd="1" destOrd="0" presId="urn:microsoft.com/office/officeart/2018/5/layout/CenteredIconLabelDescriptionList"/>
    <dgm:cxn modelId="{77C5A83A-3B2F-42D2-A23C-B8E1271E68B1}" type="presParOf" srcId="{8629C463-9B16-4238-8C52-2CC12F0E9539}" destId="{025AEA53-87FC-4EE8-AE40-1BD30D2FF090}" srcOrd="2" destOrd="0" presId="urn:microsoft.com/office/officeart/2018/5/layout/CenteredIconLabelDescriptionList"/>
    <dgm:cxn modelId="{ADF804E4-E650-4C78-80E1-F2BA0D4FF614}" type="presParOf" srcId="{8629C463-9B16-4238-8C52-2CC12F0E9539}" destId="{716C8119-A85B-431D-B2AD-F0135C2DE2C3}" srcOrd="3" destOrd="0" presId="urn:microsoft.com/office/officeart/2018/5/layout/CenteredIconLabelDescriptionList"/>
    <dgm:cxn modelId="{27F4F1A4-E06E-40BE-BF9C-8D2E5E761B7B}" type="presParOf" srcId="{8629C463-9B16-4238-8C52-2CC12F0E9539}" destId="{633D19D7-ECB0-4117-BD2F-FE7B2CE90CF1}" srcOrd="4" destOrd="0" presId="urn:microsoft.com/office/officeart/2018/5/layout/CenteredIconLabelDescriptionList"/>
    <dgm:cxn modelId="{11F6DE16-9C68-4F55-8A7F-81F65E544492}" type="presParOf" srcId="{2776CE3D-0174-42FA-BC71-847807610435}" destId="{E03F71B4-B2F7-4024-B58C-BE4ADC18E2D3}" srcOrd="1" destOrd="0" presId="urn:microsoft.com/office/officeart/2018/5/layout/CenteredIconLabelDescriptionList"/>
    <dgm:cxn modelId="{AC6AB805-5535-4C3E-9B5B-B156EAEEBBD0}" type="presParOf" srcId="{2776CE3D-0174-42FA-BC71-847807610435}" destId="{81A2A13B-7693-4E5C-8048-ACA7D134223D}" srcOrd="2" destOrd="0" presId="urn:microsoft.com/office/officeart/2018/5/layout/CenteredIconLabelDescriptionList"/>
    <dgm:cxn modelId="{64483B76-075C-4650-BDBF-D682AF842D29}" type="presParOf" srcId="{81A2A13B-7693-4E5C-8048-ACA7D134223D}" destId="{D8169082-945C-489D-88C2-9A6610156749}" srcOrd="0" destOrd="0" presId="urn:microsoft.com/office/officeart/2018/5/layout/CenteredIconLabelDescriptionList"/>
    <dgm:cxn modelId="{954C7608-7280-4F1F-BD10-788BE08841AA}" type="presParOf" srcId="{81A2A13B-7693-4E5C-8048-ACA7D134223D}" destId="{DE3AF300-51E5-4B5E-9661-88265CBF06E3}" srcOrd="1" destOrd="0" presId="urn:microsoft.com/office/officeart/2018/5/layout/CenteredIconLabelDescriptionList"/>
    <dgm:cxn modelId="{78782DAD-67F5-43DC-885E-6F2073D24A03}" type="presParOf" srcId="{81A2A13B-7693-4E5C-8048-ACA7D134223D}" destId="{11154A1A-3E64-4D50-9506-E7882D8767EF}" srcOrd="2" destOrd="0" presId="urn:microsoft.com/office/officeart/2018/5/layout/CenteredIconLabelDescriptionList"/>
    <dgm:cxn modelId="{EEACE4B6-C11D-46BF-AA7A-7F48C66A516C}" type="presParOf" srcId="{81A2A13B-7693-4E5C-8048-ACA7D134223D}" destId="{F1E504F2-65E6-405F-BD94-035BF0D091E0}" srcOrd="3" destOrd="0" presId="urn:microsoft.com/office/officeart/2018/5/layout/CenteredIconLabelDescriptionList"/>
    <dgm:cxn modelId="{D0F40BAA-EEF9-449F-9899-1FF454F4AC4C}" type="presParOf" srcId="{81A2A13B-7693-4E5C-8048-ACA7D134223D}" destId="{C68F21C3-93F5-49EB-A441-3AEA1476BC06}" srcOrd="4" destOrd="0" presId="urn:microsoft.com/office/officeart/2018/5/layout/CenteredIconLabelDescriptionList"/>
    <dgm:cxn modelId="{FE1B1BE4-A9D4-4D4C-AF3E-8281D8A2F867}" type="presParOf" srcId="{2776CE3D-0174-42FA-BC71-847807610435}" destId="{A55AB0F0-9865-47BB-BCD9-2FCFD70B8626}" srcOrd="3" destOrd="0" presId="urn:microsoft.com/office/officeart/2018/5/layout/CenteredIconLabelDescriptionList"/>
    <dgm:cxn modelId="{2700DFB5-EA17-4CCC-98B5-10AB51B36F00}" type="presParOf" srcId="{2776CE3D-0174-42FA-BC71-847807610435}" destId="{2614E565-1AD8-4E48-865A-4D94326FE76D}" srcOrd="4" destOrd="0" presId="urn:microsoft.com/office/officeart/2018/5/layout/CenteredIconLabelDescriptionList"/>
    <dgm:cxn modelId="{A6827B28-BDB2-4F85-9AD7-D85A2ABE3367}" type="presParOf" srcId="{2614E565-1AD8-4E48-865A-4D94326FE76D}" destId="{A84E517F-9DAD-43EA-8B22-A112BDB15CD1}" srcOrd="0" destOrd="0" presId="urn:microsoft.com/office/officeart/2018/5/layout/CenteredIconLabelDescriptionList"/>
    <dgm:cxn modelId="{0BA30314-E290-485F-B866-950AADA94CF4}" type="presParOf" srcId="{2614E565-1AD8-4E48-865A-4D94326FE76D}" destId="{5838B2D1-4F62-4E8F-B9DF-1E67E2F3C9D9}" srcOrd="1" destOrd="0" presId="urn:microsoft.com/office/officeart/2018/5/layout/CenteredIconLabelDescriptionList"/>
    <dgm:cxn modelId="{18B41F94-FE39-4E3B-9380-D1B511CF7BFA}" type="presParOf" srcId="{2614E565-1AD8-4E48-865A-4D94326FE76D}" destId="{2F973CC7-9E37-4AA2-BA19-3C5205DF5E5B}" srcOrd="2" destOrd="0" presId="urn:microsoft.com/office/officeart/2018/5/layout/CenteredIconLabelDescriptionList"/>
    <dgm:cxn modelId="{CCCC2E1E-04D3-477C-A621-714C0E85DAA7}" type="presParOf" srcId="{2614E565-1AD8-4E48-865A-4D94326FE76D}" destId="{6138D36D-EC7C-48EF-ACE6-3BB2E3C9354A}" srcOrd="3" destOrd="0" presId="urn:microsoft.com/office/officeart/2018/5/layout/CenteredIconLabelDescriptionList"/>
    <dgm:cxn modelId="{D9ECD01F-FB98-4E5E-A880-5BED6B326BDB}" type="presParOf" srcId="{2614E565-1AD8-4E48-865A-4D94326FE76D}" destId="{959FCA4E-67FB-4EB9-A3C3-A26B6F12EBD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DB8BC-5260-496F-85C5-94CEAFFF8809}">
      <dsp:nvSpPr>
        <dsp:cNvPr id="0" name=""/>
        <dsp:cNvSpPr/>
      </dsp:nvSpPr>
      <dsp:spPr>
        <a:xfrm>
          <a:off x="57937" y="310934"/>
          <a:ext cx="1494870" cy="149487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6158D-83FF-4C2B-8012-6FAF93322682}">
      <dsp:nvSpPr>
        <dsp:cNvPr id="0" name=""/>
        <dsp:cNvSpPr/>
      </dsp:nvSpPr>
      <dsp:spPr>
        <a:xfrm>
          <a:off x="371860" y="624857"/>
          <a:ext cx="867024" cy="8670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F219F2-E4F7-4E35-ACFE-CF081E0E63F8}">
      <dsp:nvSpPr>
        <dsp:cNvPr id="0" name=""/>
        <dsp:cNvSpPr/>
      </dsp:nvSpPr>
      <dsp:spPr>
        <a:xfrm>
          <a:off x="1873137"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The drug aducanumab, an antibody, has been shown to remove amyloid clusters from the brain.</a:t>
          </a:r>
        </a:p>
      </dsp:txBody>
      <dsp:txXfrm>
        <a:off x="1873137" y="310934"/>
        <a:ext cx="3523623" cy="1494870"/>
      </dsp:txXfrm>
    </dsp:sp>
    <dsp:sp modelId="{5C56A194-7A93-46AE-ADF7-6C9584A76505}">
      <dsp:nvSpPr>
        <dsp:cNvPr id="0" name=""/>
        <dsp:cNvSpPr/>
      </dsp:nvSpPr>
      <dsp:spPr>
        <a:xfrm>
          <a:off x="6010725" y="310934"/>
          <a:ext cx="1494870" cy="149487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1089A-752F-4C31-84F8-9DFF27658841}">
      <dsp:nvSpPr>
        <dsp:cNvPr id="0" name=""/>
        <dsp:cNvSpPr/>
      </dsp:nvSpPr>
      <dsp:spPr>
        <a:xfrm>
          <a:off x="6324648" y="624857"/>
          <a:ext cx="867024" cy="867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8EF6EE-29BA-469B-9079-D6FD323DA92A}">
      <dsp:nvSpPr>
        <dsp:cNvPr id="0" name=""/>
        <dsp:cNvSpPr/>
      </dsp:nvSpPr>
      <dsp:spPr>
        <a:xfrm>
          <a:off x="7825925"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Such buildup on the brain is associated with Alzheimer’s Disease.</a:t>
          </a:r>
        </a:p>
      </dsp:txBody>
      <dsp:txXfrm>
        <a:off x="7825925" y="310934"/>
        <a:ext cx="3523623" cy="1494870"/>
      </dsp:txXfrm>
    </dsp:sp>
    <dsp:sp modelId="{E65619A3-C925-401F-9DEA-CFBBC834675A}">
      <dsp:nvSpPr>
        <dsp:cNvPr id="0" name=""/>
        <dsp:cNvSpPr/>
      </dsp:nvSpPr>
      <dsp:spPr>
        <a:xfrm>
          <a:off x="57937" y="2545532"/>
          <a:ext cx="1494870" cy="14948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0FAC5F-5AC5-43A7-827D-99B9805B4691}">
      <dsp:nvSpPr>
        <dsp:cNvPr id="0" name=""/>
        <dsp:cNvSpPr/>
      </dsp:nvSpPr>
      <dsp:spPr>
        <a:xfrm>
          <a:off x="371860" y="2859455"/>
          <a:ext cx="867024" cy="867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E3E9A-9AFF-4BC3-B3D2-A02FD2C39937}">
      <dsp:nvSpPr>
        <dsp:cNvPr id="0" name=""/>
        <dsp:cNvSpPr/>
      </dsp:nvSpPr>
      <dsp:spPr>
        <a:xfrm>
          <a:off x="1873137"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The question is whether removal of amyloids would reduce the effects of Alzheimer’s</a:t>
          </a:r>
        </a:p>
      </dsp:txBody>
      <dsp:txXfrm>
        <a:off x="1873137" y="2545532"/>
        <a:ext cx="3523623" cy="1494870"/>
      </dsp:txXfrm>
    </dsp:sp>
    <dsp:sp modelId="{52AF145D-B899-4B2E-B780-36B0C1CFA9EC}">
      <dsp:nvSpPr>
        <dsp:cNvPr id="0" name=""/>
        <dsp:cNvSpPr/>
      </dsp:nvSpPr>
      <dsp:spPr>
        <a:xfrm>
          <a:off x="6010725" y="2545532"/>
          <a:ext cx="1494870" cy="149487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0219C-7CF2-40E2-9542-415F91A2205E}">
      <dsp:nvSpPr>
        <dsp:cNvPr id="0" name=""/>
        <dsp:cNvSpPr/>
      </dsp:nvSpPr>
      <dsp:spPr>
        <a:xfrm>
          <a:off x="6324648" y="2859455"/>
          <a:ext cx="867024" cy="867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5BBA7-4C53-4758-A92C-68E525991C57}">
      <dsp:nvSpPr>
        <dsp:cNvPr id="0" name=""/>
        <dsp:cNvSpPr/>
      </dsp:nvSpPr>
      <dsp:spPr>
        <a:xfrm>
          <a:off x="7825925"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No drug has thus far succeeded in doing this</a:t>
          </a:r>
        </a:p>
      </dsp:txBody>
      <dsp:txXfrm>
        <a:off x="7825925" y="2545532"/>
        <a:ext cx="3523623" cy="149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B8D63-625E-476A-A72E-917746077E50}">
      <dsp:nvSpPr>
        <dsp:cNvPr id="0" name=""/>
        <dsp:cNvSpPr/>
      </dsp:nvSpPr>
      <dsp:spPr>
        <a:xfrm>
          <a:off x="0" y="3928"/>
          <a:ext cx="10515600" cy="7700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8767B-8F2A-4546-AAB7-975AAA0C568C}">
      <dsp:nvSpPr>
        <dsp:cNvPr id="0" name=""/>
        <dsp:cNvSpPr/>
      </dsp:nvSpPr>
      <dsp:spPr>
        <a:xfrm>
          <a:off x="232935" y="177186"/>
          <a:ext cx="423933" cy="4235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56C101-E5F2-4DC4-B334-EF09CAD86618}">
      <dsp:nvSpPr>
        <dsp:cNvPr id="0" name=""/>
        <dsp:cNvSpPr/>
      </dsp:nvSpPr>
      <dsp:spPr>
        <a:xfrm>
          <a:off x="889804" y="3928"/>
          <a:ext cx="9545852"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889000">
            <a:lnSpc>
              <a:spcPct val="90000"/>
            </a:lnSpc>
            <a:spcBef>
              <a:spcPct val="0"/>
            </a:spcBef>
            <a:spcAft>
              <a:spcPct val="35000"/>
            </a:spcAft>
            <a:buNone/>
          </a:pPr>
          <a:r>
            <a:rPr lang="en-US" sz="2000" kern="1200" dirty="0"/>
            <a:t>Biogen stopped two simultaneous clinical trials on the effectiveness of aducanumab in March 2019 after futility analysis indicated the study would not likely demonstrate efficacy</a:t>
          </a:r>
        </a:p>
      </dsp:txBody>
      <dsp:txXfrm>
        <a:off x="889804" y="3928"/>
        <a:ext cx="9545852" cy="914416"/>
      </dsp:txXfrm>
    </dsp:sp>
    <dsp:sp modelId="{D6F370E1-9A4F-4EB9-9606-2D84BD0D84E4}">
      <dsp:nvSpPr>
        <dsp:cNvPr id="0" name=""/>
        <dsp:cNvSpPr/>
      </dsp:nvSpPr>
      <dsp:spPr>
        <a:xfrm>
          <a:off x="0" y="1146949"/>
          <a:ext cx="10515600" cy="7700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697D0-1D22-411B-8915-08946A30CA47}">
      <dsp:nvSpPr>
        <dsp:cNvPr id="0" name=""/>
        <dsp:cNvSpPr/>
      </dsp:nvSpPr>
      <dsp:spPr>
        <a:xfrm>
          <a:off x="232935" y="1320207"/>
          <a:ext cx="423933" cy="4235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073BB8-8272-4467-9852-98D6BD87AEA7}">
      <dsp:nvSpPr>
        <dsp:cNvPr id="0" name=""/>
        <dsp:cNvSpPr/>
      </dsp:nvSpPr>
      <dsp:spPr>
        <a:xfrm>
          <a:off x="889804" y="1146949"/>
          <a:ext cx="9545852"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889000">
            <a:lnSpc>
              <a:spcPct val="90000"/>
            </a:lnSpc>
            <a:spcBef>
              <a:spcPct val="0"/>
            </a:spcBef>
            <a:spcAft>
              <a:spcPct val="35000"/>
            </a:spcAft>
            <a:buNone/>
          </a:pPr>
          <a:r>
            <a:rPr lang="en-US" sz="2000" kern="1200" dirty="0"/>
            <a:t>However, data continued to come in from the study even though it had been halted</a:t>
          </a:r>
        </a:p>
      </dsp:txBody>
      <dsp:txXfrm>
        <a:off x="889804" y="1146949"/>
        <a:ext cx="9545852" cy="914416"/>
      </dsp:txXfrm>
    </dsp:sp>
    <dsp:sp modelId="{D934863E-B439-4F2F-B936-830BB61612DC}">
      <dsp:nvSpPr>
        <dsp:cNvPr id="0" name=""/>
        <dsp:cNvSpPr/>
      </dsp:nvSpPr>
      <dsp:spPr>
        <a:xfrm>
          <a:off x="0" y="2289971"/>
          <a:ext cx="10515600" cy="7700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8892F-486B-431F-A39B-E640A0BBF11A}">
      <dsp:nvSpPr>
        <dsp:cNvPr id="0" name=""/>
        <dsp:cNvSpPr/>
      </dsp:nvSpPr>
      <dsp:spPr>
        <a:xfrm>
          <a:off x="232935" y="2463229"/>
          <a:ext cx="423933" cy="4235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5B6322-1CB3-447A-8C64-892AE62C10A1}">
      <dsp:nvSpPr>
        <dsp:cNvPr id="0" name=""/>
        <dsp:cNvSpPr/>
      </dsp:nvSpPr>
      <dsp:spPr>
        <a:xfrm>
          <a:off x="889804" y="2289971"/>
          <a:ext cx="9545852"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800100">
            <a:lnSpc>
              <a:spcPct val="90000"/>
            </a:lnSpc>
            <a:spcBef>
              <a:spcPct val="0"/>
            </a:spcBef>
            <a:spcAft>
              <a:spcPct val="35000"/>
            </a:spcAft>
            <a:buNone/>
          </a:pPr>
          <a:r>
            <a:rPr lang="en-US" sz="1800" kern="1200" dirty="0"/>
            <a:t>“Between December 2018, when data were cut for the futility analysis, and March 2019, when the trials were discontinued, an additional 179 EMERGE and 139 ENGAGE participants completed 18 months of follow-up” </a:t>
          </a:r>
        </a:p>
      </dsp:txBody>
      <dsp:txXfrm>
        <a:off x="889804" y="2289971"/>
        <a:ext cx="9545852" cy="914416"/>
      </dsp:txXfrm>
    </dsp:sp>
    <dsp:sp modelId="{8220A625-D5B5-4E1A-A249-33964D0546D4}">
      <dsp:nvSpPr>
        <dsp:cNvPr id="0" name=""/>
        <dsp:cNvSpPr/>
      </dsp:nvSpPr>
      <dsp:spPr>
        <a:xfrm>
          <a:off x="0" y="3432992"/>
          <a:ext cx="10515600" cy="77003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3C073-9598-46EE-82FF-F0B2B725815B}">
      <dsp:nvSpPr>
        <dsp:cNvPr id="0" name=""/>
        <dsp:cNvSpPr/>
      </dsp:nvSpPr>
      <dsp:spPr>
        <a:xfrm>
          <a:off x="232935" y="3606250"/>
          <a:ext cx="423933" cy="4235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07A095-BA6D-4F38-BF55-41606DE50995}">
      <dsp:nvSpPr>
        <dsp:cNvPr id="0" name=""/>
        <dsp:cNvSpPr/>
      </dsp:nvSpPr>
      <dsp:spPr>
        <a:xfrm>
          <a:off x="889804" y="3432992"/>
          <a:ext cx="9545852"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844550">
            <a:lnSpc>
              <a:spcPct val="90000"/>
            </a:lnSpc>
            <a:spcBef>
              <a:spcPct val="0"/>
            </a:spcBef>
            <a:spcAft>
              <a:spcPct val="35000"/>
            </a:spcAft>
            <a:buNone/>
          </a:pPr>
          <a:r>
            <a:rPr lang="en-US" sz="1900" kern="1200" dirty="0"/>
            <a:t>Howard, R., and Liu, K. Y. (2019), “Questions EMERGE as Biogen claims aducanumab turnaround,” Nature Reviews Neurology, 1–2. https://doi.org/10.1038/s41582-019-0295-9.</a:t>
          </a:r>
        </a:p>
      </dsp:txBody>
      <dsp:txXfrm>
        <a:off x="889804" y="3432992"/>
        <a:ext cx="9545852" cy="914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B0825-1DC7-4927-81B9-0C9B40BCA24A}">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F8A46-C093-4930-BDB7-4C21703A8B28}">
      <dsp:nvSpPr>
        <dsp:cNvPr id="0" name=""/>
        <dsp:cNvSpPr/>
      </dsp:nvSpPr>
      <dsp:spPr>
        <a:xfrm>
          <a:off x="394883" y="1000807"/>
          <a:ext cx="717970" cy="7179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0472B3-0401-4FD9-91A4-43B9DC000B0E}">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a:t>A subset analysis was undertaken of those participants who received the full, uninterrupted treatment</a:t>
          </a:r>
        </a:p>
      </dsp:txBody>
      <dsp:txXfrm>
        <a:off x="1507738" y="707092"/>
        <a:ext cx="9007861" cy="1305401"/>
      </dsp:txXfrm>
    </dsp:sp>
    <dsp:sp modelId="{B00BEE22-7F40-44B1-9562-5BD50C66A420}">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E8193-FF06-4BBD-A535-33B63B7A1727}">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5C8347-FDA4-439D-8553-99A44F7F8A70}">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dirty="0"/>
            <a:t>In ONE of the two trials, statistical significance was achieved. The higher dose led to 23% less cognitive decline than a placebo after 78 weeks.</a:t>
          </a:r>
        </a:p>
      </dsp:txBody>
      <dsp:txXfrm>
        <a:off x="1507738" y="2338844"/>
        <a:ext cx="9007861"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B0825-1DC7-4927-81B9-0C9B40BCA24A}">
      <dsp:nvSpPr>
        <dsp:cNvPr id="0" name=""/>
        <dsp:cNvSpPr/>
      </dsp:nvSpPr>
      <dsp:spPr>
        <a:xfrm>
          <a:off x="0" y="584711"/>
          <a:ext cx="10515600" cy="142778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F8A46-C093-4930-BDB7-4C21703A8B28}">
      <dsp:nvSpPr>
        <dsp:cNvPr id="0" name=""/>
        <dsp:cNvSpPr/>
      </dsp:nvSpPr>
      <dsp:spPr>
        <a:xfrm>
          <a:off x="4207336" y="0"/>
          <a:ext cx="785280" cy="78528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0472B3-0401-4FD9-91A4-43B9DC000B0E}">
      <dsp:nvSpPr>
        <dsp:cNvPr id="0" name=""/>
        <dsp:cNvSpPr/>
      </dsp:nvSpPr>
      <dsp:spPr>
        <a:xfrm>
          <a:off x="1649089" y="584711"/>
          <a:ext cx="8866510" cy="142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07" tIns="151107" rIns="151107" bIns="151107" numCol="1" spcCol="1270" anchor="ctr" anchorCtr="0">
          <a:noAutofit/>
        </a:bodyPr>
        <a:lstStyle/>
        <a:p>
          <a:pPr marL="0" lvl="0" indent="0" algn="l" defTabSz="1066800">
            <a:lnSpc>
              <a:spcPct val="90000"/>
            </a:lnSpc>
            <a:spcBef>
              <a:spcPct val="0"/>
            </a:spcBef>
            <a:spcAft>
              <a:spcPct val="35000"/>
            </a:spcAft>
            <a:buNone/>
          </a:pPr>
          <a:r>
            <a:rPr lang="en-US" sz="2400" kern="1200" dirty="0">
              <a:effectLst/>
              <a:latin typeface="Verdana" panose="020B0604030504040204" pitchFamily="34" charset="0"/>
              <a:ea typeface="Calibri" panose="020F0502020204030204" pitchFamily="34" charset="0"/>
              <a:cs typeface="Calibri" panose="020F0502020204030204" pitchFamily="34" charset="0"/>
            </a:rPr>
            <a:t>Biogen didn’t actually report the absolute difference for CDR-SB, the primary endpoint (Cognitive Dementia Rating Scale - Sum of Boxes)</a:t>
          </a:r>
          <a:endParaRPr lang="en-US" sz="2400" kern="1200" dirty="0"/>
        </a:p>
      </dsp:txBody>
      <dsp:txXfrm>
        <a:off x="1649089" y="584711"/>
        <a:ext cx="8866510" cy="1427782"/>
      </dsp:txXfrm>
    </dsp:sp>
    <dsp:sp modelId="{B00BEE22-7F40-44B1-9562-5BD50C66A420}">
      <dsp:nvSpPr>
        <dsp:cNvPr id="0" name=""/>
        <dsp:cNvSpPr/>
      </dsp:nvSpPr>
      <dsp:spPr>
        <a:xfrm>
          <a:off x="0" y="2299180"/>
          <a:ext cx="10515600" cy="142778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E8193-FF06-4BBD-A535-33B63B7A1727}">
      <dsp:nvSpPr>
        <dsp:cNvPr id="0" name=""/>
        <dsp:cNvSpPr/>
      </dsp:nvSpPr>
      <dsp:spPr>
        <a:xfrm>
          <a:off x="431904" y="2660095"/>
          <a:ext cx="785280" cy="785280"/>
        </a:xfrm>
        <a:prstGeom prst="rect">
          <a:avLst/>
        </a:prstGeom>
        <a:solidFill>
          <a:schemeClr val="bg1">
            <a:hueOff val="0"/>
            <a:satOff val="0"/>
            <a:lumOff val="0"/>
            <a:alpha val="1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5C8347-FDA4-439D-8553-99A44F7F8A70}">
      <dsp:nvSpPr>
        <dsp:cNvPr id="0" name=""/>
        <dsp:cNvSpPr/>
      </dsp:nvSpPr>
      <dsp:spPr>
        <a:xfrm>
          <a:off x="1649089" y="2338844"/>
          <a:ext cx="8866510" cy="142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07" tIns="151107" rIns="151107" bIns="151107" numCol="1" spcCol="1270" anchor="ctr" anchorCtr="0">
          <a:noAutofit/>
        </a:bodyPr>
        <a:lstStyle/>
        <a:p>
          <a:pPr marL="0" lvl="0" indent="0" algn="l" defTabSz="889000">
            <a:lnSpc>
              <a:spcPct val="90000"/>
            </a:lnSpc>
            <a:spcBef>
              <a:spcPct val="0"/>
            </a:spcBef>
            <a:spcAft>
              <a:spcPct val="35000"/>
            </a:spcAft>
            <a:buNone/>
          </a:pPr>
          <a:r>
            <a:rPr lang="en-US" sz="2000" kern="1200" dirty="0"/>
            <a:t>They report the p-value and the % change from placebo for the larger datasets  collected after the futility analysis. The relative change tells us nothing about the actual change or the clinical significance, so they're basically asking people to rely on the statistical significance for importance.</a:t>
          </a:r>
        </a:p>
      </dsp:txBody>
      <dsp:txXfrm>
        <a:off x="1649089" y="2338844"/>
        <a:ext cx="8866510" cy="1427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B0825-1DC7-4927-81B9-0C9B40BCA24A}">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F8A46-C093-4930-BDB7-4C21703A8B28}">
      <dsp:nvSpPr>
        <dsp:cNvPr id="0" name=""/>
        <dsp:cNvSpPr/>
      </dsp:nvSpPr>
      <dsp:spPr>
        <a:xfrm>
          <a:off x="3846707" y="0"/>
          <a:ext cx="717970" cy="7179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0472B3-0401-4FD9-91A4-43B9DC000B0E}">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90000"/>
            </a:lnSpc>
            <a:spcBef>
              <a:spcPct val="0"/>
            </a:spcBef>
            <a:spcAft>
              <a:spcPct val="35000"/>
            </a:spcAft>
            <a:buNone/>
          </a:pPr>
          <a:r>
            <a:rPr lang="en-US" sz="2200" kern="1200" dirty="0">
              <a:effectLst/>
              <a:latin typeface="Verdana" panose="020B0604030504040204" pitchFamily="34" charset="0"/>
              <a:ea typeface="Calibri" panose="020F0502020204030204" pitchFamily="34" charset="0"/>
              <a:cs typeface="Calibri" panose="020F0502020204030204" pitchFamily="34" charset="0"/>
            </a:rPr>
            <a:t>Biogen argues that the difference in the results can be explained by a protocol change, but this is based on post hoc subgroup analysis, not the best place to focus on p-values</a:t>
          </a:r>
          <a:endParaRPr lang="en-US" sz="2200" kern="1200" dirty="0"/>
        </a:p>
      </dsp:txBody>
      <dsp:txXfrm>
        <a:off x="1507738" y="707092"/>
        <a:ext cx="9007861" cy="1305401"/>
      </dsp:txXfrm>
    </dsp:sp>
    <dsp:sp modelId="{B00BEE22-7F40-44B1-9562-5BD50C66A420}">
      <dsp:nvSpPr>
        <dsp:cNvPr id="0" name=""/>
        <dsp:cNvSpPr/>
      </dsp:nvSpPr>
      <dsp:spPr>
        <a:xfrm>
          <a:off x="0" y="2302580"/>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E8193-FF06-4BBD-A535-33B63B7A1727}">
      <dsp:nvSpPr>
        <dsp:cNvPr id="0" name=""/>
        <dsp:cNvSpPr/>
      </dsp:nvSpPr>
      <dsp:spPr>
        <a:xfrm>
          <a:off x="394883" y="2632559"/>
          <a:ext cx="717970" cy="717970"/>
        </a:xfrm>
        <a:prstGeom prst="rect">
          <a:avLst/>
        </a:prstGeom>
        <a:solidFill>
          <a:schemeClr val="bg1">
            <a:hueOff val="0"/>
            <a:satOff val="0"/>
            <a:lumOff val="0"/>
            <a:alpha val="1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5C8347-FDA4-439D-8553-99A44F7F8A70}">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dirty="0"/>
            <a:t>What can be inferred from the (minimal) information provided is that the effect sizes may not actually meet a threshold of clinical significance.</a:t>
          </a:r>
        </a:p>
      </dsp:txBody>
      <dsp:txXfrm>
        <a:off x="1507738" y="2338844"/>
        <a:ext cx="9007861" cy="1305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37433-98FA-405F-A5F6-8C4D9E7DAAB6}">
      <dsp:nvSpPr>
        <dsp:cNvPr id="0" name=""/>
        <dsp:cNvSpPr/>
      </dsp:nvSpPr>
      <dsp:spPr>
        <a:xfrm>
          <a:off x="1020487" y="848595"/>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5AEA53-87FC-4EE8-AE40-1BD30D2FF090}">
      <dsp:nvSpPr>
        <dsp:cNvPr id="0" name=""/>
        <dsp:cNvSpPr/>
      </dsp:nvSpPr>
      <dsp:spPr>
        <a:xfrm>
          <a:off x="393" y="2061286"/>
          <a:ext cx="3138750" cy="112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a:t>Approve the drug?</a:t>
          </a:r>
          <a:endParaRPr lang="en-US" sz="2400" kern="1200" dirty="0"/>
        </a:p>
      </dsp:txBody>
      <dsp:txXfrm>
        <a:off x="393" y="2061286"/>
        <a:ext cx="3138750" cy="1123875"/>
      </dsp:txXfrm>
    </dsp:sp>
    <dsp:sp modelId="{633D19D7-ECB0-4117-BD2F-FE7B2CE90CF1}">
      <dsp:nvSpPr>
        <dsp:cNvPr id="0" name=""/>
        <dsp:cNvSpPr/>
      </dsp:nvSpPr>
      <dsp:spPr>
        <a:xfrm>
          <a:off x="393" y="3238244"/>
          <a:ext cx="3138750" cy="264497"/>
        </a:xfrm>
        <a:prstGeom prst="rect">
          <a:avLst/>
        </a:prstGeom>
        <a:noFill/>
        <a:ln>
          <a:noFill/>
        </a:ln>
        <a:effectLst/>
      </dsp:spPr>
      <dsp:style>
        <a:lnRef idx="0">
          <a:scrgbClr r="0" g="0" b="0"/>
        </a:lnRef>
        <a:fillRef idx="0">
          <a:scrgbClr r="0" g="0" b="0"/>
        </a:fillRef>
        <a:effectRef idx="0">
          <a:scrgbClr r="0" g="0" b="0"/>
        </a:effectRef>
        <a:fontRef idx="minor"/>
      </dsp:style>
    </dsp:sp>
    <dsp:sp modelId="{D8169082-945C-489D-88C2-9A6610156749}">
      <dsp:nvSpPr>
        <dsp:cNvPr id="0" name=""/>
        <dsp:cNvSpPr/>
      </dsp:nvSpPr>
      <dsp:spPr>
        <a:xfrm>
          <a:off x="4708518" y="848595"/>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154A1A-3E64-4D50-9506-E7882D8767EF}">
      <dsp:nvSpPr>
        <dsp:cNvPr id="0" name=""/>
        <dsp:cNvSpPr/>
      </dsp:nvSpPr>
      <dsp:spPr>
        <a:xfrm>
          <a:off x="3688425" y="2061286"/>
          <a:ext cx="3138750" cy="112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a:t>Ask for an additional trial?</a:t>
          </a:r>
          <a:endParaRPr lang="en-US" sz="2400" kern="1200" dirty="0"/>
        </a:p>
      </dsp:txBody>
      <dsp:txXfrm>
        <a:off x="3688425" y="2061286"/>
        <a:ext cx="3138750" cy="1123875"/>
      </dsp:txXfrm>
    </dsp:sp>
    <dsp:sp modelId="{C68F21C3-93F5-49EB-A441-3AEA1476BC06}">
      <dsp:nvSpPr>
        <dsp:cNvPr id="0" name=""/>
        <dsp:cNvSpPr/>
      </dsp:nvSpPr>
      <dsp:spPr>
        <a:xfrm>
          <a:off x="3688425" y="3238244"/>
          <a:ext cx="3138750" cy="264497"/>
        </a:xfrm>
        <a:prstGeom prst="rect">
          <a:avLst/>
        </a:prstGeom>
        <a:noFill/>
        <a:ln>
          <a:noFill/>
        </a:ln>
        <a:effectLst/>
      </dsp:spPr>
      <dsp:style>
        <a:lnRef idx="0">
          <a:scrgbClr r="0" g="0" b="0"/>
        </a:lnRef>
        <a:fillRef idx="0">
          <a:scrgbClr r="0" g="0" b="0"/>
        </a:fillRef>
        <a:effectRef idx="0">
          <a:scrgbClr r="0" g="0" b="0"/>
        </a:effectRef>
        <a:fontRef idx="minor"/>
      </dsp:style>
    </dsp:sp>
    <dsp:sp modelId="{A84E517F-9DAD-43EA-8B22-A112BDB15CD1}">
      <dsp:nvSpPr>
        <dsp:cNvPr id="0" name=""/>
        <dsp:cNvSpPr/>
      </dsp:nvSpPr>
      <dsp:spPr>
        <a:xfrm>
          <a:off x="8396550" y="848595"/>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973CC7-9E37-4AA2-BA19-3C5205DF5E5B}">
      <dsp:nvSpPr>
        <dsp:cNvPr id="0" name=""/>
        <dsp:cNvSpPr/>
      </dsp:nvSpPr>
      <dsp:spPr>
        <a:xfrm>
          <a:off x="7376456" y="2061286"/>
          <a:ext cx="3138750" cy="112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a:t>What is the effect of focusing on statistical significance?</a:t>
          </a:r>
          <a:endParaRPr lang="en-US" sz="2400" kern="1200" dirty="0"/>
        </a:p>
      </dsp:txBody>
      <dsp:txXfrm>
        <a:off x="7376456" y="2061286"/>
        <a:ext cx="3138750" cy="1123875"/>
      </dsp:txXfrm>
    </dsp:sp>
    <dsp:sp modelId="{959FCA4E-67FB-4EB9-A3C3-A26B6F12EBD5}">
      <dsp:nvSpPr>
        <dsp:cNvPr id="0" name=""/>
        <dsp:cNvSpPr/>
      </dsp:nvSpPr>
      <dsp:spPr>
        <a:xfrm>
          <a:off x="7290736" y="3237139"/>
          <a:ext cx="3138750" cy="26449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07T18:52:25.439"/>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1 12,'0'1,"0"-1,0 1,0-1,0 1,0-1,0 1,0-1,0 1,1-1,-1 1,0-1,0 1,1-1,-1 1,0-1,0 0,1 1,-1-1,1 1,-1-1,0 0,1 1,-1-1,1 0,-1 1,1-1,-1 0,1 0,19 4,-15-3,425 27,-409-27,928 11,-387 12,-261-5,594-7,-647 1,-126-4,10-6,101-16,-36 1,-118 8,0-4,77-17,-107 16,6 3,-9 0,23-5,-30 4,-1 2,34 0,-1 0,103-10,52 7,-203 8,1-1,9-3,-2-1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93A1E-3EEB-4454-8194-BD574DC52CD2}"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8335A-1B9B-4186-A47B-F4F1D84FF102}" type="slidenum">
              <a:rPr lang="en-US" smtClean="0"/>
              <a:t>‹#›</a:t>
            </a:fld>
            <a:endParaRPr lang="en-US"/>
          </a:p>
        </p:txBody>
      </p:sp>
    </p:spTree>
    <p:extLst>
      <p:ext uri="{BB962C8B-B14F-4D97-AF65-F5344CB8AC3E}">
        <p14:creationId xmlns:p14="http://schemas.microsoft.com/office/powerpoint/2010/main" val="73376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think bright-line thinking is not </a:t>
            </a:r>
            <a:r>
              <a:rPr lang="en-US"/>
              <a:t>going on, </a:t>
            </a:r>
            <a:r>
              <a:rPr lang="en-US" dirty="0"/>
              <a:t>and that it</a:t>
            </a:r>
            <a:r>
              <a:rPr lang="en-US" baseline="0" dirty="0"/>
              <a:t> isn’t clustered </a:t>
            </a:r>
            <a:r>
              <a:rPr lang="en-US" baseline="0"/>
              <a:t>around 0.05, </a:t>
            </a:r>
            <a:r>
              <a:rPr lang="en-US" baseline="0" dirty="0"/>
              <a:t>consider </a:t>
            </a:r>
            <a:r>
              <a:rPr lang="en-US" baseline="0"/>
              <a:t>these quotes, </a:t>
            </a:r>
            <a:r>
              <a:rPr lang="en-US" baseline="0" dirty="0"/>
              <a:t>taken from actual research articles</a:t>
            </a:r>
            <a:endParaRPr lang="en-US" dirty="0"/>
          </a:p>
          <a:p>
            <a:endParaRPr lang="en-US" dirty="0"/>
          </a:p>
          <a:p>
            <a:r>
              <a:rPr lang="en-US"/>
              <a:t>Rosnell, </a:t>
            </a:r>
            <a:r>
              <a:rPr lang="en-US" dirty="0"/>
              <a:t>R.L. </a:t>
            </a:r>
            <a:r>
              <a:rPr lang="en-US"/>
              <a:t>and Rosenthal, </a:t>
            </a:r>
            <a:r>
              <a:rPr lang="en-US" dirty="0"/>
              <a:t>R. 1989. Statistical procedures and the justification of knowledge and psychological science. </a:t>
            </a:r>
            <a:r>
              <a:rPr lang="en-US" i="1" dirty="0"/>
              <a:t>American Psychologist</a:t>
            </a:r>
            <a:r>
              <a:rPr lang="en-US" dirty="0"/>
              <a:t> 44: 1276-1284</a:t>
            </a:r>
          </a:p>
          <a:p>
            <a:endParaRPr lang="en-US" dirty="0"/>
          </a:p>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17</a:t>
            </a:fld>
            <a:endParaRPr lang="en-US"/>
          </a:p>
        </p:txBody>
      </p:sp>
    </p:spTree>
    <p:extLst>
      <p:ext uri="{BB962C8B-B14F-4D97-AF65-F5344CB8AC3E}">
        <p14:creationId xmlns:p14="http://schemas.microsoft.com/office/powerpoint/2010/main" val="378186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think bright-line thinking is not </a:t>
            </a:r>
            <a:r>
              <a:rPr lang="en-US"/>
              <a:t>going on, </a:t>
            </a:r>
            <a:r>
              <a:rPr lang="en-US" dirty="0"/>
              <a:t>and that it</a:t>
            </a:r>
            <a:r>
              <a:rPr lang="en-US" baseline="0" dirty="0"/>
              <a:t> isn’t clustered </a:t>
            </a:r>
            <a:r>
              <a:rPr lang="en-US" baseline="0"/>
              <a:t>around 0.05, </a:t>
            </a:r>
            <a:r>
              <a:rPr lang="en-US" baseline="0" dirty="0"/>
              <a:t>consider </a:t>
            </a:r>
            <a:r>
              <a:rPr lang="en-US" baseline="0"/>
              <a:t>these quotes, </a:t>
            </a:r>
            <a:r>
              <a:rPr lang="en-US" baseline="0" dirty="0"/>
              <a:t>taken from actual research articles</a:t>
            </a:r>
            <a:endParaRPr lang="en-US" dirty="0"/>
          </a:p>
          <a:p>
            <a:endParaRPr lang="en-US" dirty="0"/>
          </a:p>
          <a:p>
            <a:r>
              <a:rPr lang="en-US"/>
              <a:t>Rosnell, </a:t>
            </a:r>
            <a:r>
              <a:rPr lang="en-US" dirty="0"/>
              <a:t>R.L. </a:t>
            </a:r>
            <a:r>
              <a:rPr lang="en-US"/>
              <a:t>and Rosenthal, </a:t>
            </a:r>
            <a:r>
              <a:rPr lang="en-US" dirty="0"/>
              <a:t>R. 1989. Statistical procedures and the justification of knowledge and psychological science. </a:t>
            </a:r>
            <a:r>
              <a:rPr lang="en-US" i="1" dirty="0"/>
              <a:t>American Psychologist</a:t>
            </a:r>
            <a:r>
              <a:rPr lang="en-US" dirty="0"/>
              <a:t> 44: 1276-1284</a:t>
            </a:r>
          </a:p>
          <a:p>
            <a:endParaRPr lang="en-US" dirty="0"/>
          </a:p>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18</a:t>
            </a:fld>
            <a:endParaRPr lang="en-US"/>
          </a:p>
        </p:txBody>
      </p:sp>
    </p:spTree>
    <p:extLst>
      <p:ext uri="{BB962C8B-B14F-4D97-AF65-F5344CB8AC3E}">
        <p14:creationId xmlns:p14="http://schemas.microsoft.com/office/powerpoint/2010/main" val="135957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think bright-line thinking is not </a:t>
            </a:r>
            <a:r>
              <a:rPr lang="en-US"/>
              <a:t>going on, </a:t>
            </a:r>
            <a:r>
              <a:rPr lang="en-US" dirty="0"/>
              <a:t>and that it</a:t>
            </a:r>
            <a:r>
              <a:rPr lang="en-US" baseline="0" dirty="0"/>
              <a:t> isn’t clustered </a:t>
            </a:r>
            <a:r>
              <a:rPr lang="en-US" baseline="0"/>
              <a:t>around 0.05, </a:t>
            </a:r>
            <a:r>
              <a:rPr lang="en-US" baseline="0" dirty="0"/>
              <a:t>consider </a:t>
            </a:r>
            <a:r>
              <a:rPr lang="en-US" baseline="0"/>
              <a:t>these quotes, </a:t>
            </a:r>
            <a:r>
              <a:rPr lang="en-US" baseline="0" dirty="0"/>
              <a:t>taken from actual research articles</a:t>
            </a:r>
            <a:endParaRPr lang="en-US" dirty="0"/>
          </a:p>
          <a:p>
            <a:endParaRPr lang="en-US" dirty="0"/>
          </a:p>
          <a:p>
            <a:r>
              <a:rPr lang="en-US"/>
              <a:t>Rosnell, </a:t>
            </a:r>
            <a:r>
              <a:rPr lang="en-US" dirty="0"/>
              <a:t>R.L. </a:t>
            </a:r>
            <a:r>
              <a:rPr lang="en-US"/>
              <a:t>and Rosenthal, </a:t>
            </a:r>
            <a:r>
              <a:rPr lang="en-US" dirty="0"/>
              <a:t>R. 1989. Statistical procedures and the justification of knowledge and psychological science. </a:t>
            </a:r>
            <a:r>
              <a:rPr lang="en-US" i="1" dirty="0"/>
              <a:t>American Psychologist</a:t>
            </a:r>
            <a:r>
              <a:rPr lang="en-US" dirty="0"/>
              <a:t> 44: 1276-1284</a:t>
            </a:r>
          </a:p>
          <a:p>
            <a:endParaRPr lang="en-US" dirty="0"/>
          </a:p>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19</a:t>
            </a:fld>
            <a:endParaRPr lang="en-US"/>
          </a:p>
        </p:txBody>
      </p:sp>
    </p:spTree>
    <p:extLst>
      <p:ext uri="{BB962C8B-B14F-4D97-AF65-F5344CB8AC3E}">
        <p14:creationId xmlns:p14="http://schemas.microsoft.com/office/powerpoint/2010/main" val="326746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B4CE3E-FB9D-4492-B66B-3C01C8E0A531}" type="slidenum">
              <a:rPr lang="en-US" smtClean="0"/>
              <a:t>20</a:t>
            </a:fld>
            <a:endParaRPr lang="en-US"/>
          </a:p>
        </p:txBody>
      </p:sp>
    </p:spTree>
    <p:extLst>
      <p:ext uri="{BB962C8B-B14F-4D97-AF65-F5344CB8AC3E}">
        <p14:creationId xmlns:p14="http://schemas.microsoft.com/office/powerpoint/2010/main" val="406124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25</a:t>
            </a:fld>
            <a:endParaRPr lang="en-US"/>
          </a:p>
        </p:txBody>
      </p:sp>
    </p:spTree>
    <p:extLst>
      <p:ext uri="{BB962C8B-B14F-4D97-AF65-F5344CB8AC3E}">
        <p14:creationId xmlns:p14="http://schemas.microsoft.com/office/powerpoint/2010/main" val="71563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78669E-C054-4D30-8818-08362E5ED360}" type="datetime1">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196686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4D956-6754-4A52-9B20-E3B2D63C8DD5}" type="datetime1">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211279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ED614-A024-4ADB-8F80-B65E7EDA20CF}" type="datetime1">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60490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70F5-8269-412A-9714-771711FB1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04A06A-038E-4A83-8408-591EEEC0A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76D39B-D91A-42CB-91FE-6916F7B43B94}"/>
              </a:ext>
            </a:extLst>
          </p:cNvPr>
          <p:cNvSpPr>
            <a:spLocks noGrp="1"/>
          </p:cNvSpPr>
          <p:nvPr>
            <p:ph type="dt" sz="half" idx="10"/>
          </p:nvPr>
        </p:nvSpPr>
        <p:spPr/>
        <p:txBody>
          <a:bodyPr/>
          <a:lstStyle/>
          <a:p>
            <a:fld id="{5833F41E-1BCF-41A6-ADDA-D0E940B42266}" type="datetime1">
              <a:rPr lang="en-US" smtClean="0"/>
              <a:t>5/27/2020</a:t>
            </a:fld>
            <a:endParaRPr lang="en-US"/>
          </a:p>
        </p:txBody>
      </p:sp>
      <p:sp>
        <p:nvSpPr>
          <p:cNvPr id="5" name="Footer Placeholder 4">
            <a:extLst>
              <a:ext uri="{FF2B5EF4-FFF2-40B4-BE49-F238E27FC236}">
                <a16:creationId xmlns:a16="http://schemas.microsoft.com/office/drawing/2014/main" id="{D39BB09D-6057-4A03-A2CF-9F2B5E96F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88C64-AAB1-4F6C-9E27-A53D747A51E7}"/>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4209169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A223-2444-4A91-A4AE-5E0638019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E4BF2-207E-4668-A37B-38936B9433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42E70-7020-46CA-B8A4-D998BAE38B88}"/>
              </a:ext>
            </a:extLst>
          </p:cNvPr>
          <p:cNvSpPr>
            <a:spLocks noGrp="1"/>
          </p:cNvSpPr>
          <p:nvPr>
            <p:ph type="dt" sz="half" idx="10"/>
          </p:nvPr>
        </p:nvSpPr>
        <p:spPr/>
        <p:txBody>
          <a:bodyPr/>
          <a:lstStyle/>
          <a:p>
            <a:fld id="{35800F6F-42BA-4E34-938B-2E0FD24DD562}" type="datetime1">
              <a:rPr lang="en-US" smtClean="0"/>
              <a:t>5/27/2020</a:t>
            </a:fld>
            <a:endParaRPr lang="en-US"/>
          </a:p>
        </p:txBody>
      </p:sp>
      <p:sp>
        <p:nvSpPr>
          <p:cNvPr id="5" name="Footer Placeholder 4">
            <a:extLst>
              <a:ext uri="{FF2B5EF4-FFF2-40B4-BE49-F238E27FC236}">
                <a16:creationId xmlns:a16="http://schemas.microsoft.com/office/drawing/2014/main" id="{B41E673E-D799-4499-8D00-B8C1D13B8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F827F-2482-4E9E-B4CF-745B732F7B4D}"/>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736892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B06C-2D15-4984-AEDB-9533E5663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DA480C-E5E7-42BB-86E1-1F9EBAC530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50FC36-1066-4C08-B127-7EEAFC20EEC9}"/>
              </a:ext>
            </a:extLst>
          </p:cNvPr>
          <p:cNvSpPr>
            <a:spLocks noGrp="1"/>
          </p:cNvSpPr>
          <p:nvPr>
            <p:ph type="dt" sz="half" idx="10"/>
          </p:nvPr>
        </p:nvSpPr>
        <p:spPr/>
        <p:txBody>
          <a:bodyPr/>
          <a:lstStyle/>
          <a:p>
            <a:fld id="{CEB813CD-EA1D-4690-AFF1-98718ECEDF3C}" type="datetime1">
              <a:rPr lang="en-US" smtClean="0"/>
              <a:t>5/27/2020</a:t>
            </a:fld>
            <a:endParaRPr lang="en-US"/>
          </a:p>
        </p:txBody>
      </p:sp>
      <p:sp>
        <p:nvSpPr>
          <p:cNvPr id="5" name="Footer Placeholder 4">
            <a:extLst>
              <a:ext uri="{FF2B5EF4-FFF2-40B4-BE49-F238E27FC236}">
                <a16:creationId xmlns:a16="http://schemas.microsoft.com/office/drawing/2014/main" id="{DDB56364-6387-4192-A097-4F0C3AF6A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7B7C0-EDF3-406A-8F73-0AF19EA1538F}"/>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709349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A5A0-7B02-4C91-9A10-EF2853864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382E0-4880-41A0-A3C8-6ABDDF3C03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4EEF80-95F8-46BF-BF49-1651EF9F0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D48D5-F6B1-4F25-BB6C-BDAECD201EF0}"/>
              </a:ext>
            </a:extLst>
          </p:cNvPr>
          <p:cNvSpPr>
            <a:spLocks noGrp="1"/>
          </p:cNvSpPr>
          <p:nvPr>
            <p:ph type="dt" sz="half" idx="10"/>
          </p:nvPr>
        </p:nvSpPr>
        <p:spPr/>
        <p:txBody>
          <a:bodyPr/>
          <a:lstStyle/>
          <a:p>
            <a:fld id="{6387E338-0E39-4D1F-A67F-156A93E4CFD5}" type="datetime1">
              <a:rPr lang="en-US" smtClean="0"/>
              <a:t>5/27/2020</a:t>
            </a:fld>
            <a:endParaRPr lang="en-US"/>
          </a:p>
        </p:txBody>
      </p:sp>
      <p:sp>
        <p:nvSpPr>
          <p:cNvPr id="6" name="Footer Placeholder 5">
            <a:extLst>
              <a:ext uri="{FF2B5EF4-FFF2-40B4-BE49-F238E27FC236}">
                <a16:creationId xmlns:a16="http://schemas.microsoft.com/office/drawing/2014/main" id="{82FF2044-92A5-40A3-8ABB-2BB634309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5C6AD-0F19-4E32-AE16-83BD4229ADB5}"/>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67394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B61F-2CA6-4AA8-A558-E457D64EFC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FE7535-9717-42A6-A873-50A826D40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94504-918A-4F70-9DFA-E67F61F04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113FEC-302A-4922-A296-689D42DB1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94DF1-FD99-4784-B939-926B2C19FE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1AD72B-0E19-47F1-A54A-3485B026DAA3}"/>
              </a:ext>
            </a:extLst>
          </p:cNvPr>
          <p:cNvSpPr>
            <a:spLocks noGrp="1"/>
          </p:cNvSpPr>
          <p:nvPr>
            <p:ph type="dt" sz="half" idx="10"/>
          </p:nvPr>
        </p:nvSpPr>
        <p:spPr/>
        <p:txBody>
          <a:bodyPr/>
          <a:lstStyle/>
          <a:p>
            <a:fld id="{54BFE35B-1C97-49AC-8A55-C2E901301910}" type="datetime1">
              <a:rPr lang="en-US" smtClean="0"/>
              <a:t>5/27/2020</a:t>
            </a:fld>
            <a:endParaRPr lang="en-US"/>
          </a:p>
        </p:txBody>
      </p:sp>
      <p:sp>
        <p:nvSpPr>
          <p:cNvPr id="8" name="Footer Placeholder 7">
            <a:extLst>
              <a:ext uri="{FF2B5EF4-FFF2-40B4-BE49-F238E27FC236}">
                <a16:creationId xmlns:a16="http://schemas.microsoft.com/office/drawing/2014/main" id="{DB2634D7-00B0-4188-B7AC-FB5AE9ADA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EDCE60-9071-455B-A42B-3500B11340EB}"/>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41752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766D-AF89-4B10-95CE-26D575A13F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205F70-9234-420F-8B76-5E0F86026B49}"/>
              </a:ext>
            </a:extLst>
          </p:cNvPr>
          <p:cNvSpPr>
            <a:spLocks noGrp="1"/>
          </p:cNvSpPr>
          <p:nvPr>
            <p:ph type="dt" sz="half" idx="10"/>
          </p:nvPr>
        </p:nvSpPr>
        <p:spPr/>
        <p:txBody>
          <a:bodyPr/>
          <a:lstStyle/>
          <a:p>
            <a:fld id="{0EBA4C5E-7B8E-47DC-B0D6-F53EBE9C440B}" type="datetime1">
              <a:rPr lang="en-US" smtClean="0"/>
              <a:t>5/27/2020</a:t>
            </a:fld>
            <a:endParaRPr lang="en-US"/>
          </a:p>
        </p:txBody>
      </p:sp>
      <p:sp>
        <p:nvSpPr>
          <p:cNvPr id="4" name="Footer Placeholder 3">
            <a:extLst>
              <a:ext uri="{FF2B5EF4-FFF2-40B4-BE49-F238E27FC236}">
                <a16:creationId xmlns:a16="http://schemas.microsoft.com/office/drawing/2014/main" id="{22F93345-DDCA-4DA3-8F43-486DABFF10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C39386-D6C4-4152-8ED1-8E65512D7B42}"/>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124286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57E55-94C6-4A13-9D28-CCD3771928CA}"/>
              </a:ext>
            </a:extLst>
          </p:cNvPr>
          <p:cNvSpPr>
            <a:spLocks noGrp="1"/>
          </p:cNvSpPr>
          <p:nvPr>
            <p:ph type="dt" sz="half" idx="10"/>
          </p:nvPr>
        </p:nvSpPr>
        <p:spPr/>
        <p:txBody>
          <a:bodyPr/>
          <a:lstStyle/>
          <a:p>
            <a:fld id="{571CFBD7-FA47-4EA9-91CA-D509BBE4C156}" type="datetime1">
              <a:rPr lang="en-US" smtClean="0"/>
              <a:t>5/27/2020</a:t>
            </a:fld>
            <a:endParaRPr lang="en-US"/>
          </a:p>
        </p:txBody>
      </p:sp>
      <p:sp>
        <p:nvSpPr>
          <p:cNvPr id="3" name="Footer Placeholder 2">
            <a:extLst>
              <a:ext uri="{FF2B5EF4-FFF2-40B4-BE49-F238E27FC236}">
                <a16:creationId xmlns:a16="http://schemas.microsoft.com/office/drawing/2014/main" id="{EB0412BC-3C0A-43A5-9126-853D6391C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B2C195-39D2-453B-9D3B-288FEDFD936E}"/>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2164396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97F0-E1DA-47A7-ADA2-24EB1F034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07DA95-3ECA-4E5E-A7AF-18BF14C64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06B579-7631-48DD-939D-0C8CF134D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A042D-14F2-4B50-8660-370F896A8C96}"/>
              </a:ext>
            </a:extLst>
          </p:cNvPr>
          <p:cNvSpPr>
            <a:spLocks noGrp="1"/>
          </p:cNvSpPr>
          <p:nvPr>
            <p:ph type="dt" sz="half" idx="10"/>
          </p:nvPr>
        </p:nvSpPr>
        <p:spPr/>
        <p:txBody>
          <a:bodyPr/>
          <a:lstStyle/>
          <a:p>
            <a:fld id="{8EBCEC64-01BC-49C5-9B82-0D8C85F4E474}" type="datetime1">
              <a:rPr lang="en-US" smtClean="0"/>
              <a:t>5/27/2020</a:t>
            </a:fld>
            <a:endParaRPr lang="en-US"/>
          </a:p>
        </p:txBody>
      </p:sp>
      <p:sp>
        <p:nvSpPr>
          <p:cNvPr id="6" name="Footer Placeholder 5">
            <a:extLst>
              <a:ext uri="{FF2B5EF4-FFF2-40B4-BE49-F238E27FC236}">
                <a16:creationId xmlns:a16="http://schemas.microsoft.com/office/drawing/2014/main" id="{230C9A35-A9A1-46BD-BE15-CE4761F9C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99BAC-0465-4EC4-9CEA-62E7A75AFA4D}"/>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179577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1A2F7-F795-4CE4-A0C0-A612F4EFA005}" type="datetime1">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2195575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77DB-AD50-4339-A88B-C8B5705D8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494BE4-3AEE-4691-929E-9BF68D8F9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49678F-FCA1-4A6A-BA8E-020E1A727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44058-09D6-47EE-AEA9-541A36A1FEC8}"/>
              </a:ext>
            </a:extLst>
          </p:cNvPr>
          <p:cNvSpPr>
            <a:spLocks noGrp="1"/>
          </p:cNvSpPr>
          <p:nvPr>
            <p:ph type="dt" sz="half" idx="10"/>
          </p:nvPr>
        </p:nvSpPr>
        <p:spPr/>
        <p:txBody>
          <a:bodyPr/>
          <a:lstStyle/>
          <a:p>
            <a:fld id="{77C8E227-9B5B-4635-B49B-91DBD21C3991}" type="datetime1">
              <a:rPr lang="en-US" smtClean="0"/>
              <a:t>5/27/2020</a:t>
            </a:fld>
            <a:endParaRPr lang="en-US"/>
          </a:p>
        </p:txBody>
      </p:sp>
      <p:sp>
        <p:nvSpPr>
          <p:cNvPr id="6" name="Footer Placeholder 5">
            <a:extLst>
              <a:ext uri="{FF2B5EF4-FFF2-40B4-BE49-F238E27FC236}">
                <a16:creationId xmlns:a16="http://schemas.microsoft.com/office/drawing/2014/main" id="{3A6C75FB-540A-4E72-9D98-63D621511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0D997-62F4-4499-90E5-1A61BC2D7027}"/>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2004642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8FB3-22CF-4D80-A966-A73E102A5E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18F0FE-62B1-4062-9C56-C7EFC8B9FF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2795E-0312-42DA-B68A-F17EB4AE3C26}"/>
              </a:ext>
            </a:extLst>
          </p:cNvPr>
          <p:cNvSpPr>
            <a:spLocks noGrp="1"/>
          </p:cNvSpPr>
          <p:nvPr>
            <p:ph type="dt" sz="half" idx="10"/>
          </p:nvPr>
        </p:nvSpPr>
        <p:spPr/>
        <p:txBody>
          <a:bodyPr/>
          <a:lstStyle/>
          <a:p>
            <a:fld id="{66B62CFC-EF5B-4E92-AA8D-9A1563448315}" type="datetime1">
              <a:rPr lang="en-US" smtClean="0"/>
              <a:t>5/27/2020</a:t>
            </a:fld>
            <a:endParaRPr lang="en-US"/>
          </a:p>
        </p:txBody>
      </p:sp>
      <p:sp>
        <p:nvSpPr>
          <p:cNvPr id="5" name="Footer Placeholder 4">
            <a:extLst>
              <a:ext uri="{FF2B5EF4-FFF2-40B4-BE49-F238E27FC236}">
                <a16:creationId xmlns:a16="http://schemas.microsoft.com/office/drawing/2014/main" id="{061A11AA-0461-4EF5-935C-F1521F201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92938-514A-4900-938F-903733ADFCBD}"/>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765989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95756-778E-4D03-9720-325D92306C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E410A6-F916-4B5A-987C-E7E74B85B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A9151-97DF-4743-9267-38FF8C7B2CFA}"/>
              </a:ext>
            </a:extLst>
          </p:cNvPr>
          <p:cNvSpPr>
            <a:spLocks noGrp="1"/>
          </p:cNvSpPr>
          <p:nvPr>
            <p:ph type="dt" sz="half" idx="10"/>
          </p:nvPr>
        </p:nvSpPr>
        <p:spPr/>
        <p:txBody>
          <a:bodyPr/>
          <a:lstStyle/>
          <a:p>
            <a:fld id="{CBF04F38-B324-4E18-800D-88BA96E1263A}" type="datetime1">
              <a:rPr lang="en-US" smtClean="0"/>
              <a:t>5/27/2020</a:t>
            </a:fld>
            <a:endParaRPr lang="en-US"/>
          </a:p>
        </p:txBody>
      </p:sp>
      <p:sp>
        <p:nvSpPr>
          <p:cNvPr id="5" name="Footer Placeholder 4">
            <a:extLst>
              <a:ext uri="{FF2B5EF4-FFF2-40B4-BE49-F238E27FC236}">
                <a16:creationId xmlns:a16="http://schemas.microsoft.com/office/drawing/2014/main" id="{2D2C0F77-391E-42EC-8F1D-76A3FDFE2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2874D-4847-44CE-82B3-41B28AC8DF0B}"/>
              </a:ext>
            </a:extLst>
          </p:cNvPr>
          <p:cNvSpPr>
            <a:spLocks noGrp="1"/>
          </p:cNvSpPr>
          <p:nvPr>
            <p:ph type="sldNum" sz="quarter" idx="12"/>
          </p:nvPr>
        </p:nvSpPr>
        <p:spPr/>
        <p:txBody>
          <a:bodyPr/>
          <a:lstStyle/>
          <a:p>
            <a:fld id="{869A40B3-8E43-41D4-B58B-E084EBC2E1A9}" type="slidenum">
              <a:rPr lang="en-US" smtClean="0"/>
              <a:t>‹#›</a:t>
            </a:fld>
            <a:endParaRPr lang="en-US"/>
          </a:p>
        </p:txBody>
      </p:sp>
    </p:spTree>
    <p:extLst>
      <p:ext uri="{BB962C8B-B14F-4D97-AF65-F5344CB8AC3E}">
        <p14:creationId xmlns:p14="http://schemas.microsoft.com/office/powerpoint/2010/main" val="3363955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1C9D-E670-4265-B841-F0CB033133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43A74-8F4D-46D1-8334-5B8EF93266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804CFC-920A-4226-928B-C464DA27A73F}"/>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5" name="Footer Placeholder 4">
            <a:extLst>
              <a:ext uri="{FF2B5EF4-FFF2-40B4-BE49-F238E27FC236}">
                <a16:creationId xmlns:a16="http://schemas.microsoft.com/office/drawing/2014/main" id="{744C8173-28B2-439F-B7A1-E49D8FE86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D2D63-301C-4EA5-B06D-9BED83B2D008}"/>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2842213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2DAF-1D26-4720-81FD-B8ACA3100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ACC00-46DE-4D82-B0E2-58F94134C9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C3763-43CD-49AC-976F-4FFEAD30307D}"/>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5" name="Footer Placeholder 4">
            <a:extLst>
              <a:ext uri="{FF2B5EF4-FFF2-40B4-BE49-F238E27FC236}">
                <a16:creationId xmlns:a16="http://schemas.microsoft.com/office/drawing/2014/main" id="{83A37DBD-5AFC-461C-B90D-5ED607B2B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91A74-91F6-43A0-9402-0BD2BB429CF2}"/>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3532414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EC7A-2F32-42AE-8F43-1EF9FC3BC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EF336E-31C8-43A5-99CC-B051ECC56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E596C4-6297-4D07-8CF0-8D308A87F574}"/>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5" name="Footer Placeholder 4">
            <a:extLst>
              <a:ext uri="{FF2B5EF4-FFF2-40B4-BE49-F238E27FC236}">
                <a16:creationId xmlns:a16="http://schemas.microsoft.com/office/drawing/2014/main" id="{C0CC755A-794B-4CD3-A50B-D915B1556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2FB8A-C9A5-407A-A3B0-22D429B8E21E}"/>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2635796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642D-79B4-434D-8777-61AF70FC9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D84D68-5EC2-4DC7-AD14-DE75A05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0365D0-5292-47D7-9273-878EFD52F9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DD0F9E-1217-4391-9027-0468298509DB}"/>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6" name="Footer Placeholder 5">
            <a:extLst>
              <a:ext uri="{FF2B5EF4-FFF2-40B4-BE49-F238E27FC236}">
                <a16:creationId xmlns:a16="http://schemas.microsoft.com/office/drawing/2014/main" id="{4B97FCA5-4D72-4072-A1AB-F405EAE5F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3AE6A-30BD-41EE-BD1A-5D27AB68C1DD}"/>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3916946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EC8B-BC7D-4D9D-9BAB-C2E57FD57B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2F0A71-CB48-4C8E-BFBD-2C56DBA53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17053B-17B8-4430-BE4C-44DC9F645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89763B-6844-40D4-B241-4589EE373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12F0C-4BCD-4B85-8A84-A526237F8A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13180F-3103-473A-BECD-6F57E2071CC7}"/>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8" name="Footer Placeholder 7">
            <a:extLst>
              <a:ext uri="{FF2B5EF4-FFF2-40B4-BE49-F238E27FC236}">
                <a16:creationId xmlns:a16="http://schemas.microsoft.com/office/drawing/2014/main" id="{51190ABB-BDFE-4626-8D10-4F3434B96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363FAA-1DF5-4350-9CC5-4B5DA778C1AC}"/>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425585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A7F3-0A37-4553-B4FF-9731EC450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8B9FE-24E9-4DBE-A93C-EDB4555A9787}"/>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4" name="Footer Placeholder 3">
            <a:extLst>
              <a:ext uri="{FF2B5EF4-FFF2-40B4-BE49-F238E27FC236}">
                <a16:creationId xmlns:a16="http://schemas.microsoft.com/office/drawing/2014/main" id="{9A3FF2B9-5FFE-44D5-B1E8-7E28499A0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2EB88-7A70-487D-AA62-E65BC27F5C64}"/>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53368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BD3F3-D7D6-4F77-A3FC-7C24A5D0DE92}"/>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3" name="Footer Placeholder 2">
            <a:extLst>
              <a:ext uri="{FF2B5EF4-FFF2-40B4-BE49-F238E27FC236}">
                <a16:creationId xmlns:a16="http://schemas.microsoft.com/office/drawing/2014/main" id="{2EBF385C-98EC-4214-8E51-C277C01270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97E1C2-D9BF-431D-AC7A-9FABE3FF7DBD}"/>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124189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66A0B0-D9CA-4178-B44E-FC30A79C902D}" type="datetime1">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1083516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70BD-4548-4108-8EB8-923FFF8CA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AD982A-5D76-4E98-82F3-D88DB14990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A29BC-3A2D-4E3A-9FED-BAEE71C3A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4C48C-5F6D-4C54-99CA-E21BCD8D7715}"/>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6" name="Footer Placeholder 5">
            <a:extLst>
              <a:ext uri="{FF2B5EF4-FFF2-40B4-BE49-F238E27FC236}">
                <a16:creationId xmlns:a16="http://schemas.microsoft.com/office/drawing/2014/main" id="{7F125F1A-6722-4591-8243-BDFC2C980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A47FC-6F48-4FF5-823A-C661C90926AD}"/>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3271152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6663-12CC-481F-8D6A-95D7B2947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097044-C9D4-434A-861B-67D8AEE6AF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DA04D-9361-4A36-ADA6-6E6BE8CD9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58AA49-18D4-47E6-BE78-B9EBE87CA2A4}"/>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6" name="Footer Placeholder 5">
            <a:extLst>
              <a:ext uri="{FF2B5EF4-FFF2-40B4-BE49-F238E27FC236}">
                <a16:creationId xmlns:a16="http://schemas.microsoft.com/office/drawing/2014/main" id="{76A6C81D-7B8D-43E2-B1F5-8D084F0FE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56581-39F5-4680-BF53-639604B4FAC6}"/>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452621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8FF8-E715-45E1-BB42-F4A0A97D5A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5D5C5F-08B3-439D-8D6D-D7B5101771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A0E9C-4699-47EE-9159-287D4767DA2F}"/>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5" name="Footer Placeholder 4">
            <a:extLst>
              <a:ext uri="{FF2B5EF4-FFF2-40B4-BE49-F238E27FC236}">
                <a16:creationId xmlns:a16="http://schemas.microsoft.com/office/drawing/2014/main" id="{3C324584-8A77-48DB-B0C6-BE272F9D2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89530-D289-449D-B601-37E8CA4B2660}"/>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1485087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648CF-B51F-416A-A281-CCE5C2D392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737693-8EE5-44EF-9404-62D4A86C8E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492C8-A1D7-4962-AB13-288857169E00}"/>
              </a:ext>
            </a:extLst>
          </p:cNvPr>
          <p:cNvSpPr>
            <a:spLocks noGrp="1"/>
          </p:cNvSpPr>
          <p:nvPr>
            <p:ph type="dt" sz="half" idx="10"/>
          </p:nvPr>
        </p:nvSpPr>
        <p:spPr/>
        <p:txBody>
          <a:bodyPr/>
          <a:lstStyle/>
          <a:p>
            <a:fld id="{74B7C8F0-7949-4A21-925F-BE48E65AC833}" type="datetimeFigureOut">
              <a:rPr lang="en-US" smtClean="0"/>
              <a:t>5/27/2020</a:t>
            </a:fld>
            <a:endParaRPr lang="en-US"/>
          </a:p>
        </p:txBody>
      </p:sp>
      <p:sp>
        <p:nvSpPr>
          <p:cNvPr id="5" name="Footer Placeholder 4">
            <a:extLst>
              <a:ext uri="{FF2B5EF4-FFF2-40B4-BE49-F238E27FC236}">
                <a16:creationId xmlns:a16="http://schemas.microsoft.com/office/drawing/2014/main" id="{2DD30D08-AFEE-45D1-9A64-1289582F4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357F1-8712-4581-863B-0E760799F10D}"/>
              </a:ext>
            </a:extLst>
          </p:cNvPr>
          <p:cNvSpPr>
            <a:spLocks noGrp="1"/>
          </p:cNvSpPr>
          <p:nvPr>
            <p:ph type="sldNum" sz="quarter" idx="12"/>
          </p:nvPr>
        </p:nvSpPr>
        <p:spPr/>
        <p:txBody>
          <a:bodyPr/>
          <a:lstStyle/>
          <a:p>
            <a:fld id="{4E4A2E31-CF8C-48F7-8087-2674C8B8F93D}" type="slidenum">
              <a:rPr lang="en-US" smtClean="0"/>
              <a:t>‹#›</a:t>
            </a:fld>
            <a:endParaRPr lang="en-US"/>
          </a:p>
        </p:txBody>
      </p:sp>
    </p:spTree>
    <p:extLst>
      <p:ext uri="{BB962C8B-B14F-4D97-AF65-F5344CB8AC3E}">
        <p14:creationId xmlns:p14="http://schemas.microsoft.com/office/powerpoint/2010/main" val="68951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21C38E-3A6E-483D-B0AB-B74432243022}" type="datetime1">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380973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FB6AB7-09A4-4C1A-B671-126E0F91C1AE}" type="datetime1">
              <a:rPr lang="en-US" smtClean="0"/>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88709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409A4-4084-45BF-B7F1-AB5E6F14674F}" type="datetime1">
              <a:rPr lang="en-US" smtClean="0"/>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14397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D0685-C786-4BD5-8D5F-9F86BA7073D4}" type="datetime1">
              <a:rPr lang="en-US" smtClean="0"/>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343479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AE9FA6-1C86-433E-8D29-1F63340CB12F}" type="datetime1">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402294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03C913-444A-423B-B43C-04D64927CEC2}" type="datetime1">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0450C-1FC5-4D6B-B084-31C6E56BA15D}" type="slidenum">
              <a:rPr lang="en-US" smtClean="0"/>
              <a:t>‹#›</a:t>
            </a:fld>
            <a:endParaRPr lang="en-US"/>
          </a:p>
        </p:txBody>
      </p:sp>
    </p:spTree>
    <p:extLst>
      <p:ext uri="{BB962C8B-B14F-4D97-AF65-F5344CB8AC3E}">
        <p14:creationId xmlns:p14="http://schemas.microsoft.com/office/powerpoint/2010/main" val="104905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11B70-CF82-4B35-AD4F-A32DDFD32042}" type="datetime1">
              <a:rPr lang="en-US" smtClean="0"/>
              <a:t>5/27/2020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0450C-1FC5-4D6B-B084-31C6E56BA15D}" type="slidenum">
              <a:rPr lang="en-US" smtClean="0"/>
              <a:t>‹#›</a:t>
            </a:fld>
            <a:endParaRPr lang="en-US"/>
          </a:p>
        </p:txBody>
      </p:sp>
    </p:spTree>
    <p:extLst>
      <p:ext uri="{BB962C8B-B14F-4D97-AF65-F5344CB8AC3E}">
        <p14:creationId xmlns:p14="http://schemas.microsoft.com/office/powerpoint/2010/main" val="42289275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51ACF-E9E1-41B8-9A4A-B81326FC4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69488-3E3E-416D-90B0-96022AA19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6644C-B520-4180-B2CD-4426242B24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80FBF-CF8F-4EA0-8D8C-B27781D6C289}" type="datetime1">
              <a:rPr lang="en-US" smtClean="0"/>
              <a:t>5/27/2020</a:t>
            </a:fld>
            <a:endParaRPr lang="en-US"/>
          </a:p>
        </p:txBody>
      </p:sp>
      <p:sp>
        <p:nvSpPr>
          <p:cNvPr id="5" name="Footer Placeholder 4">
            <a:extLst>
              <a:ext uri="{FF2B5EF4-FFF2-40B4-BE49-F238E27FC236}">
                <a16:creationId xmlns:a16="http://schemas.microsoft.com/office/drawing/2014/main" id="{8E547961-EDF1-4E26-8504-240C695C3A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AAB923-D354-456E-971F-B4112EFBD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A40B3-8E43-41D4-B58B-E084EBC2E1A9}" type="slidenum">
              <a:rPr lang="en-US" smtClean="0"/>
              <a:t>‹#›</a:t>
            </a:fld>
            <a:endParaRPr lang="en-US"/>
          </a:p>
        </p:txBody>
      </p:sp>
    </p:spTree>
    <p:extLst>
      <p:ext uri="{BB962C8B-B14F-4D97-AF65-F5344CB8AC3E}">
        <p14:creationId xmlns:p14="http://schemas.microsoft.com/office/powerpoint/2010/main" val="164369550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AB157-21F7-4223-9C0A-147A00D3D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FE7C1E-6129-4F54-A683-B0502E7FC8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24143-F896-4789-A639-12ECFCEF6B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7C8F0-7949-4A21-925F-BE48E65AC833}" type="datetimeFigureOut">
              <a:rPr lang="en-US" smtClean="0"/>
              <a:t>5/27/2020</a:t>
            </a:fld>
            <a:endParaRPr lang="en-US"/>
          </a:p>
        </p:txBody>
      </p:sp>
      <p:sp>
        <p:nvSpPr>
          <p:cNvPr id="5" name="Footer Placeholder 4">
            <a:extLst>
              <a:ext uri="{FF2B5EF4-FFF2-40B4-BE49-F238E27FC236}">
                <a16:creationId xmlns:a16="http://schemas.microsoft.com/office/drawing/2014/main" id="{62B3A3F5-8787-41FF-A010-7AB6759B5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9B0480-7E81-42C9-AFBB-C2D64DAA7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A2E31-CF8C-48F7-8087-2674C8B8F93D}" type="slidenum">
              <a:rPr lang="en-US" smtClean="0"/>
              <a:t>‹#›</a:t>
            </a:fld>
            <a:endParaRPr lang="en-US"/>
          </a:p>
        </p:txBody>
      </p:sp>
    </p:spTree>
    <p:extLst>
      <p:ext uri="{BB962C8B-B14F-4D97-AF65-F5344CB8AC3E}">
        <p14:creationId xmlns:p14="http://schemas.microsoft.com/office/powerpoint/2010/main" val="33194169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cientificamerican.com/article/just-a-theory-7-misused-science-words/"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amstat.tandfonline.com/doi/full/10.1080/00031305.2016.1154108#.Xs5U3GhKhPY"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nature.com/articles/d41586-019-00857-9" TargetMode="External"/><Relationship Id="rId2" Type="http://schemas.openxmlformats.org/officeDocument/2006/relationships/hyperlink" Target="https://amstat.tandfonline.com/doi/full/10.1080/00031305.2019.1583913#.XYjKQ25FxPY"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sciencenews.org/article/once-scrapped-alzheimers-drug-aducanumab-may-work-after-all" TargetMode="External"/><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diagramLayout" Target="../diagrams/layout4.xml"/><Relationship Id="rId7" Type="http://schemas.openxmlformats.org/officeDocument/2006/relationships/image" Target="../media/image39.pn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42.svg"/><Relationship Id="rId4" Type="http://schemas.openxmlformats.org/officeDocument/2006/relationships/diagramQuickStyle" Target="../diagrams/quickStyle4.xml"/><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diagramLayout" Target="../diagrams/layout5.xml"/><Relationship Id="rId7" Type="http://schemas.openxmlformats.org/officeDocument/2006/relationships/image" Target="../media/image43.png"/><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46.svg"/><Relationship Id="rId4" Type="http://schemas.openxmlformats.org/officeDocument/2006/relationships/diagramQuickStyle" Target="../diagrams/quickStyle5.xml"/><Relationship Id="rId9"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abcnews.go.com/Politics/trump-fauci-tout-good-news-remdesivir-drug-trial/story?id=70407208" TargetMode="External"/><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5.xml"/><Relationship Id="rId5" Type="http://schemas.openxmlformats.org/officeDocument/2006/relationships/image" Target="../media/image220.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E52DF99-688E-49A4-8EF1-8806ACD485E3}"/>
              </a:ext>
            </a:extLst>
          </p:cNvPr>
          <p:cNvPicPr>
            <a:picLocks noChangeAspect="1"/>
          </p:cNvPicPr>
          <p:nvPr/>
        </p:nvPicPr>
        <p:blipFill rotWithShape="1">
          <a:blip r:embed="rId2">
            <a:alphaModFix/>
          </a:blip>
          <a:srcRect t="4882" r="-2" b="512"/>
          <a:stretch/>
        </p:blipFill>
        <p:spPr>
          <a:xfrm>
            <a:off x="4283902" y="10"/>
            <a:ext cx="7908098" cy="6857992"/>
          </a:xfrm>
          <a:prstGeom prst="rect">
            <a:avLst/>
          </a:prstGeom>
        </p:spPr>
      </p:pic>
      <p:sp>
        <p:nvSpPr>
          <p:cNvPr id="146" name="Rectangle 145">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34414-9FAC-4205-B117-DD2785B65E38}"/>
              </a:ext>
            </a:extLst>
          </p:cNvPr>
          <p:cNvSpPr>
            <a:spLocks noGrp="1"/>
          </p:cNvSpPr>
          <p:nvPr>
            <p:ph type="ctrTitle" idx="4294967295"/>
          </p:nvPr>
        </p:nvSpPr>
        <p:spPr>
          <a:xfrm>
            <a:off x="728663" y="1115219"/>
            <a:ext cx="6407428" cy="2387600"/>
          </a:xfrm>
        </p:spPr>
        <p:txBody>
          <a:bodyPr vert="horz" lIns="91440" tIns="45720" rIns="91440" bIns="45720" rtlCol="0" anchor="b">
            <a:normAutofit/>
          </a:bodyPr>
          <a:lstStyle/>
          <a:p>
            <a:r>
              <a:rPr lang="en-US" sz="5000" b="1">
                <a:solidFill>
                  <a:schemeClr val="bg1"/>
                </a:solidFill>
              </a:rPr>
              <a:t>Time to Say “Goodbye” to Statistical Significance</a:t>
            </a:r>
            <a:endParaRPr lang="en-US" sz="5000" b="1" dirty="0">
              <a:solidFill>
                <a:schemeClr val="bg1"/>
              </a:solidFill>
            </a:endParaRPr>
          </a:p>
        </p:txBody>
      </p:sp>
      <p:sp>
        <p:nvSpPr>
          <p:cNvPr id="3" name="Subtitle 2">
            <a:extLst>
              <a:ext uri="{FF2B5EF4-FFF2-40B4-BE49-F238E27FC236}">
                <a16:creationId xmlns:a16="http://schemas.microsoft.com/office/drawing/2014/main" id="{95308E15-36B3-4B68-A699-1A05B2C27695}"/>
              </a:ext>
            </a:extLst>
          </p:cNvPr>
          <p:cNvSpPr>
            <a:spLocks noGrp="1"/>
          </p:cNvSpPr>
          <p:nvPr>
            <p:ph type="subTitle" idx="4294967295"/>
          </p:nvPr>
        </p:nvSpPr>
        <p:spPr>
          <a:xfrm>
            <a:off x="728663" y="3902075"/>
            <a:ext cx="5700417" cy="1655762"/>
          </a:xfrm>
        </p:spPr>
        <p:txBody>
          <a:bodyPr vert="horz" lIns="91440" tIns="45720" rIns="91440" bIns="45720" rtlCol="0">
            <a:normAutofit/>
          </a:bodyPr>
          <a:lstStyle/>
          <a:p>
            <a:pPr marL="0" indent="0">
              <a:buNone/>
            </a:pPr>
            <a:r>
              <a:rPr lang="en-US" sz="2000">
                <a:solidFill>
                  <a:schemeClr val="bg1"/>
                </a:solidFill>
              </a:rPr>
              <a:t>Ron Wasserstein</a:t>
            </a:r>
          </a:p>
          <a:p>
            <a:pPr marL="0" indent="0">
              <a:buNone/>
            </a:pPr>
            <a:r>
              <a:rPr lang="en-US" sz="2000">
                <a:solidFill>
                  <a:schemeClr val="bg1"/>
                </a:solidFill>
              </a:rPr>
              <a:t>(with grateful acknowledgment to my extraordinary collaborators Allen Schirm and Nicole Lazar)</a:t>
            </a:r>
            <a:endParaRPr lang="en-US" sz="2000" dirty="0">
              <a:solidFill>
                <a:schemeClr val="bg1"/>
              </a:solidFill>
            </a:endParaRPr>
          </a:p>
        </p:txBody>
      </p:sp>
      <p:cxnSp>
        <p:nvCxnSpPr>
          <p:cNvPr id="148" name="Straight Connector 147">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7163872-AB2B-4F89-95F9-0C5245EAF64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fontAlgn="auto">
              <a:spcBef>
                <a:spcPts val="0"/>
              </a:spcBef>
              <a:spcAft>
                <a:spcPts val="600"/>
              </a:spcAft>
              <a:defRPr/>
            </a:pPr>
            <a:fld id="{869A40B3-8E43-41D4-B58B-E084EBC2E1A9}" type="slidenum">
              <a:rPr lang="en-US" smtClean="0">
                <a:solidFill>
                  <a:srgbClr val="FFFFFF"/>
                </a:solidFill>
                <a:latin typeface="Calibri" panose="020F0502020204030204"/>
                <a:cs typeface="+mn-cs"/>
              </a:rPr>
              <a:pPr fontAlgn="auto">
                <a:spcBef>
                  <a:spcPts val="0"/>
                </a:spcBef>
                <a:spcAft>
                  <a:spcPts val="600"/>
                </a:spcAft>
                <a:defRPr/>
              </a:pPr>
              <a:t>1</a:t>
            </a:fld>
            <a:endParaRPr lang="en-US">
              <a:solidFill>
                <a:srgbClr val="FFFFFF"/>
              </a:solidFill>
              <a:latin typeface="Calibri" panose="020F0502020204030204"/>
              <a:cs typeface="+mn-cs"/>
            </a:endParaRPr>
          </a:p>
        </p:txBody>
      </p:sp>
    </p:spTree>
    <p:extLst>
      <p:ext uri="{BB962C8B-B14F-4D97-AF65-F5344CB8AC3E}">
        <p14:creationId xmlns:p14="http://schemas.microsoft.com/office/powerpoint/2010/main" val="2904689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EA3F-15B7-4166-8DB6-00A94EA9B4C1}"/>
              </a:ext>
            </a:extLst>
          </p:cNvPr>
          <p:cNvSpPr>
            <a:spLocks noGrp="1"/>
          </p:cNvSpPr>
          <p:nvPr>
            <p:ph type="title"/>
          </p:nvPr>
        </p:nvSpPr>
        <p:spPr>
          <a:xfrm>
            <a:off x="838200" y="1948656"/>
            <a:ext cx="3494362" cy="4930246"/>
          </a:xfrm>
        </p:spPr>
        <p:txBody>
          <a:bodyPr>
            <a:noAutofit/>
          </a:bodyPr>
          <a:lstStyle/>
          <a:p>
            <a:pPr algn="r"/>
            <a:r>
              <a:rPr lang="en-US" sz="2800">
                <a:solidFill>
                  <a:schemeClr val="tx1">
                    <a:lumMod val="85000"/>
                  </a:schemeClr>
                </a:solidFill>
              </a:rPr>
              <a:t>“You keep using that word. I don’t think that it means what you think it means.” – Inigo Montoya</a:t>
            </a:r>
            <a:endParaRPr lang="en-US" sz="2800" dirty="0">
              <a:solidFill>
                <a:schemeClr val="tx1">
                  <a:lumMod val="85000"/>
                </a:schemeClr>
              </a:solidFill>
            </a:endParaRPr>
          </a:p>
        </p:txBody>
      </p:sp>
      <p:sp>
        <p:nvSpPr>
          <p:cNvPr id="3" name="Content Placeholder 2">
            <a:extLst>
              <a:ext uri="{FF2B5EF4-FFF2-40B4-BE49-F238E27FC236}">
                <a16:creationId xmlns:a16="http://schemas.microsoft.com/office/drawing/2014/main" id="{8D16AD7A-FC5C-4A0B-96CB-DD6F933E7D3F}"/>
              </a:ext>
            </a:extLst>
          </p:cNvPr>
          <p:cNvSpPr>
            <a:spLocks noGrp="1"/>
          </p:cNvSpPr>
          <p:nvPr>
            <p:ph idx="1"/>
          </p:nvPr>
        </p:nvSpPr>
        <p:spPr>
          <a:xfrm>
            <a:off x="4976030" y="1468358"/>
            <a:ext cx="6377769" cy="4930246"/>
          </a:xfrm>
        </p:spPr>
        <p:txBody>
          <a:bodyPr anchor="ctr">
            <a:normAutofit/>
          </a:bodyPr>
          <a:lstStyle/>
          <a:p>
            <a:pPr marL="0" indent="0">
              <a:buNone/>
            </a:pPr>
            <a:r>
              <a:rPr lang="en-US" sz="3600" i="1" dirty="0"/>
              <a:t>“Just a Theory”: 7 Misused Scientific Words, </a:t>
            </a:r>
            <a:r>
              <a:rPr lang="en-US" sz="3600" dirty="0"/>
              <a:t>Scientific American, April 2, 2013 </a:t>
            </a:r>
            <a:r>
              <a:rPr lang="en-US" dirty="0">
                <a:hlinkClick r:id="rId2"/>
              </a:rPr>
              <a:t>https://www.scientificamerican.com/article/just-a-theory-7-misused-science-words/</a:t>
            </a:r>
            <a:r>
              <a:rPr lang="en-US" dirty="0"/>
              <a:t> </a:t>
            </a:r>
            <a:endParaRPr lang="en-US" i="1" dirty="0"/>
          </a:p>
          <a:p>
            <a:pPr marL="0" indent="0">
              <a:buNone/>
            </a:pPr>
            <a:endParaRPr lang="en-US" sz="3600" dirty="0"/>
          </a:p>
          <a:p>
            <a:pPr marL="0" indent="0">
              <a:buNone/>
            </a:pPr>
            <a:endParaRPr lang="en-US" sz="3600" dirty="0"/>
          </a:p>
          <a:p>
            <a:pPr marL="0" indent="0">
              <a:buNone/>
            </a:pPr>
            <a:endParaRPr lang="en-US" sz="3600" dirty="0"/>
          </a:p>
          <a:p>
            <a:endParaRPr lang="en-US" sz="2400" dirty="0"/>
          </a:p>
        </p:txBody>
      </p:sp>
      <p:pic>
        <p:nvPicPr>
          <p:cNvPr id="5" name="Picture 4">
            <a:extLst>
              <a:ext uri="{FF2B5EF4-FFF2-40B4-BE49-F238E27FC236}">
                <a16:creationId xmlns:a16="http://schemas.microsoft.com/office/drawing/2014/main" id="{3BB71F7E-D872-4BBD-9949-BA45D5B6D3F8}"/>
              </a:ext>
            </a:extLst>
          </p:cNvPr>
          <p:cNvPicPr>
            <a:picLocks noChangeAspect="1"/>
          </p:cNvPicPr>
          <p:nvPr/>
        </p:nvPicPr>
        <p:blipFill>
          <a:blip r:embed="rId3"/>
          <a:stretch>
            <a:fillRect/>
          </a:stretch>
        </p:blipFill>
        <p:spPr>
          <a:xfrm>
            <a:off x="0" y="-1"/>
            <a:ext cx="2440346" cy="1857375"/>
          </a:xfrm>
          <a:prstGeom prst="rect">
            <a:avLst/>
          </a:prstGeom>
        </p:spPr>
      </p:pic>
      <p:sp>
        <p:nvSpPr>
          <p:cNvPr id="4" name="Slide Number Placeholder 3">
            <a:extLst>
              <a:ext uri="{FF2B5EF4-FFF2-40B4-BE49-F238E27FC236}">
                <a16:creationId xmlns:a16="http://schemas.microsoft.com/office/drawing/2014/main" id="{E617F442-9A71-47E5-A006-5311BC0D3D8C}"/>
              </a:ext>
            </a:extLst>
          </p:cNvPr>
          <p:cNvSpPr>
            <a:spLocks noGrp="1"/>
          </p:cNvSpPr>
          <p:nvPr>
            <p:ph type="sldNum" sz="quarter" idx="12"/>
          </p:nvPr>
        </p:nvSpPr>
        <p:spPr>
          <a:xfrm>
            <a:off x="8610600" y="6356350"/>
            <a:ext cx="2743200" cy="365125"/>
          </a:xfrm>
        </p:spPr>
        <p:txBody>
          <a:bodyPr/>
          <a:lstStyle/>
          <a:p>
            <a:fld id="{869A40B3-8E43-41D4-B58B-E084EBC2E1A9}" type="slidenum">
              <a:rPr lang="en-US" smtClean="0"/>
              <a:t>10</a:t>
            </a:fld>
            <a:endParaRPr lang="en-US"/>
          </a:p>
        </p:txBody>
      </p:sp>
    </p:spTree>
    <p:extLst>
      <p:ext uri="{BB962C8B-B14F-4D97-AF65-F5344CB8AC3E}">
        <p14:creationId xmlns:p14="http://schemas.microsoft.com/office/powerpoint/2010/main" val="14165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9">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6CC76-C07E-4896-BE94-14A08DCE4A7E}"/>
              </a:ext>
            </a:extLst>
          </p:cNvPr>
          <p:cNvSpPr>
            <a:spLocks noGrp="1"/>
          </p:cNvSpPr>
          <p:nvPr>
            <p:ph type="title"/>
          </p:nvPr>
        </p:nvSpPr>
        <p:spPr>
          <a:xfrm>
            <a:off x="838200" y="620742"/>
            <a:ext cx="10515600" cy="1325563"/>
          </a:xfrm>
        </p:spPr>
        <p:txBody>
          <a:bodyPr>
            <a:normAutofit/>
          </a:bodyPr>
          <a:lstStyle/>
          <a:p>
            <a:r>
              <a:rPr lang="en-US">
                <a:solidFill>
                  <a:srgbClr val="FFFFFF"/>
                </a:solidFill>
              </a:rPr>
              <a:t>Word #1</a:t>
            </a:r>
          </a:p>
        </p:txBody>
      </p:sp>
      <p:cxnSp>
        <p:nvCxnSpPr>
          <p:cNvPr id="40" name="Straight Connector 11">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423A78-AE45-48FF-BECE-A601A8EE3291}"/>
              </a:ext>
            </a:extLst>
          </p:cNvPr>
          <p:cNvSpPr>
            <a:spLocks noGrp="1"/>
          </p:cNvSpPr>
          <p:nvPr>
            <p:ph sz="half" idx="1"/>
          </p:nvPr>
        </p:nvSpPr>
        <p:spPr>
          <a:xfrm>
            <a:off x="838200" y="2266345"/>
            <a:ext cx="5097780" cy="3910617"/>
          </a:xfrm>
        </p:spPr>
        <p:txBody>
          <a:bodyPr>
            <a:normAutofit/>
          </a:bodyPr>
          <a:lstStyle/>
          <a:p>
            <a:pPr marL="0" indent="0">
              <a:buNone/>
            </a:pPr>
            <a:endParaRPr lang="en-US" sz="2400" dirty="0">
              <a:solidFill>
                <a:srgbClr val="FFFFFF"/>
              </a:solidFill>
            </a:endParaRPr>
          </a:p>
          <a:p>
            <a:pPr marL="0" indent="0">
              <a:buNone/>
            </a:pPr>
            <a:r>
              <a:rPr lang="en-US" sz="3200" dirty="0">
                <a:solidFill>
                  <a:srgbClr val="FFFFFF"/>
                </a:solidFill>
              </a:rPr>
              <a:t>Hypothesis</a:t>
            </a:r>
          </a:p>
        </p:txBody>
      </p:sp>
      <p:sp>
        <p:nvSpPr>
          <p:cNvPr id="4" name="Content Placeholder 3">
            <a:extLst>
              <a:ext uri="{FF2B5EF4-FFF2-40B4-BE49-F238E27FC236}">
                <a16:creationId xmlns:a16="http://schemas.microsoft.com/office/drawing/2014/main" id="{A42BE373-593F-4073-9CF7-4E23106EF086}"/>
              </a:ext>
            </a:extLst>
          </p:cNvPr>
          <p:cNvSpPr>
            <a:spLocks noGrp="1"/>
          </p:cNvSpPr>
          <p:nvPr>
            <p:ph sz="half" idx="2"/>
          </p:nvPr>
        </p:nvSpPr>
        <p:spPr>
          <a:xfrm>
            <a:off x="6256020" y="2266345"/>
            <a:ext cx="5097780" cy="3910618"/>
          </a:xfrm>
        </p:spPr>
        <p:txBody>
          <a:bodyPr>
            <a:normAutofit/>
          </a:bodyPr>
          <a:lstStyle/>
          <a:p>
            <a:pPr marL="0" indent="0">
              <a:buNone/>
            </a:pPr>
            <a:endParaRPr lang="en-US" sz="2400" dirty="0">
              <a:solidFill>
                <a:srgbClr val="FFFFFF"/>
              </a:solidFill>
            </a:endParaRPr>
          </a:p>
          <a:p>
            <a:pPr marL="0" indent="0">
              <a:buNone/>
            </a:pPr>
            <a:r>
              <a:rPr lang="en-US" sz="3200" dirty="0">
                <a:solidFill>
                  <a:srgbClr val="FFFFFF"/>
                </a:solidFill>
              </a:rPr>
              <a:t>A proposed explanation </a:t>
            </a:r>
            <a:r>
              <a:rPr lang="en-US" sz="3200" b="1" dirty="0">
                <a:solidFill>
                  <a:srgbClr val="FFFFFF"/>
                </a:solidFill>
              </a:rPr>
              <a:t>that can be tested</a:t>
            </a:r>
          </a:p>
        </p:txBody>
      </p:sp>
      <p:sp>
        <p:nvSpPr>
          <p:cNvPr id="5" name="Slide Number Placeholder 4">
            <a:extLst>
              <a:ext uri="{FF2B5EF4-FFF2-40B4-BE49-F238E27FC236}">
                <a16:creationId xmlns:a16="http://schemas.microsoft.com/office/drawing/2014/main" id="{4F31858E-B80C-4C34-A82D-EC38BA30B901}"/>
              </a:ext>
            </a:extLst>
          </p:cNvPr>
          <p:cNvSpPr>
            <a:spLocks noGrp="1"/>
          </p:cNvSpPr>
          <p:nvPr>
            <p:ph type="sldNum" sz="quarter" idx="12"/>
          </p:nvPr>
        </p:nvSpPr>
        <p:spPr>
          <a:xfrm>
            <a:off x="8610600" y="6356350"/>
            <a:ext cx="2743200" cy="365125"/>
          </a:xfrm>
        </p:spPr>
        <p:txBody>
          <a:bodyPr>
            <a:normAutofit/>
          </a:bodyPr>
          <a:lstStyle/>
          <a:p>
            <a:pPr>
              <a:spcAft>
                <a:spcPts val="600"/>
              </a:spcAft>
            </a:pPr>
            <a:fld id="{869A40B3-8E43-41D4-B58B-E084EBC2E1A9}"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422558845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6CC76-C07E-4896-BE94-14A08DCE4A7E}"/>
              </a:ext>
            </a:extLst>
          </p:cNvPr>
          <p:cNvSpPr>
            <a:spLocks noGrp="1"/>
          </p:cNvSpPr>
          <p:nvPr>
            <p:ph type="title"/>
          </p:nvPr>
        </p:nvSpPr>
        <p:spPr>
          <a:xfrm>
            <a:off x="838200" y="620742"/>
            <a:ext cx="10515600" cy="1325563"/>
          </a:xfrm>
        </p:spPr>
        <p:txBody>
          <a:bodyPr>
            <a:normAutofit/>
          </a:bodyPr>
          <a:lstStyle/>
          <a:p>
            <a:r>
              <a:rPr lang="en-US">
                <a:solidFill>
                  <a:srgbClr val="FFFFFF"/>
                </a:solidFill>
              </a:rPr>
              <a:t>Word #2</a:t>
            </a:r>
          </a:p>
        </p:txBody>
      </p:sp>
      <p:cxnSp>
        <p:nvCxnSpPr>
          <p:cNvPr id="12" name="Straight Connector 11">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423A78-AE45-48FF-BECE-A601A8EE3291}"/>
              </a:ext>
            </a:extLst>
          </p:cNvPr>
          <p:cNvSpPr>
            <a:spLocks noGrp="1"/>
          </p:cNvSpPr>
          <p:nvPr>
            <p:ph sz="half" idx="1"/>
          </p:nvPr>
        </p:nvSpPr>
        <p:spPr>
          <a:xfrm>
            <a:off x="838200" y="2266345"/>
            <a:ext cx="5097780" cy="3910617"/>
          </a:xfrm>
        </p:spPr>
        <p:txBody>
          <a:bodyPr>
            <a:normAutofit/>
          </a:bodyPr>
          <a:lstStyle/>
          <a:p>
            <a:pPr marL="0" indent="0">
              <a:buNone/>
            </a:pPr>
            <a:endParaRPr lang="en-US" sz="2400" dirty="0">
              <a:solidFill>
                <a:srgbClr val="FFFFFF"/>
              </a:solidFill>
            </a:endParaRPr>
          </a:p>
          <a:p>
            <a:pPr marL="0" indent="0">
              <a:buNone/>
            </a:pPr>
            <a:r>
              <a:rPr lang="en-US" sz="3200" dirty="0">
                <a:solidFill>
                  <a:srgbClr val="FFFFFF"/>
                </a:solidFill>
              </a:rPr>
              <a:t>Theory</a:t>
            </a:r>
          </a:p>
        </p:txBody>
      </p:sp>
      <p:sp>
        <p:nvSpPr>
          <p:cNvPr id="4" name="Content Placeholder 3">
            <a:extLst>
              <a:ext uri="{FF2B5EF4-FFF2-40B4-BE49-F238E27FC236}">
                <a16:creationId xmlns:a16="http://schemas.microsoft.com/office/drawing/2014/main" id="{A42BE373-593F-4073-9CF7-4E23106EF086}"/>
              </a:ext>
            </a:extLst>
          </p:cNvPr>
          <p:cNvSpPr>
            <a:spLocks noGrp="1"/>
          </p:cNvSpPr>
          <p:nvPr>
            <p:ph sz="half" idx="2"/>
          </p:nvPr>
        </p:nvSpPr>
        <p:spPr>
          <a:xfrm>
            <a:off x="6256020" y="2266345"/>
            <a:ext cx="5097780" cy="3910618"/>
          </a:xfrm>
        </p:spPr>
        <p:txBody>
          <a:bodyPr>
            <a:normAutofit/>
          </a:bodyPr>
          <a:lstStyle/>
          <a:p>
            <a:pPr marL="0" lvl="0" indent="0">
              <a:buNone/>
            </a:pPr>
            <a:endParaRPr lang="en-US" sz="2400" dirty="0">
              <a:solidFill>
                <a:srgbClr val="FFFFFF"/>
              </a:solidFill>
            </a:endParaRPr>
          </a:p>
          <a:p>
            <a:pPr marL="0" lvl="0" indent="0">
              <a:buNone/>
            </a:pPr>
            <a:r>
              <a:rPr lang="en-US" sz="3200" dirty="0">
                <a:solidFill>
                  <a:srgbClr val="FFFFFF"/>
                </a:solidFill>
              </a:rPr>
              <a:t>An explanation of some aspect of the natural world that has been </a:t>
            </a:r>
            <a:r>
              <a:rPr lang="en-US" sz="3200" b="1" dirty="0">
                <a:solidFill>
                  <a:srgbClr val="FFFFFF"/>
                </a:solidFill>
              </a:rPr>
              <a:t>substantiated through repeated experiments or testing</a:t>
            </a:r>
          </a:p>
        </p:txBody>
      </p:sp>
      <p:sp>
        <p:nvSpPr>
          <p:cNvPr id="5" name="Slide Number Placeholder 4">
            <a:extLst>
              <a:ext uri="{FF2B5EF4-FFF2-40B4-BE49-F238E27FC236}">
                <a16:creationId xmlns:a16="http://schemas.microsoft.com/office/drawing/2014/main" id="{D15831D6-630B-46E7-A330-A72711E98135}"/>
              </a:ext>
            </a:extLst>
          </p:cNvPr>
          <p:cNvSpPr>
            <a:spLocks noGrp="1"/>
          </p:cNvSpPr>
          <p:nvPr>
            <p:ph type="sldNum" sz="quarter" idx="12"/>
          </p:nvPr>
        </p:nvSpPr>
        <p:spPr>
          <a:xfrm>
            <a:off x="8610600" y="6356350"/>
            <a:ext cx="2743200" cy="365125"/>
          </a:xfrm>
        </p:spPr>
        <p:txBody>
          <a:bodyPr>
            <a:normAutofit/>
          </a:bodyPr>
          <a:lstStyle/>
          <a:p>
            <a:pPr>
              <a:spcAft>
                <a:spcPts val="600"/>
              </a:spcAft>
            </a:pPr>
            <a:fld id="{869A40B3-8E43-41D4-B58B-E084EBC2E1A9}"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10034904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6CC76-C07E-4896-BE94-14A08DCE4A7E}"/>
              </a:ext>
            </a:extLst>
          </p:cNvPr>
          <p:cNvSpPr>
            <a:spLocks noGrp="1"/>
          </p:cNvSpPr>
          <p:nvPr>
            <p:ph type="title"/>
          </p:nvPr>
        </p:nvSpPr>
        <p:spPr>
          <a:xfrm>
            <a:off x="838200" y="620742"/>
            <a:ext cx="10515600" cy="1325563"/>
          </a:xfrm>
        </p:spPr>
        <p:txBody>
          <a:bodyPr vert="horz" lIns="91440" tIns="45720" rIns="91440" bIns="45720" rtlCol="0">
            <a:normAutofit/>
          </a:bodyPr>
          <a:lstStyle/>
          <a:p>
            <a:r>
              <a:rPr lang="en-US" kern="1200">
                <a:solidFill>
                  <a:srgbClr val="FFFFFF"/>
                </a:solidFill>
                <a:latin typeface="+mj-lt"/>
                <a:ea typeface="+mj-ea"/>
                <a:cs typeface="+mj-cs"/>
              </a:rPr>
              <a:t>Word #6</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423A78-AE45-48FF-BECE-A601A8EE3291}"/>
              </a:ext>
            </a:extLst>
          </p:cNvPr>
          <p:cNvSpPr>
            <a:spLocks noGrp="1"/>
          </p:cNvSpPr>
          <p:nvPr>
            <p:ph sz="half" idx="1"/>
          </p:nvPr>
        </p:nvSpPr>
        <p:spPr>
          <a:xfrm>
            <a:off x="838200" y="2266345"/>
            <a:ext cx="5097780" cy="3910617"/>
          </a:xfrm>
        </p:spPr>
        <p:txBody>
          <a:bodyPr vert="horz" lIns="91440" tIns="45720" rIns="91440" bIns="45720" rtlCol="0">
            <a:normAutofit/>
          </a:bodyPr>
          <a:lstStyle/>
          <a:p>
            <a:pPr marL="0"/>
            <a:endParaRPr lang="en-US" sz="2400" dirty="0">
              <a:solidFill>
                <a:srgbClr val="FFFFFF"/>
              </a:solidFill>
            </a:endParaRPr>
          </a:p>
          <a:p>
            <a:pPr marL="0"/>
            <a:endParaRPr lang="en-US" sz="2400" dirty="0">
              <a:solidFill>
                <a:srgbClr val="FFFFFF"/>
              </a:solidFill>
            </a:endParaRPr>
          </a:p>
          <a:p>
            <a:pPr marL="0" indent="0">
              <a:buNone/>
            </a:pPr>
            <a:r>
              <a:rPr lang="en-US" sz="4400" dirty="0">
                <a:solidFill>
                  <a:srgbClr val="FFFFFF"/>
                </a:solidFill>
              </a:rPr>
              <a:t>Significant</a:t>
            </a:r>
          </a:p>
        </p:txBody>
      </p:sp>
      <p:sp>
        <p:nvSpPr>
          <p:cNvPr id="4" name="Slide Number Placeholder 3">
            <a:extLst>
              <a:ext uri="{FF2B5EF4-FFF2-40B4-BE49-F238E27FC236}">
                <a16:creationId xmlns:a16="http://schemas.microsoft.com/office/drawing/2014/main" id="{19816A6B-3BA5-4F62-8C49-49FEF1999C3F}"/>
              </a:ext>
            </a:extLst>
          </p:cNvPr>
          <p:cNvSpPr>
            <a:spLocks noGrp="1"/>
          </p:cNvSpPr>
          <p:nvPr>
            <p:ph type="sldNum" sz="quarter" idx="12"/>
          </p:nvPr>
        </p:nvSpPr>
        <p:spPr>
          <a:xfrm>
            <a:off x="8610600" y="6356350"/>
            <a:ext cx="2743200" cy="365125"/>
          </a:xfrm>
        </p:spPr>
        <p:txBody>
          <a:bodyPr>
            <a:normAutofit/>
          </a:bodyPr>
          <a:lstStyle/>
          <a:p>
            <a:pPr>
              <a:spcAft>
                <a:spcPts val="600"/>
              </a:spcAft>
            </a:pPr>
            <a:fld id="{869A40B3-8E43-41D4-B58B-E084EBC2E1A9}"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94546365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electronics&#10;&#10;Description generated with high confidence">
            <a:extLst>
              <a:ext uri="{FF2B5EF4-FFF2-40B4-BE49-F238E27FC236}">
                <a16:creationId xmlns:a16="http://schemas.microsoft.com/office/drawing/2014/main" id="{43AE11FA-039C-47D8-895E-74045DAB3956}"/>
              </a:ext>
            </a:extLst>
          </p:cNvPr>
          <p:cNvPicPr>
            <a:picLocks noChangeAspect="1"/>
          </p:cNvPicPr>
          <p:nvPr/>
        </p:nvPicPr>
        <p:blipFill rotWithShape="1">
          <a:blip r:embed="rId2"/>
          <a:srcRect/>
          <a:stretch/>
        </p:blipFill>
        <p:spPr>
          <a:xfrm>
            <a:off x="20" y="10"/>
            <a:ext cx="12191980" cy="6857990"/>
          </a:xfrm>
          <a:prstGeom prst="rect">
            <a:avLst/>
          </a:prstGeom>
        </p:spPr>
      </p:pic>
      <p:sp>
        <p:nvSpPr>
          <p:cNvPr id="13" name="TextBox 12">
            <a:extLst>
              <a:ext uri="{FF2B5EF4-FFF2-40B4-BE49-F238E27FC236}">
                <a16:creationId xmlns:a16="http://schemas.microsoft.com/office/drawing/2014/main" id="{1EFAF14C-D24B-41D2-BD60-0FC4390432FB}"/>
              </a:ext>
            </a:extLst>
          </p:cNvPr>
          <p:cNvSpPr txBox="1"/>
          <p:nvPr/>
        </p:nvSpPr>
        <p:spPr>
          <a:xfrm>
            <a:off x="7372430" y="1873990"/>
            <a:ext cx="2325512" cy="2277547"/>
          </a:xfrm>
          <a:prstGeom prst="rect">
            <a:avLst/>
          </a:prstGeom>
          <a:solidFill>
            <a:schemeClr val="accent2">
              <a:lumMod val="60000"/>
              <a:lumOff val="40000"/>
            </a:schemeClr>
          </a:solidFill>
        </p:spPr>
        <p:txBody>
          <a:bodyPr wrap="square" rtlCol="0">
            <a:spAutoFit/>
          </a:bodyPr>
          <a:lstStyle/>
          <a:p>
            <a:pPr algn="ctr"/>
            <a:endParaRPr lang="en-US" sz="3200"/>
          </a:p>
          <a:p>
            <a:pPr algn="ctr"/>
            <a:r>
              <a:rPr lang="en-US" sz="3200"/>
              <a:t>0.03</a:t>
            </a:r>
          </a:p>
          <a:p>
            <a:endParaRPr lang="en-US"/>
          </a:p>
          <a:p>
            <a:endParaRPr lang="en-US"/>
          </a:p>
          <a:p>
            <a:endParaRPr lang="en-US"/>
          </a:p>
          <a:p>
            <a:pPr algn="ctr"/>
            <a:r>
              <a:rPr lang="en-US" sz="2400" b="1" i="1">
                <a:solidFill>
                  <a:schemeClr val="bg1"/>
                </a:solidFill>
              </a:rPr>
              <a:t>P-value</a:t>
            </a:r>
            <a:endParaRPr lang="en-US" sz="2400" b="1" i="1" dirty="0">
              <a:solidFill>
                <a:schemeClr val="bg1"/>
              </a:solidFill>
            </a:endParaRPr>
          </a:p>
        </p:txBody>
      </p:sp>
      <p:sp>
        <p:nvSpPr>
          <p:cNvPr id="2" name="Slide Number Placeholder 1">
            <a:extLst>
              <a:ext uri="{FF2B5EF4-FFF2-40B4-BE49-F238E27FC236}">
                <a16:creationId xmlns:a16="http://schemas.microsoft.com/office/drawing/2014/main" id="{3268CE69-A2C7-41FF-9C5D-A750366CEA1E}"/>
              </a:ext>
            </a:extLst>
          </p:cNvPr>
          <p:cNvSpPr>
            <a:spLocks noGrp="1"/>
          </p:cNvSpPr>
          <p:nvPr>
            <p:ph type="sldNum" sz="quarter" idx="12"/>
          </p:nvPr>
        </p:nvSpPr>
        <p:spPr>
          <a:xfrm>
            <a:off x="8610600" y="6356350"/>
            <a:ext cx="2743200" cy="365125"/>
          </a:xfrm>
        </p:spPr>
        <p:txBody>
          <a:bodyPr/>
          <a:lstStyle/>
          <a:p>
            <a:fld id="{869A40B3-8E43-41D4-B58B-E084EBC2E1A9}" type="slidenum">
              <a:rPr lang="en-US" smtClean="0"/>
              <a:t>14</a:t>
            </a:fld>
            <a:endParaRPr lang="en-US"/>
          </a:p>
        </p:txBody>
      </p:sp>
    </p:spTree>
    <p:extLst>
      <p:ext uri="{BB962C8B-B14F-4D97-AF65-F5344CB8AC3E}">
        <p14:creationId xmlns:p14="http://schemas.microsoft.com/office/powerpoint/2010/main" val="22469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B3D42-59CD-46C2-9C47-91A48FEB2E9D}"/>
              </a:ext>
            </a:extLst>
          </p:cNvPr>
          <p:cNvPicPr>
            <a:picLocks noChangeAspect="1"/>
          </p:cNvPicPr>
          <p:nvPr/>
        </p:nvPicPr>
        <p:blipFill>
          <a:blip r:embed="rId2"/>
          <a:stretch>
            <a:fillRect/>
          </a:stretch>
        </p:blipFill>
        <p:spPr>
          <a:xfrm>
            <a:off x="4477872" y="893515"/>
            <a:ext cx="2404533" cy="1107168"/>
          </a:xfrm>
          <a:prstGeom prst="rect">
            <a:avLst/>
          </a:prstGeom>
        </p:spPr>
      </p:pic>
      <p:sp>
        <p:nvSpPr>
          <p:cNvPr id="4" name="TextBox 3">
            <a:extLst>
              <a:ext uri="{FF2B5EF4-FFF2-40B4-BE49-F238E27FC236}">
                <a16:creationId xmlns:a16="http://schemas.microsoft.com/office/drawing/2014/main" id="{513AE18E-72DF-4CE6-88AB-7BCD33555B71}"/>
              </a:ext>
            </a:extLst>
          </p:cNvPr>
          <p:cNvSpPr txBox="1"/>
          <p:nvPr/>
        </p:nvSpPr>
        <p:spPr>
          <a:xfrm>
            <a:off x="2350276" y="2181910"/>
            <a:ext cx="8424471" cy="3170099"/>
          </a:xfrm>
          <a:prstGeom prst="rect">
            <a:avLst/>
          </a:prstGeom>
          <a:noFill/>
        </p:spPr>
        <p:txBody>
          <a:bodyPr wrap="square" rtlCol="0">
            <a:spAutoFit/>
          </a:bodyPr>
          <a:lstStyle/>
          <a:p>
            <a:r>
              <a:rPr lang="en-US" sz="4000" dirty="0">
                <a:solidFill>
                  <a:schemeClr val="tx2">
                    <a:lumMod val="95000"/>
                    <a:lumOff val="5000"/>
                  </a:schemeClr>
                </a:solidFill>
              </a:rPr>
              <a:t>My experimental results are interesting.  I should spend more time with them, maybe repeat the experiment.  I may be on to something, but it will take time to be sure.</a:t>
            </a:r>
          </a:p>
        </p:txBody>
      </p:sp>
      <p:sp>
        <p:nvSpPr>
          <p:cNvPr id="2" name="Slide Number Placeholder 1">
            <a:extLst>
              <a:ext uri="{FF2B5EF4-FFF2-40B4-BE49-F238E27FC236}">
                <a16:creationId xmlns:a16="http://schemas.microsoft.com/office/drawing/2014/main" id="{C698BB82-D5AC-4868-8025-450F0E24A6C6}"/>
              </a:ext>
            </a:extLst>
          </p:cNvPr>
          <p:cNvSpPr>
            <a:spLocks noGrp="1"/>
          </p:cNvSpPr>
          <p:nvPr>
            <p:ph type="sldNum" sz="quarter" idx="12"/>
          </p:nvPr>
        </p:nvSpPr>
        <p:spPr/>
        <p:txBody>
          <a:bodyPr/>
          <a:lstStyle/>
          <a:p>
            <a:fld id="{869A40B3-8E43-41D4-B58B-E084EBC2E1A9}" type="slidenum">
              <a:rPr lang="en-US" smtClean="0"/>
              <a:t>15</a:t>
            </a:fld>
            <a:endParaRPr lang="en-US"/>
          </a:p>
        </p:txBody>
      </p:sp>
    </p:spTree>
    <p:extLst>
      <p:ext uri="{BB962C8B-B14F-4D97-AF65-F5344CB8AC3E}">
        <p14:creationId xmlns:p14="http://schemas.microsoft.com/office/powerpoint/2010/main" val="108932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B3D42-59CD-46C2-9C47-91A48FEB2E9D}"/>
              </a:ext>
            </a:extLst>
          </p:cNvPr>
          <p:cNvPicPr>
            <a:picLocks noChangeAspect="1"/>
          </p:cNvPicPr>
          <p:nvPr/>
        </p:nvPicPr>
        <p:blipFill>
          <a:blip r:embed="rId2"/>
          <a:stretch>
            <a:fillRect/>
          </a:stretch>
        </p:blipFill>
        <p:spPr>
          <a:xfrm>
            <a:off x="4213413" y="1202798"/>
            <a:ext cx="2404533" cy="1107168"/>
          </a:xfrm>
          <a:prstGeom prst="rect">
            <a:avLst/>
          </a:prstGeom>
        </p:spPr>
      </p:pic>
      <p:sp>
        <p:nvSpPr>
          <p:cNvPr id="4" name="TextBox 3">
            <a:extLst>
              <a:ext uri="{FF2B5EF4-FFF2-40B4-BE49-F238E27FC236}">
                <a16:creationId xmlns:a16="http://schemas.microsoft.com/office/drawing/2014/main" id="{513AE18E-72DF-4CE6-88AB-7BCD33555B71}"/>
              </a:ext>
            </a:extLst>
          </p:cNvPr>
          <p:cNvSpPr txBox="1"/>
          <p:nvPr/>
        </p:nvSpPr>
        <p:spPr>
          <a:xfrm>
            <a:off x="2537449" y="2706345"/>
            <a:ext cx="7856300" cy="2554545"/>
          </a:xfrm>
          <a:prstGeom prst="rect">
            <a:avLst/>
          </a:prstGeom>
          <a:noFill/>
        </p:spPr>
        <p:txBody>
          <a:bodyPr wrap="square" rtlCol="0">
            <a:spAutoFit/>
          </a:bodyPr>
          <a:lstStyle/>
          <a:p>
            <a:r>
              <a:rPr lang="en-US" sz="4000" dirty="0">
                <a:solidFill>
                  <a:schemeClr val="tx2">
                    <a:lumMod val="95000"/>
                    <a:lumOff val="5000"/>
                  </a:schemeClr>
                </a:solidFill>
              </a:rPr>
              <a:t>You tiny, beautiful p-value.  You are the result that I want to spend the rest of my life with. Let’s publish and get grants together.  I love you!</a:t>
            </a:r>
          </a:p>
        </p:txBody>
      </p:sp>
      <p:sp>
        <p:nvSpPr>
          <p:cNvPr id="2" name="Slide Number Placeholder 1">
            <a:extLst>
              <a:ext uri="{FF2B5EF4-FFF2-40B4-BE49-F238E27FC236}">
                <a16:creationId xmlns:a16="http://schemas.microsoft.com/office/drawing/2014/main" id="{5CB7C09D-5B06-40B3-B9C1-8D03216AFECF}"/>
              </a:ext>
            </a:extLst>
          </p:cNvPr>
          <p:cNvSpPr>
            <a:spLocks noGrp="1"/>
          </p:cNvSpPr>
          <p:nvPr>
            <p:ph type="sldNum" sz="quarter" idx="12"/>
          </p:nvPr>
        </p:nvSpPr>
        <p:spPr/>
        <p:txBody>
          <a:bodyPr/>
          <a:lstStyle/>
          <a:p>
            <a:fld id="{869A40B3-8E43-41D4-B58B-E084EBC2E1A9}" type="slidenum">
              <a:rPr lang="en-US" smtClean="0"/>
              <a:t>16</a:t>
            </a:fld>
            <a:endParaRPr lang="en-US"/>
          </a:p>
        </p:txBody>
      </p:sp>
    </p:spTree>
    <p:extLst>
      <p:ext uri="{BB962C8B-B14F-4D97-AF65-F5344CB8AC3E}">
        <p14:creationId xmlns:p14="http://schemas.microsoft.com/office/powerpoint/2010/main" val="30870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90191A2-2B01-4C3E-92EF-84691F4E9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2519363"/>
            <a:ext cx="914400" cy="914400"/>
          </a:xfrm>
          <a:prstGeom prst="rect">
            <a:avLst/>
          </a:prstGeom>
        </p:spPr>
      </p:pic>
      <p:sp>
        <p:nvSpPr>
          <p:cNvPr id="2" name="Title 1"/>
          <p:cNvSpPr>
            <a:spLocks noGrp="1"/>
          </p:cNvSpPr>
          <p:nvPr>
            <p:ph type="title"/>
          </p:nvPr>
        </p:nvSpPr>
        <p:spPr>
          <a:xfrm>
            <a:off x="433495" y="3433763"/>
            <a:ext cx="3197013" cy="2743200"/>
          </a:xfrm>
        </p:spPr>
        <p:txBody>
          <a:bodyPr anchor="t">
            <a:normAutofit/>
          </a:bodyPr>
          <a:lstStyle/>
          <a:p>
            <a:pPr algn="ctr"/>
            <a:r>
              <a:rPr lang="en-US" dirty="0"/>
              <a:t>p equal or nearly equal to 0.06</a:t>
            </a:r>
            <a:endParaRPr lang="en-US"/>
          </a:p>
        </p:txBody>
      </p:sp>
      <p:sp>
        <p:nvSpPr>
          <p:cNvPr id="3" name="Content Placeholder 2"/>
          <p:cNvSpPr>
            <a:spLocks noGrp="1"/>
          </p:cNvSpPr>
          <p:nvPr>
            <p:ph idx="1"/>
          </p:nvPr>
        </p:nvSpPr>
        <p:spPr>
          <a:xfrm>
            <a:off x="4064000" y="643467"/>
            <a:ext cx="7289799" cy="5533496"/>
          </a:xfrm>
        </p:spPr>
        <p:txBody>
          <a:bodyPr anchor="ctr">
            <a:noAutofit/>
          </a:bodyPr>
          <a:lstStyle/>
          <a:p>
            <a:r>
              <a:rPr lang="en-US" sz="2800" dirty="0">
                <a:solidFill>
                  <a:schemeClr val="tx2">
                    <a:lumMod val="95000"/>
                    <a:lumOff val="5000"/>
                  </a:schemeClr>
                </a:solidFill>
              </a:rPr>
              <a:t>almost significant</a:t>
            </a:r>
          </a:p>
          <a:p>
            <a:r>
              <a:rPr lang="en-US" sz="2800" dirty="0">
                <a:solidFill>
                  <a:schemeClr val="tx2">
                    <a:lumMod val="95000"/>
                    <a:lumOff val="5000"/>
                  </a:schemeClr>
                </a:solidFill>
              </a:rPr>
              <a:t>almost attained significance </a:t>
            </a:r>
          </a:p>
          <a:p>
            <a:r>
              <a:rPr lang="en-US" sz="2800" dirty="0">
                <a:solidFill>
                  <a:schemeClr val="tx2">
                    <a:lumMod val="95000"/>
                    <a:lumOff val="5000"/>
                  </a:schemeClr>
                </a:solidFill>
              </a:rPr>
              <a:t>almost significant tendency</a:t>
            </a:r>
          </a:p>
          <a:p>
            <a:r>
              <a:rPr lang="en-US" sz="2800" dirty="0">
                <a:solidFill>
                  <a:schemeClr val="tx2">
                    <a:lumMod val="95000"/>
                    <a:lumOff val="5000"/>
                  </a:schemeClr>
                </a:solidFill>
              </a:rPr>
              <a:t>almost became significant </a:t>
            </a:r>
          </a:p>
          <a:p>
            <a:r>
              <a:rPr lang="en-US" sz="2800" dirty="0">
                <a:solidFill>
                  <a:schemeClr val="tx2">
                    <a:lumMod val="95000"/>
                    <a:lumOff val="5000"/>
                  </a:schemeClr>
                </a:solidFill>
              </a:rPr>
              <a:t>almost but not quite significant</a:t>
            </a:r>
          </a:p>
          <a:p>
            <a:r>
              <a:rPr lang="en-US" sz="2800" dirty="0">
                <a:solidFill>
                  <a:schemeClr val="tx2">
                    <a:lumMod val="95000"/>
                    <a:lumOff val="5000"/>
                  </a:schemeClr>
                </a:solidFill>
              </a:rPr>
              <a:t>almost statistically significant</a:t>
            </a:r>
          </a:p>
          <a:p>
            <a:r>
              <a:rPr lang="en-US" sz="2800" dirty="0">
                <a:solidFill>
                  <a:schemeClr val="tx2">
                    <a:lumMod val="95000"/>
                    <a:lumOff val="5000"/>
                  </a:schemeClr>
                </a:solidFill>
              </a:rPr>
              <a:t>almost reached statistical significance</a:t>
            </a:r>
          </a:p>
          <a:p>
            <a:r>
              <a:rPr lang="en-US" sz="2800" dirty="0">
                <a:solidFill>
                  <a:schemeClr val="tx2">
                    <a:lumMod val="95000"/>
                    <a:lumOff val="5000"/>
                  </a:schemeClr>
                </a:solidFill>
              </a:rPr>
              <a:t>just barely below the level of significance</a:t>
            </a:r>
          </a:p>
          <a:p>
            <a:r>
              <a:rPr lang="en-US" sz="2800" dirty="0">
                <a:solidFill>
                  <a:schemeClr val="tx2">
                    <a:lumMod val="95000"/>
                    <a:lumOff val="5000"/>
                  </a:schemeClr>
                </a:solidFill>
              </a:rPr>
              <a:t>just beyond significance </a:t>
            </a:r>
          </a:p>
        </p:txBody>
      </p:sp>
      <p:sp>
        <p:nvSpPr>
          <p:cNvPr id="4" name="Slide Number Placeholder 3">
            <a:extLst>
              <a:ext uri="{FF2B5EF4-FFF2-40B4-BE49-F238E27FC236}">
                <a16:creationId xmlns:a16="http://schemas.microsoft.com/office/drawing/2014/main" id="{932B9BD8-B712-48A8-A86C-0AFD0DBCD337}"/>
              </a:ext>
            </a:extLst>
          </p:cNvPr>
          <p:cNvSpPr>
            <a:spLocks noGrp="1"/>
          </p:cNvSpPr>
          <p:nvPr>
            <p:ph type="sldNum" sz="quarter" idx="12"/>
          </p:nvPr>
        </p:nvSpPr>
        <p:spPr/>
        <p:txBody>
          <a:bodyPr/>
          <a:lstStyle/>
          <a:p>
            <a:fld id="{869A40B3-8E43-41D4-B58B-E084EBC2E1A9}" type="slidenum">
              <a:rPr lang="en-US" smtClean="0"/>
              <a:t>17</a:t>
            </a:fld>
            <a:endParaRPr lang="en-US"/>
          </a:p>
        </p:txBody>
      </p:sp>
    </p:spTree>
    <p:extLst>
      <p:ext uri="{BB962C8B-B14F-4D97-AF65-F5344CB8AC3E}">
        <p14:creationId xmlns:p14="http://schemas.microsoft.com/office/powerpoint/2010/main" val="308889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90191A2-2B01-4C3E-92EF-84691F4E9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2519363"/>
            <a:ext cx="914400" cy="914400"/>
          </a:xfrm>
          <a:prstGeom prst="rect">
            <a:avLst/>
          </a:prstGeom>
        </p:spPr>
      </p:pic>
      <p:sp>
        <p:nvSpPr>
          <p:cNvPr id="2" name="Title 1"/>
          <p:cNvSpPr>
            <a:spLocks noGrp="1"/>
          </p:cNvSpPr>
          <p:nvPr>
            <p:ph type="title"/>
          </p:nvPr>
        </p:nvSpPr>
        <p:spPr>
          <a:xfrm>
            <a:off x="433495" y="3433763"/>
            <a:ext cx="3197013" cy="2743200"/>
          </a:xfrm>
        </p:spPr>
        <p:txBody>
          <a:bodyPr anchor="t">
            <a:normAutofit/>
          </a:bodyPr>
          <a:lstStyle/>
          <a:p>
            <a:pPr algn="ctr"/>
            <a:r>
              <a:rPr lang="en-US" dirty="0"/>
              <a:t>p equal or nearly equal to 0.08</a:t>
            </a:r>
          </a:p>
        </p:txBody>
      </p:sp>
      <p:sp>
        <p:nvSpPr>
          <p:cNvPr id="3" name="Content Placeholder 2"/>
          <p:cNvSpPr>
            <a:spLocks noGrp="1"/>
          </p:cNvSpPr>
          <p:nvPr>
            <p:ph idx="1"/>
          </p:nvPr>
        </p:nvSpPr>
        <p:spPr>
          <a:xfrm>
            <a:off x="4064000" y="643467"/>
            <a:ext cx="7289799" cy="5533496"/>
          </a:xfrm>
        </p:spPr>
        <p:txBody>
          <a:bodyPr anchor="ctr">
            <a:noAutofit/>
          </a:bodyPr>
          <a:lstStyle/>
          <a:p>
            <a:r>
              <a:rPr lang="en-US" sz="2800" dirty="0">
                <a:solidFill>
                  <a:schemeClr val="tx2">
                    <a:lumMod val="95000"/>
                    <a:lumOff val="5000"/>
                  </a:schemeClr>
                </a:solidFill>
              </a:rPr>
              <a:t>a certain trend toward significance</a:t>
            </a:r>
          </a:p>
          <a:p>
            <a:r>
              <a:rPr lang="en-US" sz="2800" dirty="0">
                <a:solidFill>
                  <a:schemeClr val="tx2">
                    <a:lumMod val="95000"/>
                    <a:lumOff val="5000"/>
                  </a:schemeClr>
                </a:solidFill>
              </a:rPr>
              <a:t>a definite trend</a:t>
            </a:r>
          </a:p>
          <a:p>
            <a:r>
              <a:rPr lang="en-US" sz="2800" dirty="0">
                <a:solidFill>
                  <a:schemeClr val="tx2">
                    <a:lumMod val="95000"/>
                    <a:lumOff val="5000"/>
                  </a:schemeClr>
                </a:solidFill>
              </a:rPr>
              <a:t>a slight tendency toward significance</a:t>
            </a:r>
          </a:p>
          <a:p>
            <a:r>
              <a:rPr lang="en-US" sz="2800" dirty="0">
                <a:solidFill>
                  <a:schemeClr val="tx2">
                    <a:lumMod val="95000"/>
                    <a:lumOff val="5000"/>
                  </a:schemeClr>
                </a:solidFill>
              </a:rPr>
              <a:t>a strong trend toward significance</a:t>
            </a:r>
          </a:p>
          <a:p>
            <a:r>
              <a:rPr lang="en-US" sz="2800" dirty="0">
                <a:solidFill>
                  <a:schemeClr val="tx2">
                    <a:lumMod val="95000"/>
                    <a:lumOff val="5000"/>
                  </a:schemeClr>
                </a:solidFill>
              </a:rPr>
              <a:t>a trend close to significance</a:t>
            </a:r>
          </a:p>
          <a:p>
            <a:r>
              <a:rPr lang="en-US" sz="2800" dirty="0">
                <a:solidFill>
                  <a:schemeClr val="tx2">
                    <a:lumMod val="95000"/>
                    <a:lumOff val="5000"/>
                  </a:schemeClr>
                </a:solidFill>
              </a:rPr>
              <a:t>an expected trend</a:t>
            </a:r>
          </a:p>
          <a:p>
            <a:r>
              <a:rPr lang="en-US" sz="2800" dirty="0">
                <a:solidFill>
                  <a:schemeClr val="tx2">
                    <a:lumMod val="95000"/>
                    <a:lumOff val="5000"/>
                  </a:schemeClr>
                </a:solidFill>
              </a:rPr>
              <a:t>approached our criteria of significance</a:t>
            </a:r>
          </a:p>
          <a:p>
            <a:r>
              <a:rPr lang="en-US" sz="2800" dirty="0">
                <a:solidFill>
                  <a:schemeClr val="tx2">
                    <a:lumMod val="95000"/>
                    <a:lumOff val="5000"/>
                  </a:schemeClr>
                </a:solidFill>
              </a:rPr>
              <a:t>approaching borderline significance</a:t>
            </a:r>
          </a:p>
          <a:p>
            <a:r>
              <a:rPr lang="en-US" sz="2800" dirty="0">
                <a:solidFill>
                  <a:schemeClr val="tx2">
                    <a:lumMod val="95000"/>
                    <a:lumOff val="5000"/>
                  </a:schemeClr>
                </a:solidFill>
              </a:rPr>
              <a:t>approaching, although not reaching, significance</a:t>
            </a:r>
          </a:p>
        </p:txBody>
      </p:sp>
      <p:sp>
        <p:nvSpPr>
          <p:cNvPr id="4" name="Slide Number Placeholder 3">
            <a:extLst>
              <a:ext uri="{FF2B5EF4-FFF2-40B4-BE49-F238E27FC236}">
                <a16:creationId xmlns:a16="http://schemas.microsoft.com/office/drawing/2014/main" id="{F1BD9111-057A-47D6-BA56-774ED3396761}"/>
              </a:ext>
            </a:extLst>
          </p:cNvPr>
          <p:cNvSpPr>
            <a:spLocks noGrp="1"/>
          </p:cNvSpPr>
          <p:nvPr>
            <p:ph type="sldNum" sz="quarter" idx="12"/>
          </p:nvPr>
        </p:nvSpPr>
        <p:spPr/>
        <p:txBody>
          <a:bodyPr/>
          <a:lstStyle/>
          <a:p>
            <a:fld id="{869A40B3-8E43-41D4-B58B-E084EBC2E1A9}" type="slidenum">
              <a:rPr lang="en-US" smtClean="0"/>
              <a:t>18</a:t>
            </a:fld>
            <a:endParaRPr lang="en-US"/>
          </a:p>
        </p:txBody>
      </p:sp>
    </p:spTree>
    <p:extLst>
      <p:ext uri="{BB962C8B-B14F-4D97-AF65-F5344CB8AC3E}">
        <p14:creationId xmlns:p14="http://schemas.microsoft.com/office/powerpoint/2010/main" val="36130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90191A2-2B01-4C3E-92EF-84691F4E9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2519363"/>
            <a:ext cx="914400" cy="914400"/>
          </a:xfrm>
          <a:prstGeom prst="rect">
            <a:avLst/>
          </a:prstGeom>
        </p:spPr>
      </p:pic>
      <p:sp>
        <p:nvSpPr>
          <p:cNvPr id="2" name="Title 1"/>
          <p:cNvSpPr>
            <a:spLocks noGrp="1"/>
          </p:cNvSpPr>
          <p:nvPr>
            <p:ph type="title"/>
          </p:nvPr>
        </p:nvSpPr>
        <p:spPr>
          <a:xfrm>
            <a:off x="433495" y="3433763"/>
            <a:ext cx="3197013" cy="2743200"/>
          </a:xfrm>
        </p:spPr>
        <p:txBody>
          <a:bodyPr anchor="t">
            <a:normAutofit/>
          </a:bodyPr>
          <a:lstStyle/>
          <a:p>
            <a:pPr algn="ctr"/>
            <a:r>
              <a:rPr lang="en-US" dirty="0"/>
              <a:t>p close to but not less than 0.05</a:t>
            </a:r>
          </a:p>
        </p:txBody>
      </p:sp>
      <p:sp>
        <p:nvSpPr>
          <p:cNvPr id="3" name="Content Placeholder 2"/>
          <p:cNvSpPr>
            <a:spLocks noGrp="1"/>
          </p:cNvSpPr>
          <p:nvPr>
            <p:ph idx="1"/>
          </p:nvPr>
        </p:nvSpPr>
        <p:spPr>
          <a:xfrm>
            <a:off x="4064000" y="643467"/>
            <a:ext cx="7289799" cy="5533496"/>
          </a:xfrm>
        </p:spPr>
        <p:txBody>
          <a:bodyPr anchor="ctr">
            <a:normAutofit/>
          </a:bodyPr>
          <a:lstStyle/>
          <a:p>
            <a:r>
              <a:rPr lang="en-US" sz="2400" dirty="0">
                <a:solidFill>
                  <a:schemeClr val="tx2">
                    <a:lumMod val="95000"/>
                    <a:lumOff val="5000"/>
                  </a:schemeClr>
                </a:solidFill>
              </a:rPr>
              <a:t>hovered at nearly a significant level (p=0.058)</a:t>
            </a:r>
          </a:p>
          <a:p>
            <a:r>
              <a:rPr lang="en-US" sz="2400" dirty="0">
                <a:solidFill>
                  <a:schemeClr val="tx2">
                    <a:lumMod val="95000"/>
                    <a:lumOff val="5000"/>
                  </a:schemeClr>
                </a:solidFill>
              </a:rPr>
              <a:t>hovers on the brink of significance (p=0.055)</a:t>
            </a:r>
          </a:p>
          <a:p>
            <a:r>
              <a:rPr lang="en-US" sz="2400" dirty="0">
                <a:solidFill>
                  <a:schemeClr val="tx2">
                    <a:lumMod val="95000"/>
                    <a:lumOff val="5000"/>
                  </a:schemeClr>
                </a:solidFill>
              </a:rPr>
              <a:t>just about significant (p=0.051)</a:t>
            </a:r>
          </a:p>
          <a:p>
            <a:r>
              <a:rPr lang="en-US" sz="2400" dirty="0">
                <a:solidFill>
                  <a:schemeClr val="tx2">
                    <a:lumMod val="95000"/>
                    <a:lumOff val="5000"/>
                  </a:schemeClr>
                </a:solidFill>
              </a:rPr>
              <a:t>just above the margin of significance (p=0.053)</a:t>
            </a:r>
          </a:p>
          <a:p>
            <a:r>
              <a:rPr lang="en-US" sz="2400" dirty="0">
                <a:solidFill>
                  <a:schemeClr val="tx2">
                    <a:lumMod val="95000"/>
                    <a:lumOff val="5000"/>
                  </a:schemeClr>
                </a:solidFill>
              </a:rPr>
              <a:t>just at the conventional level of significance (p=0.05001)</a:t>
            </a:r>
          </a:p>
          <a:p>
            <a:r>
              <a:rPr lang="en-US" sz="2400" dirty="0">
                <a:solidFill>
                  <a:schemeClr val="tx2">
                    <a:lumMod val="95000"/>
                    <a:lumOff val="5000"/>
                  </a:schemeClr>
                </a:solidFill>
              </a:rPr>
              <a:t>just barely statistically signiﬁcant (p=0.054)</a:t>
            </a:r>
          </a:p>
          <a:p>
            <a:r>
              <a:rPr lang="en-US" sz="2400" dirty="0">
                <a:solidFill>
                  <a:schemeClr val="tx2">
                    <a:lumMod val="95000"/>
                    <a:lumOff val="5000"/>
                  </a:schemeClr>
                </a:solidFill>
              </a:rPr>
              <a:t>just borderline significant (p=0.058)</a:t>
            </a:r>
          </a:p>
          <a:p>
            <a:r>
              <a:rPr lang="en-US" sz="2400" dirty="0">
                <a:solidFill>
                  <a:schemeClr val="tx2">
                    <a:lumMod val="95000"/>
                    <a:lumOff val="5000"/>
                  </a:schemeClr>
                </a:solidFill>
              </a:rPr>
              <a:t>just escaped significance (p=0.057)</a:t>
            </a:r>
          </a:p>
          <a:p>
            <a:r>
              <a:rPr lang="en-US" sz="2400" dirty="0">
                <a:solidFill>
                  <a:schemeClr val="tx2">
                    <a:lumMod val="95000"/>
                    <a:lumOff val="5000"/>
                  </a:schemeClr>
                </a:solidFill>
              </a:rPr>
              <a:t>just failed significance (p=0.057)</a:t>
            </a:r>
          </a:p>
        </p:txBody>
      </p:sp>
      <p:sp>
        <p:nvSpPr>
          <p:cNvPr id="4" name="Slide Number Placeholder 3">
            <a:extLst>
              <a:ext uri="{FF2B5EF4-FFF2-40B4-BE49-F238E27FC236}">
                <a16:creationId xmlns:a16="http://schemas.microsoft.com/office/drawing/2014/main" id="{D2B2510E-895A-4C5E-A8D6-5E5BC3EAD234}"/>
              </a:ext>
            </a:extLst>
          </p:cNvPr>
          <p:cNvSpPr>
            <a:spLocks noGrp="1"/>
          </p:cNvSpPr>
          <p:nvPr>
            <p:ph type="sldNum" sz="quarter" idx="12"/>
          </p:nvPr>
        </p:nvSpPr>
        <p:spPr/>
        <p:txBody>
          <a:bodyPr/>
          <a:lstStyle/>
          <a:p>
            <a:fld id="{869A40B3-8E43-41D4-B58B-E084EBC2E1A9}" type="slidenum">
              <a:rPr lang="en-US" smtClean="0"/>
              <a:t>19</a:t>
            </a:fld>
            <a:endParaRPr lang="en-US"/>
          </a:p>
        </p:txBody>
      </p:sp>
    </p:spTree>
    <p:extLst>
      <p:ext uri="{BB962C8B-B14F-4D97-AF65-F5344CB8AC3E}">
        <p14:creationId xmlns:p14="http://schemas.microsoft.com/office/powerpoint/2010/main" val="13464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id="{5756CBD3-7064-45C0-8DE4-326D9E6B02E3}"/>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p>
        </p:txBody>
      </p:sp>
      <p:sp>
        <p:nvSpPr>
          <p:cNvPr id="4" name="Slide Number Placeholder 3">
            <a:extLst>
              <a:ext uri="{FF2B5EF4-FFF2-40B4-BE49-F238E27FC236}">
                <a16:creationId xmlns:a16="http://schemas.microsoft.com/office/drawing/2014/main" id="{30D27D74-C589-4A83-8290-2881009A6B3C}"/>
              </a:ext>
            </a:extLst>
          </p:cNvPr>
          <p:cNvSpPr>
            <a:spLocks noGrp="1"/>
          </p:cNvSpPr>
          <p:nvPr>
            <p:ph type="sldNum" sz="quarter" idx="12"/>
          </p:nvPr>
        </p:nvSpPr>
        <p:spPr>
          <a:xfrm>
            <a:off x="10707624" y="6382512"/>
            <a:ext cx="685800" cy="320040"/>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869A40B3-8E43-41D4-B58B-E084EBC2E1A9}"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2</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
        <p:nvSpPr>
          <p:cNvPr id="12" name="Content Placeholder 2">
            <a:extLst>
              <a:ext uri="{FF2B5EF4-FFF2-40B4-BE49-F238E27FC236}">
                <a16:creationId xmlns:a16="http://schemas.microsoft.com/office/drawing/2014/main" id="{1C4F8A9B-9AB9-4A1D-97CF-64473448869C}"/>
              </a:ext>
            </a:extLst>
          </p:cNvPr>
          <p:cNvSpPr txBox="1">
            <a:spLocks/>
          </p:cNvSpPr>
          <p:nvPr/>
        </p:nvSpPr>
        <p:spPr>
          <a:xfrm>
            <a:off x="6090573" y="801866"/>
            <a:ext cx="5650926" cy="5230634"/>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400">
                <a:solidFill>
                  <a:srgbClr val="000000"/>
                </a:solidFill>
              </a:rPr>
              <a:t>New </a:t>
            </a:r>
            <a:r>
              <a:rPr lang="en-US" sz="2400">
                <a:solidFill>
                  <a:srgbClr val="000000"/>
                </a:solidFill>
                <a:highlight>
                  <a:srgbClr val="FFFF00"/>
                </a:highlight>
              </a:rPr>
              <a:t>treatment</a:t>
            </a:r>
            <a:r>
              <a:rPr lang="en-US" sz="2400">
                <a:solidFill>
                  <a:srgbClr val="000000"/>
                </a:solidFill>
              </a:rPr>
              <a:t> compared to </a:t>
            </a:r>
            <a:r>
              <a:rPr lang="en-US" sz="2400">
                <a:solidFill>
                  <a:srgbClr val="000000"/>
                </a:solidFill>
                <a:highlight>
                  <a:srgbClr val="FFFF00"/>
                </a:highlight>
              </a:rPr>
              <a:t>placebo</a:t>
            </a:r>
            <a:r>
              <a:rPr lang="en-US" sz="2400">
                <a:solidFill>
                  <a:srgbClr val="000000"/>
                </a:solidFill>
              </a:rPr>
              <a:t> to improve TKV (a measure of health in kidney patients, in ml)</a:t>
            </a:r>
          </a:p>
          <a:p>
            <a:pPr fontAlgn="auto">
              <a:spcAft>
                <a:spcPts val="0"/>
              </a:spcAft>
            </a:pPr>
            <a:r>
              <a:rPr lang="en-US" sz="2400">
                <a:solidFill>
                  <a:srgbClr val="000000"/>
                </a:solidFill>
                <a:highlight>
                  <a:srgbClr val="C0C0C0"/>
                </a:highlight>
              </a:rPr>
              <a:t>After one year, </a:t>
            </a:r>
            <a:r>
              <a:rPr lang="en-US" sz="2400">
                <a:solidFill>
                  <a:srgbClr val="000000"/>
                </a:solidFill>
              </a:rPr>
              <a:t>difference in median TKV (treatment – placebo)  = </a:t>
            </a:r>
            <a:r>
              <a:rPr lang="en-US" sz="2400" b="1">
                <a:solidFill>
                  <a:srgbClr val="000000"/>
                </a:solidFill>
              </a:rPr>
              <a:t>96.8</a:t>
            </a:r>
            <a:r>
              <a:rPr lang="en-US" sz="2400">
                <a:solidFill>
                  <a:srgbClr val="000000"/>
                </a:solidFill>
              </a:rPr>
              <a:t> </a:t>
            </a:r>
          </a:p>
          <a:p>
            <a:pPr lvl="1" fontAlgn="auto">
              <a:spcAft>
                <a:spcPts val="0"/>
              </a:spcAft>
              <a:buFont typeface="Courier New" panose="02070309020205020404" pitchFamily="49" charset="0"/>
              <a:buChar char="o"/>
            </a:pPr>
            <a:r>
              <a:rPr lang="en-US" sz="2200">
                <a:solidFill>
                  <a:srgbClr val="000000"/>
                </a:solidFill>
              </a:rPr>
              <a:t>95% confidence interval 10.8 to 182.7</a:t>
            </a:r>
          </a:p>
          <a:p>
            <a:pPr fontAlgn="auto">
              <a:spcAft>
                <a:spcPts val="0"/>
              </a:spcAft>
            </a:pPr>
            <a:r>
              <a:rPr lang="en-US" sz="2400">
                <a:solidFill>
                  <a:srgbClr val="000000"/>
                </a:solidFill>
              </a:rPr>
              <a:t>P-value computed to be 0.027, round off to </a:t>
            </a:r>
            <a:r>
              <a:rPr lang="en-US" sz="2400" b="1">
                <a:solidFill>
                  <a:srgbClr val="000000"/>
                </a:solidFill>
              </a:rPr>
              <a:t>0.03</a:t>
            </a:r>
            <a:endParaRPr lang="en-US" sz="2400">
              <a:solidFill>
                <a:srgbClr val="000000"/>
              </a:solidFill>
            </a:endParaRPr>
          </a:p>
          <a:p>
            <a:pPr fontAlgn="auto">
              <a:spcAft>
                <a:spcPts val="0"/>
              </a:spcAft>
            </a:pPr>
            <a:r>
              <a:rPr lang="en-US" sz="2400" b="1">
                <a:solidFill>
                  <a:srgbClr val="000000"/>
                </a:solidFill>
              </a:rPr>
              <a:t>https://journals.plos.org/plosmedicine/article?id=10.1371/journal.pmed.1002777</a:t>
            </a:r>
            <a:endParaRPr lang="en-US" sz="2400" b="1" dirty="0">
              <a:solidFill>
                <a:srgbClr val="000000"/>
              </a:solidFill>
            </a:endParaRPr>
          </a:p>
        </p:txBody>
      </p:sp>
    </p:spTree>
    <p:extLst>
      <p:ext uri="{BB962C8B-B14F-4D97-AF65-F5344CB8AC3E}">
        <p14:creationId xmlns:p14="http://schemas.microsoft.com/office/powerpoint/2010/main" val="22535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Content Placeholder 2"/>
          <p:cNvSpPr>
            <a:spLocks noGrp="1"/>
          </p:cNvSpPr>
          <p:nvPr>
            <p:ph idx="1"/>
          </p:nvPr>
        </p:nvSpPr>
        <p:spPr>
          <a:xfrm>
            <a:off x="1524000" y="4495800"/>
            <a:ext cx="9144000" cy="762000"/>
          </a:xfrm>
        </p:spPr>
        <p:txBody>
          <a:bodyPr vert="horz" lIns="91440" tIns="45720" rIns="91440" bIns="45720" rtlCol="0">
            <a:normAutofit/>
          </a:bodyPr>
          <a:lstStyle/>
          <a:p>
            <a:pPr marL="0" indent="0" algn="ctr">
              <a:buNone/>
            </a:pPr>
            <a:r>
              <a:rPr lang="en-US" sz="1800" kern="1200">
                <a:solidFill>
                  <a:schemeClr val="tx1"/>
                </a:solidFill>
                <a:latin typeface="+mn-lt"/>
                <a:ea typeface="+mn-ea"/>
                <a:cs typeface="+mn-cs"/>
              </a:rPr>
              <a:t>https://mchankins.wordpress.com/2013/04/21/still-not-significant-2/</a:t>
            </a:r>
          </a:p>
        </p:txBody>
      </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cap="none">
                <a:solidFill>
                  <a:schemeClr val="bg2"/>
                </a:solidFill>
                <a:latin typeface="+mj-lt"/>
                <a:ea typeface="+mj-ea"/>
                <a:cs typeface="+mj-cs"/>
              </a:rPr>
              <a:t>Thanks to Matthew Hankins for these quotes</a:t>
            </a:r>
          </a:p>
        </p:txBody>
      </p:sp>
      <p:sp>
        <p:nvSpPr>
          <p:cNvPr id="4" name="Slide Number Placeholder 3">
            <a:extLst>
              <a:ext uri="{FF2B5EF4-FFF2-40B4-BE49-F238E27FC236}">
                <a16:creationId xmlns:a16="http://schemas.microsoft.com/office/drawing/2014/main" id="{DAD61B6F-B9E4-4CDF-A358-79569E7673B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69A40B3-8E43-41D4-B58B-E084EBC2E1A9}" type="slidenum">
              <a:rPr lang="en-US">
                <a:solidFill>
                  <a:schemeClr val="tx1"/>
                </a:solidFill>
                <a:latin typeface="+mn-lt"/>
                <a:cs typeface="+mn-cs"/>
              </a:rPr>
              <a:pPr>
                <a:spcAft>
                  <a:spcPts val="600"/>
                </a:spcAft>
              </a:pPr>
              <a:t>20</a:t>
            </a:fld>
            <a:endParaRPr lang="en-US">
              <a:solidFill>
                <a:schemeClr val="tx1"/>
              </a:solidFill>
              <a:latin typeface="+mn-lt"/>
              <a:cs typeface="+mn-cs"/>
            </a:endParaRPr>
          </a:p>
        </p:txBody>
      </p:sp>
    </p:spTree>
    <p:extLst>
      <p:ext uri="{BB962C8B-B14F-4D97-AF65-F5344CB8AC3E}">
        <p14:creationId xmlns:p14="http://schemas.microsoft.com/office/powerpoint/2010/main" val="111016642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6183A1-0767-4CDD-ADC2-592FBA5E2031}"/>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kern="1200" dirty="0">
                <a:solidFill>
                  <a:srgbClr val="FFFFFF"/>
                </a:solidFill>
                <a:latin typeface="+mj-lt"/>
                <a:ea typeface="+mj-ea"/>
                <a:cs typeface="+mj-cs"/>
              </a:rPr>
              <a:t>It is well past time for change</a:t>
            </a:r>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ontent Placeholder 2">
            <a:extLst>
              <a:ext uri="{FF2B5EF4-FFF2-40B4-BE49-F238E27FC236}">
                <a16:creationId xmlns:a16="http://schemas.microsoft.com/office/drawing/2014/main" id="{3FE2EAA8-EEB5-4000-98AB-E7354BB297AF}"/>
              </a:ext>
            </a:extLst>
          </p:cNvPr>
          <p:cNvSpPr txBox="1">
            <a:spLocks/>
          </p:cNvSpPr>
          <p:nvPr/>
        </p:nvSpPr>
        <p:spPr>
          <a:xfrm>
            <a:off x="5221862" y="1719618"/>
            <a:ext cx="5948831" cy="4334629"/>
          </a:xfrm>
          <a:prstGeom prst="rect">
            <a:avLst/>
          </a:prstGeom>
        </p:spPr>
        <p:txBody>
          <a:bodyPr vert="horz" lIns="91440" tIns="45720" rIns="91440" bIns="45720" spcCol="182880" rtlCol="0" anchor="ctr">
            <a:norm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fontAlgn="auto">
              <a:lnSpc>
                <a:spcPct val="90000"/>
              </a:lnSpc>
              <a:spcBef>
                <a:spcPts val="1200"/>
              </a:spcBef>
              <a:spcAft>
                <a:spcPts val="0"/>
              </a:spcAft>
              <a:buClrTx/>
              <a:buSzPct val="120000"/>
              <a:tabLst>
                <a:tab pos="3998913" algn="r"/>
                <a:tab pos="8229600" algn="r"/>
              </a:tabLst>
              <a:defRPr/>
            </a:pPr>
            <a:r>
              <a:rPr kumimoji="0" lang="en-US" sz="2000" b="0" i="0" u="none" strike="noStrike" cap="none" spc="0" normalizeH="0" baseline="0" noProof="0" dirty="0">
                <a:ln>
                  <a:noFill/>
                </a:ln>
                <a:solidFill>
                  <a:srgbClr val="FEFFFF"/>
                </a:solidFill>
                <a:effectLst/>
                <a:uLnTx/>
                <a:uFillTx/>
              </a:rPr>
              <a:t>"It has been widely felt, </a:t>
            </a:r>
            <a:r>
              <a:rPr kumimoji="0" lang="en-US" sz="2000" b="1" i="0" u="none" strike="noStrike" cap="none" spc="0" normalizeH="0" baseline="0" noProof="0" dirty="0">
                <a:ln>
                  <a:noFill/>
                </a:ln>
                <a:solidFill>
                  <a:schemeClr val="accent4">
                    <a:lumMod val="60000"/>
                    <a:lumOff val="40000"/>
                  </a:schemeClr>
                </a:solidFill>
                <a:effectLst/>
                <a:uLnTx/>
                <a:uFillTx/>
              </a:rPr>
              <a:t>probably for thirty years and more</a:t>
            </a:r>
            <a:r>
              <a:rPr kumimoji="0" lang="en-US" sz="2000" b="0" i="0" u="none" strike="noStrike" cap="none" spc="0" normalizeH="0" baseline="0" noProof="0" dirty="0">
                <a:ln>
                  <a:noFill/>
                </a:ln>
                <a:solidFill>
                  <a:srgbClr val="FEFFFF"/>
                </a:solidFill>
                <a:effectLst/>
                <a:uLnTx/>
                <a:uFillTx/>
              </a:rPr>
              <a:t>, that significance tests are overemphasized and often misused and that more emphasis should be put on estimation and prediction.” </a:t>
            </a:r>
          </a:p>
          <a:p>
            <a:pPr marL="228600" lvl="1" fontAlgn="auto">
              <a:lnSpc>
                <a:spcPct val="90000"/>
              </a:lnSpc>
              <a:spcBef>
                <a:spcPts val="1200"/>
              </a:spcBef>
              <a:spcAft>
                <a:spcPts val="0"/>
              </a:spcAft>
              <a:buSzPct val="120000"/>
              <a:buFont typeface="Arial" panose="020B0604020202020204" pitchFamily="34" charset="0"/>
              <a:buChar char="•"/>
              <a:tabLst>
                <a:tab pos="3998913" algn="r"/>
                <a:tab pos="8229600" algn="r"/>
              </a:tabLst>
              <a:defRPr/>
            </a:pPr>
            <a:r>
              <a:rPr kumimoji="0" lang="en-US" sz="2000" b="0" i="0" u="none" strike="noStrike" cap="none" spc="0" normalizeH="0" baseline="0" noProof="0" dirty="0">
                <a:ln>
                  <a:noFill/>
                </a:ln>
                <a:solidFill>
                  <a:srgbClr val="FEFFFF"/>
                </a:solidFill>
                <a:effectLst/>
                <a:uLnTx/>
                <a:uFillTx/>
              </a:rPr>
              <a:t>Cox, D.R. </a:t>
            </a:r>
            <a:r>
              <a:rPr kumimoji="0" lang="en-US" sz="2000" b="1" i="0" u="none" strike="noStrike" cap="none" spc="0" normalizeH="0" baseline="0" noProof="0" dirty="0">
                <a:ln>
                  <a:noFill/>
                </a:ln>
                <a:solidFill>
                  <a:srgbClr val="FEFFFF"/>
                </a:solidFill>
                <a:effectLst/>
                <a:uLnTx/>
                <a:uFillTx/>
              </a:rPr>
              <a:t>1986</a:t>
            </a:r>
            <a:r>
              <a:rPr kumimoji="0" lang="en-US" sz="2000" b="0" i="0" u="none" strike="noStrike" cap="none" spc="0" normalizeH="0" baseline="0" noProof="0" dirty="0">
                <a:ln>
                  <a:noFill/>
                </a:ln>
                <a:solidFill>
                  <a:srgbClr val="FEFFFF"/>
                </a:solidFill>
                <a:effectLst/>
                <a:uLnTx/>
                <a:uFillTx/>
              </a:rPr>
              <a:t>. Some general aspects of the theory of statistics. </a:t>
            </a:r>
            <a:r>
              <a:rPr kumimoji="0" lang="en-US" sz="2000" b="0" i="1" u="none" strike="noStrike" cap="none" spc="0" normalizeH="0" baseline="0" noProof="0" dirty="0">
                <a:ln>
                  <a:noFill/>
                </a:ln>
                <a:solidFill>
                  <a:srgbClr val="FEFFFF"/>
                </a:solidFill>
                <a:effectLst/>
                <a:uLnTx/>
                <a:uFillTx/>
              </a:rPr>
              <a:t>International Statistical Review</a:t>
            </a:r>
            <a:r>
              <a:rPr kumimoji="0" lang="en-US" sz="2000" b="0" i="0" u="none" strike="noStrike" cap="none" spc="0" normalizeH="0" baseline="0" noProof="0" dirty="0">
                <a:ln>
                  <a:noFill/>
                </a:ln>
                <a:solidFill>
                  <a:srgbClr val="FEFFFF"/>
                </a:solidFill>
                <a:effectLst/>
                <a:uLnTx/>
                <a:uFillTx/>
              </a:rPr>
              <a:t> 54: 117-126.</a:t>
            </a:r>
          </a:p>
          <a:p>
            <a:pPr marL="228600" lvl="1" fontAlgn="auto">
              <a:lnSpc>
                <a:spcPct val="90000"/>
              </a:lnSpc>
              <a:spcBef>
                <a:spcPts val="1200"/>
              </a:spcBef>
              <a:spcAft>
                <a:spcPts val="0"/>
              </a:spcAft>
              <a:buSzPct val="120000"/>
              <a:buFont typeface="Arial" panose="020B0604020202020204" pitchFamily="34" charset="0"/>
              <a:buChar char="•"/>
              <a:tabLst>
                <a:tab pos="3998913" algn="r"/>
                <a:tab pos="8229600" algn="r"/>
              </a:tabLst>
              <a:defRPr/>
            </a:pPr>
            <a:r>
              <a:rPr kumimoji="0" lang="en-US" sz="2000" b="0" i="0" u="none" strike="noStrike" cap="none" spc="0" normalizeH="0" baseline="0" noProof="0" dirty="0">
                <a:ln>
                  <a:noFill/>
                </a:ln>
                <a:solidFill>
                  <a:srgbClr val="FEFFFF"/>
                </a:solidFill>
                <a:effectLst/>
                <a:uLnTx/>
                <a:uFillTx/>
              </a:rPr>
              <a:t>A world of quotes illustrating the long history of concern about this can be viewed at David F. Parkhurst, School of Public and Environmental Affairs, Indiana University</a:t>
            </a:r>
          </a:p>
          <a:p>
            <a:pPr marL="228600" lvl="1" fontAlgn="auto">
              <a:lnSpc>
                <a:spcPct val="90000"/>
              </a:lnSpc>
              <a:spcBef>
                <a:spcPts val="1200"/>
              </a:spcBef>
              <a:spcAft>
                <a:spcPts val="0"/>
              </a:spcAft>
              <a:buSzPct val="120000"/>
              <a:buFont typeface="Arial" panose="020B0604020202020204" pitchFamily="34" charset="0"/>
              <a:buChar char="•"/>
              <a:tabLst>
                <a:tab pos="3998913" algn="r"/>
                <a:tab pos="8229600" algn="r"/>
              </a:tabLst>
              <a:defRPr/>
            </a:pPr>
            <a:r>
              <a:rPr kumimoji="0" lang="en-US" sz="2000" b="0" i="0" u="none" strike="noStrike" cap="none" spc="0" normalizeH="0" baseline="0" noProof="0" dirty="0">
                <a:ln>
                  <a:noFill/>
                </a:ln>
                <a:solidFill>
                  <a:srgbClr val="FEFFFF"/>
                </a:solidFill>
                <a:effectLst/>
                <a:uLnTx/>
                <a:uFillTx/>
              </a:rPr>
              <a:t>http://www.indiana.edu/~stigtsts/quotsagn.html</a:t>
            </a:r>
          </a:p>
          <a:p>
            <a:pPr marL="228600" marR="0" lvl="0" fontAlgn="auto">
              <a:lnSpc>
                <a:spcPct val="90000"/>
              </a:lnSpc>
              <a:spcBef>
                <a:spcPts val="1200"/>
              </a:spcBef>
              <a:spcAft>
                <a:spcPts val="0"/>
              </a:spcAft>
              <a:buClrTx/>
              <a:buSzPct val="120000"/>
              <a:tabLst>
                <a:tab pos="3998913" algn="r"/>
                <a:tab pos="8229600" algn="r"/>
              </a:tabLst>
              <a:defRPr/>
            </a:pPr>
            <a:endParaRPr kumimoji="0" lang="en-US" sz="2000" b="0" i="0" u="none" strike="noStrike" cap="none" spc="0" normalizeH="0" baseline="0" noProof="0" dirty="0">
              <a:ln>
                <a:noFill/>
              </a:ln>
              <a:solidFill>
                <a:srgbClr val="FEFFFF"/>
              </a:solidFill>
              <a:effectLst/>
              <a:uLnTx/>
              <a:uFillTx/>
            </a:endParaRPr>
          </a:p>
        </p:txBody>
      </p:sp>
      <p:sp>
        <p:nvSpPr>
          <p:cNvPr id="3" name="Slide Number Placeholder 2">
            <a:extLst>
              <a:ext uri="{FF2B5EF4-FFF2-40B4-BE49-F238E27FC236}">
                <a16:creationId xmlns:a16="http://schemas.microsoft.com/office/drawing/2014/main" id="{089DA0B7-7B78-41C4-B070-F31F7DB91DFA}"/>
              </a:ext>
            </a:extLst>
          </p:cNvPr>
          <p:cNvSpPr>
            <a:spLocks noGrp="1"/>
          </p:cNvSpPr>
          <p:nvPr>
            <p:ph type="sldNum" sz="quarter" idx="12"/>
          </p:nvPr>
        </p:nvSpPr>
        <p:spPr>
          <a:xfrm>
            <a:off x="10707624" y="6175188"/>
            <a:ext cx="685800" cy="320040"/>
          </a:xfrm>
        </p:spPr>
        <p:txBody>
          <a:bodyPr vert="horz" lIns="91440" tIns="45720" rIns="91440" bIns="45720" rtlCol="0" anchor="ctr">
            <a:normAutofit/>
          </a:bodyPr>
          <a:lstStyle/>
          <a:p>
            <a:pPr>
              <a:spcAft>
                <a:spcPts val="600"/>
              </a:spcAft>
            </a:pPr>
            <a:fld id="{869A40B3-8E43-41D4-B58B-E084EBC2E1A9}" type="slidenum">
              <a:rPr lang="en-US" sz="1000">
                <a:solidFill>
                  <a:srgbClr val="FFFFFF"/>
                </a:solidFill>
                <a:latin typeface="+mn-lt"/>
                <a:cs typeface="+mn-cs"/>
              </a:rPr>
              <a:pPr>
                <a:spcAft>
                  <a:spcPts val="600"/>
                </a:spcAft>
              </a:pPr>
              <a:t>21</a:t>
            </a:fld>
            <a:endParaRPr lang="en-US" sz="1000">
              <a:solidFill>
                <a:srgbClr val="FFFFFF"/>
              </a:solidFill>
              <a:latin typeface="+mn-lt"/>
              <a:cs typeface="+mn-cs"/>
            </a:endParaRPr>
          </a:p>
        </p:txBody>
      </p:sp>
    </p:spTree>
    <p:extLst>
      <p:ext uri="{BB962C8B-B14F-4D97-AF65-F5344CB8AC3E}">
        <p14:creationId xmlns:p14="http://schemas.microsoft.com/office/powerpoint/2010/main" val="124654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1FA723C-559F-42CF-B329-9228FB008817}"/>
              </a:ext>
            </a:extLst>
          </p:cNvPr>
          <p:cNvSpPr>
            <a:spLocks noGrp="1"/>
          </p:cNvSpPr>
          <p:nvPr>
            <p:ph sz="half" idx="1"/>
          </p:nvPr>
        </p:nvSpPr>
        <p:spPr>
          <a:xfrm>
            <a:off x="461310" y="1071749"/>
            <a:ext cx="4889500" cy="5256212"/>
          </a:xfrm>
        </p:spPr>
        <p:txBody>
          <a:bodyPr>
            <a:normAutofit/>
          </a:bodyPr>
          <a:lstStyle/>
          <a:p>
            <a:pPr marL="0" indent="0">
              <a:buNone/>
            </a:pPr>
            <a:endParaRPr lang="en-US" sz="4800" dirty="0">
              <a:solidFill>
                <a:schemeClr val="accent1"/>
              </a:solidFill>
            </a:endParaRPr>
          </a:p>
          <a:p>
            <a:pPr marL="0" indent="0">
              <a:buNone/>
            </a:pPr>
            <a:r>
              <a:rPr lang="en-US" sz="4800" dirty="0">
                <a:solidFill>
                  <a:schemeClr val="accent3"/>
                </a:solidFill>
              </a:rPr>
              <a:t>ASA statement articulated six principles</a:t>
            </a:r>
          </a:p>
          <a:p>
            <a:pPr marL="0" indent="0">
              <a:buNone/>
            </a:pPr>
            <a:endParaRPr lang="en-US" sz="4800" dirty="0">
              <a:solidFill>
                <a:schemeClr val="accent3"/>
              </a:solidFill>
            </a:endParaRPr>
          </a:p>
          <a:p>
            <a:pPr marL="0" indent="0">
              <a:buNone/>
            </a:pPr>
            <a:r>
              <a:rPr lang="en-US" sz="2000" dirty="0">
                <a:hlinkClick r:id="rId2"/>
              </a:rPr>
              <a:t>https://amstat.tandfonline.com/doi/full/10.1080/00031305.2016.1154108#.Xs5U3GhKhPY</a:t>
            </a:r>
            <a:endParaRPr lang="en-US" sz="2000" dirty="0">
              <a:solidFill>
                <a:schemeClr val="accent3"/>
              </a:solidFill>
            </a:endParaRPr>
          </a:p>
        </p:txBody>
      </p:sp>
      <p:sp>
        <p:nvSpPr>
          <p:cNvPr id="5" name="Content Placeholder 4">
            <a:extLst>
              <a:ext uri="{FF2B5EF4-FFF2-40B4-BE49-F238E27FC236}">
                <a16:creationId xmlns:a16="http://schemas.microsoft.com/office/drawing/2014/main" id="{6E5F76CB-8691-4C5D-9844-9B82365EF794}"/>
              </a:ext>
            </a:extLst>
          </p:cNvPr>
          <p:cNvSpPr>
            <a:spLocks noGrp="1"/>
          </p:cNvSpPr>
          <p:nvPr>
            <p:ph sz="half" idx="2"/>
          </p:nvPr>
        </p:nvSpPr>
        <p:spPr>
          <a:xfrm>
            <a:off x="5467546" y="744718"/>
            <a:ext cx="5800011" cy="5646655"/>
          </a:xfrm>
        </p:spPr>
        <p:txBody>
          <a:bodyPr>
            <a:normAutofit/>
          </a:bodyPr>
          <a:lstStyle/>
          <a:p>
            <a:pPr marL="457200" indent="-457200">
              <a:buAutoNum type="arabicPeriod"/>
            </a:pPr>
            <a:r>
              <a:rPr lang="en-US" sz="2400" b="1" dirty="0">
                <a:solidFill>
                  <a:schemeClr val="tx2"/>
                </a:solidFill>
              </a:rPr>
              <a:t>P-values can indicate how incompatible the data are with a specified statistical model.</a:t>
            </a:r>
          </a:p>
          <a:p>
            <a:pPr marL="457200" indent="-457200">
              <a:buAutoNum type="arabicPeriod"/>
            </a:pPr>
            <a:r>
              <a:rPr lang="en-US" sz="2400" b="1" dirty="0">
                <a:solidFill>
                  <a:schemeClr val="tx2"/>
                </a:solidFill>
              </a:rPr>
              <a:t>P-values do not measure the probability that the studied hypothesis is true, or the probability that the data were produced by random chance alone.</a:t>
            </a:r>
          </a:p>
          <a:p>
            <a:pPr marL="457200" indent="-457200">
              <a:buFont typeface="+mj-lt"/>
              <a:buAutoNum type="arabicPeriod" startAt="3"/>
            </a:pPr>
            <a:r>
              <a:rPr lang="en-US" sz="2400" b="1" dirty="0">
                <a:solidFill>
                  <a:schemeClr val="tx2"/>
                </a:solidFill>
              </a:rPr>
              <a:t>Scientific conclusions and business or policy decisions should not be based </a:t>
            </a:r>
            <a:r>
              <a:rPr lang="en-US" sz="2400" b="1" dirty="0"/>
              <a:t>only</a:t>
            </a:r>
            <a:r>
              <a:rPr lang="en-US" sz="2400" b="1" dirty="0">
                <a:solidFill>
                  <a:schemeClr val="tx2"/>
                </a:solidFill>
              </a:rPr>
              <a:t> on whether a </a:t>
            </a:r>
            <a:r>
              <a:rPr lang="en-US" sz="2400" b="1" i="1" dirty="0">
                <a:solidFill>
                  <a:schemeClr val="tx2"/>
                </a:solidFill>
              </a:rPr>
              <a:t>p</a:t>
            </a:r>
            <a:r>
              <a:rPr lang="en-US" sz="2400" b="1" dirty="0">
                <a:solidFill>
                  <a:schemeClr val="tx2"/>
                </a:solidFill>
              </a:rPr>
              <a:t>-value passes a specific threshold.</a:t>
            </a:r>
          </a:p>
          <a:p>
            <a:endParaRPr lang="en-US" dirty="0"/>
          </a:p>
        </p:txBody>
      </p:sp>
      <p:sp>
        <p:nvSpPr>
          <p:cNvPr id="2" name="Slide Number Placeholder 1">
            <a:extLst>
              <a:ext uri="{FF2B5EF4-FFF2-40B4-BE49-F238E27FC236}">
                <a16:creationId xmlns:a16="http://schemas.microsoft.com/office/drawing/2014/main" id="{9E1CB1F4-0B64-4D70-B5DF-AA5C8A8C027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9A40B3-8E43-41D4-B58B-E084EBC2E1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911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1FA723C-559F-42CF-B329-9228FB008817}"/>
              </a:ext>
            </a:extLst>
          </p:cNvPr>
          <p:cNvSpPr>
            <a:spLocks noGrp="1"/>
          </p:cNvSpPr>
          <p:nvPr>
            <p:ph sz="half" idx="1"/>
          </p:nvPr>
        </p:nvSpPr>
        <p:spPr>
          <a:xfrm>
            <a:off x="461310" y="1071749"/>
            <a:ext cx="4889500" cy="5256212"/>
          </a:xfrm>
        </p:spPr>
        <p:txBody>
          <a:bodyPr>
            <a:normAutofit/>
          </a:bodyPr>
          <a:lstStyle/>
          <a:p>
            <a:pPr marL="0" indent="0">
              <a:buNone/>
            </a:pPr>
            <a:endParaRPr lang="en-US" sz="4800" dirty="0">
              <a:solidFill>
                <a:schemeClr val="accent1"/>
              </a:solidFill>
            </a:endParaRPr>
          </a:p>
          <a:p>
            <a:pPr marL="0" indent="0">
              <a:buNone/>
            </a:pPr>
            <a:r>
              <a:rPr lang="en-US" sz="4800" dirty="0">
                <a:solidFill>
                  <a:schemeClr val="accent3"/>
                </a:solidFill>
              </a:rPr>
              <a:t>ASA statement articulated six principles</a:t>
            </a:r>
          </a:p>
        </p:txBody>
      </p:sp>
      <p:sp>
        <p:nvSpPr>
          <p:cNvPr id="5" name="Content Placeholder 4">
            <a:extLst>
              <a:ext uri="{FF2B5EF4-FFF2-40B4-BE49-F238E27FC236}">
                <a16:creationId xmlns:a16="http://schemas.microsoft.com/office/drawing/2014/main" id="{6E5F76CB-8691-4C5D-9844-9B82365EF794}"/>
              </a:ext>
            </a:extLst>
          </p:cNvPr>
          <p:cNvSpPr>
            <a:spLocks noGrp="1"/>
          </p:cNvSpPr>
          <p:nvPr>
            <p:ph sz="half" idx="2"/>
          </p:nvPr>
        </p:nvSpPr>
        <p:spPr>
          <a:xfrm>
            <a:off x="5467546" y="744718"/>
            <a:ext cx="5800011" cy="5646655"/>
          </a:xfrm>
        </p:spPr>
        <p:txBody>
          <a:bodyPr>
            <a:normAutofit/>
          </a:bodyPr>
          <a:lstStyle/>
          <a:p>
            <a:pPr marL="457200" indent="-457200">
              <a:buFont typeface="+mj-lt"/>
              <a:buAutoNum type="arabicPeriod" startAt="4"/>
            </a:pPr>
            <a:endParaRPr lang="en-US" sz="2400" b="1" dirty="0">
              <a:solidFill>
                <a:schemeClr val="tx2"/>
              </a:solidFill>
            </a:endParaRPr>
          </a:p>
          <a:p>
            <a:pPr marL="457200" indent="-457200">
              <a:buFont typeface="+mj-lt"/>
              <a:buAutoNum type="arabicPeriod" startAt="4"/>
            </a:pPr>
            <a:endParaRPr lang="en-US" sz="2400" b="1" dirty="0">
              <a:solidFill>
                <a:schemeClr val="tx2"/>
              </a:solidFill>
            </a:endParaRPr>
          </a:p>
          <a:p>
            <a:pPr marL="457200" indent="-457200">
              <a:buFont typeface="+mj-lt"/>
              <a:buAutoNum type="arabicPeriod" startAt="4"/>
            </a:pPr>
            <a:r>
              <a:rPr lang="en-US" sz="2400" b="1" dirty="0">
                <a:solidFill>
                  <a:schemeClr val="tx2"/>
                </a:solidFill>
              </a:rPr>
              <a:t>Proper inference requires full reporting and transparency</a:t>
            </a:r>
          </a:p>
          <a:p>
            <a:pPr marL="457200" indent="-457200">
              <a:buFont typeface="+mj-lt"/>
              <a:buAutoNum type="arabicPeriod" startAt="4"/>
            </a:pPr>
            <a:r>
              <a:rPr lang="en-US" sz="2400" b="1" dirty="0">
                <a:solidFill>
                  <a:schemeClr val="tx2"/>
                </a:solidFill>
              </a:rPr>
              <a:t>A p-value, or statistical significance, does not measure the size of an effect or the importance of a result.</a:t>
            </a:r>
          </a:p>
          <a:p>
            <a:pPr marL="457200" indent="-457200">
              <a:buFont typeface="+mj-lt"/>
              <a:buAutoNum type="arabicPeriod" startAt="4"/>
            </a:pPr>
            <a:r>
              <a:rPr lang="en-US" sz="2400" b="1" dirty="0">
                <a:solidFill>
                  <a:schemeClr val="tx2"/>
                </a:solidFill>
              </a:rPr>
              <a:t>By itself, a </a:t>
            </a:r>
            <a:r>
              <a:rPr lang="en-US" sz="2400" b="1" i="1" dirty="0">
                <a:solidFill>
                  <a:schemeClr val="tx2"/>
                </a:solidFill>
              </a:rPr>
              <a:t>p</a:t>
            </a:r>
            <a:r>
              <a:rPr lang="en-US" sz="2400" b="1" dirty="0">
                <a:solidFill>
                  <a:schemeClr val="tx2"/>
                </a:solidFill>
              </a:rPr>
              <a:t>-value does not provide a good measure of evidence regarding a model or hypothesis.</a:t>
            </a:r>
            <a:endParaRPr lang="en-US" sz="2400" dirty="0">
              <a:solidFill>
                <a:schemeClr val="tx2"/>
              </a:solidFill>
            </a:endParaRPr>
          </a:p>
          <a:p>
            <a:endParaRPr lang="en-US" dirty="0"/>
          </a:p>
        </p:txBody>
      </p:sp>
      <p:sp>
        <p:nvSpPr>
          <p:cNvPr id="2" name="Slide Number Placeholder 1">
            <a:extLst>
              <a:ext uri="{FF2B5EF4-FFF2-40B4-BE49-F238E27FC236}">
                <a16:creationId xmlns:a16="http://schemas.microsoft.com/office/drawing/2014/main" id="{D53D6569-F315-49E0-9309-2F64C8F126E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9A40B3-8E43-41D4-B58B-E084EBC2E1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588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F7D6-EF30-4427-95E2-F3745728092D}"/>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Biggest takeaway from ASA Statement</a:t>
            </a:r>
            <a:br>
              <a:rPr lang="en-US">
                <a:solidFill>
                  <a:schemeClr val="accent1"/>
                </a:solidFill>
              </a:rPr>
            </a:br>
            <a:endParaRPr lang="en-US">
              <a:solidFill>
                <a:schemeClr val="accent1"/>
              </a:solidFill>
            </a:endParaRPr>
          </a:p>
        </p:txBody>
      </p:sp>
      <p:sp>
        <p:nvSpPr>
          <p:cNvPr id="5" name="Content Placeholder 4">
            <a:extLst>
              <a:ext uri="{FF2B5EF4-FFF2-40B4-BE49-F238E27FC236}">
                <a16:creationId xmlns:a16="http://schemas.microsoft.com/office/drawing/2014/main" id="{6E5F76CB-8691-4C5D-9844-9B82365EF794}"/>
              </a:ext>
            </a:extLst>
          </p:cNvPr>
          <p:cNvSpPr>
            <a:spLocks noGrp="1"/>
          </p:cNvSpPr>
          <p:nvPr>
            <p:ph idx="1"/>
          </p:nvPr>
        </p:nvSpPr>
        <p:spPr>
          <a:xfrm>
            <a:off x="4976031" y="963877"/>
            <a:ext cx="6377769" cy="4930246"/>
          </a:xfrm>
        </p:spPr>
        <p:txBody>
          <a:bodyPr anchor="ctr">
            <a:normAutofit/>
          </a:bodyPr>
          <a:lstStyle/>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3200" b="1" dirty="0">
                <a:solidFill>
                  <a:srgbClr val="FF0000"/>
                </a:solidFill>
              </a:rPr>
              <a:t>Bright line </a:t>
            </a:r>
            <a:r>
              <a:rPr lang="en-US" sz="3200" b="1" dirty="0"/>
              <a:t>thinking is bad for science</a:t>
            </a:r>
          </a:p>
          <a:p>
            <a:pPr marL="0" indent="0">
              <a:buNone/>
            </a:pPr>
            <a:endParaRPr lang="en-US" sz="2400" dirty="0"/>
          </a:p>
        </p:txBody>
      </p:sp>
      <p:sp>
        <p:nvSpPr>
          <p:cNvPr id="3" name="Slide Number Placeholder 2">
            <a:extLst>
              <a:ext uri="{FF2B5EF4-FFF2-40B4-BE49-F238E27FC236}">
                <a16:creationId xmlns:a16="http://schemas.microsoft.com/office/drawing/2014/main" id="{F6E4A274-8D9E-4A4A-B525-34605AB9F87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9A40B3-8E43-41D4-B58B-E084EBC2E1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0229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6987" y="452718"/>
            <a:ext cx="7459929" cy="6085886"/>
          </a:xfrm>
        </p:spPr>
        <p:txBody>
          <a:bodyPr anchor="ctr">
            <a:normAutofit/>
          </a:bodyPr>
          <a:lstStyle/>
          <a:p>
            <a:pPr marL="0" indent="0">
              <a:buNone/>
            </a:pPr>
            <a:r>
              <a:rPr lang="en-US" sz="3200" dirty="0">
                <a:solidFill>
                  <a:schemeClr val="tx2"/>
                </a:solidFill>
              </a:rPr>
              <a:t>“(S)</a:t>
            </a:r>
            <a:r>
              <a:rPr lang="en-US" sz="3200" dirty="0" err="1">
                <a:solidFill>
                  <a:schemeClr val="tx2"/>
                </a:solidFill>
              </a:rPr>
              <a:t>cientists</a:t>
            </a:r>
            <a:r>
              <a:rPr lang="en-US" sz="3200" dirty="0">
                <a:solidFill>
                  <a:schemeClr val="tx2"/>
                </a:solidFill>
              </a:rPr>
              <a:t> have embraced and even avidly </a:t>
            </a:r>
            <a:r>
              <a:rPr lang="en-US" sz="3200" b="1" dirty="0">
                <a:solidFill>
                  <a:schemeClr val="tx2"/>
                </a:solidFill>
              </a:rPr>
              <a:t>pursued meaningless differences</a:t>
            </a:r>
            <a:r>
              <a:rPr lang="en-US" sz="3200" dirty="0">
                <a:solidFill>
                  <a:schemeClr val="tx2"/>
                </a:solidFill>
              </a:rPr>
              <a:t> solely because they are statistically significant, and have </a:t>
            </a:r>
            <a:r>
              <a:rPr lang="en-US" sz="3200" b="1" dirty="0">
                <a:solidFill>
                  <a:schemeClr val="tx2"/>
                </a:solidFill>
              </a:rPr>
              <a:t>ignored important effects</a:t>
            </a:r>
            <a:r>
              <a:rPr lang="en-US" sz="3200" dirty="0">
                <a:solidFill>
                  <a:schemeClr val="tx2"/>
                </a:solidFill>
              </a:rPr>
              <a:t> because they failed to pass the screen of statistical significance…It is a safe bet that </a:t>
            </a:r>
            <a:r>
              <a:rPr lang="en-US" sz="3200" b="1" dirty="0">
                <a:solidFill>
                  <a:schemeClr val="tx2"/>
                </a:solidFill>
              </a:rPr>
              <a:t>people have suffered or died</a:t>
            </a:r>
            <a:r>
              <a:rPr lang="en-US" sz="3200" dirty="0">
                <a:solidFill>
                  <a:schemeClr val="tx2"/>
                </a:solidFill>
              </a:rPr>
              <a:t> because scientists (and editors, regulators, journalists and others) have used significance tests to interpret results, and have consequently failed to identify the most beneficial courses of action.</a:t>
            </a:r>
          </a:p>
          <a:p>
            <a:pPr marL="0" indent="0">
              <a:buNone/>
            </a:pPr>
            <a:r>
              <a:rPr lang="en-US" sz="2400" dirty="0"/>
              <a:t>(Rothman, supplement to the 2016 ASA statement)</a:t>
            </a:r>
          </a:p>
          <a:p>
            <a:pPr marL="0" indent="0">
              <a:buNone/>
            </a:pPr>
            <a:endParaRPr lang="en-US" sz="2400" dirty="0"/>
          </a:p>
        </p:txBody>
      </p:sp>
      <p:sp>
        <p:nvSpPr>
          <p:cNvPr id="2" name="Slide Number Placeholder 1">
            <a:extLst>
              <a:ext uri="{FF2B5EF4-FFF2-40B4-BE49-F238E27FC236}">
                <a16:creationId xmlns:a16="http://schemas.microsoft.com/office/drawing/2014/main" id="{A24D5AED-544F-4C5C-A2FC-337C4ECE546E}"/>
              </a:ext>
            </a:extLst>
          </p:cNvPr>
          <p:cNvSpPr>
            <a:spLocks noGrp="1"/>
          </p:cNvSpPr>
          <p:nvPr>
            <p:ph type="sldNum" sz="quarter" idx="12"/>
          </p:nvPr>
        </p:nvSpPr>
        <p:spPr/>
        <p:txBody>
          <a:bodyPr/>
          <a:lstStyle/>
          <a:p>
            <a:fld id="{869A40B3-8E43-41D4-B58B-E084EBC2E1A9}" type="slidenum">
              <a:rPr lang="en-US" smtClean="0"/>
              <a:t>25</a:t>
            </a:fld>
            <a:endParaRPr lang="en-US"/>
          </a:p>
        </p:txBody>
      </p:sp>
    </p:spTree>
    <p:extLst>
      <p:ext uri="{BB962C8B-B14F-4D97-AF65-F5344CB8AC3E}">
        <p14:creationId xmlns:p14="http://schemas.microsoft.com/office/powerpoint/2010/main" val="1473848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logo&#10;&#10;Description generated with very high confidence">
            <a:extLst>
              <a:ext uri="{FF2B5EF4-FFF2-40B4-BE49-F238E27FC236}">
                <a16:creationId xmlns:a16="http://schemas.microsoft.com/office/drawing/2014/main" id="{0D421DC8-C2B2-4D11-BF12-16DCF96ED399}"/>
              </a:ext>
            </a:extLst>
          </p:cNvPr>
          <p:cNvPicPr>
            <a:picLocks noChangeAspect="1"/>
          </p:cNvPicPr>
          <p:nvPr/>
        </p:nvPicPr>
        <p:blipFill rotWithShape="1">
          <a:blip r:embed="rId2">
            <a:extLst>
              <a:ext uri="{28A0092B-C50C-407E-A947-70E740481C1C}">
                <a14:useLocalDpi xmlns:a14="http://schemas.microsoft.com/office/drawing/2010/main" val="0"/>
              </a:ext>
            </a:extLst>
          </a:blip>
          <a:srcRect t="18616" b="14816"/>
          <a:stretch/>
        </p:blipFill>
        <p:spPr>
          <a:xfrm>
            <a:off x="1143940" y="643466"/>
            <a:ext cx="9904119" cy="5571067"/>
          </a:xfrm>
          <a:prstGeom prst="rect">
            <a:avLst/>
          </a:prstGeom>
        </p:spPr>
      </p:pic>
      <p:sp>
        <p:nvSpPr>
          <p:cNvPr id="3" name="Slide Number Placeholder 2">
            <a:extLst>
              <a:ext uri="{FF2B5EF4-FFF2-40B4-BE49-F238E27FC236}">
                <a16:creationId xmlns:a16="http://schemas.microsoft.com/office/drawing/2014/main" id="{821EFA02-A5E9-4287-B12E-DF717B77D91A}"/>
              </a:ext>
            </a:extLst>
          </p:cNvPr>
          <p:cNvSpPr>
            <a:spLocks noGrp="1"/>
          </p:cNvSpPr>
          <p:nvPr>
            <p:ph type="sldNum" sz="quarter" idx="12"/>
          </p:nvPr>
        </p:nvSpPr>
        <p:spPr/>
        <p:txBody>
          <a:bodyPr/>
          <a:lstStyle/>
          <a:p>
            <a:fld id="{8DD0450C-1FC5-4D6B-B084-31C6E56BA15D}" type="slidenum">
              <a:rPr lang="en-US" smtClean="0"/>
              <a:t>26</a:t>
            </a:fld>
            <a:endParaRPr lang="en-US"/>
          </a:p>
        </p:txBody>
      </p:sp>
    </p:spTree>
    <p:extLst>
      <p:ext uri="{BB962C8B-B14F-4D97-AF65-F5344CB8AC3E}">
        <p14:creationId xmlns:p14="http://schemas.microsoft.com/office/powerpoint/2010/main" val="2993628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CA74-2779-42B1-AF6E-510FE6BD9E3B}"/>
              </a:ext>
            </a:extLst>
          </p:cNvPr>
          <p:cNvSpPr>
            <a:spLocks noGrp="1"/>
          </p:cNvSpPr>
          <p:nvPr>
            <p:ph type="title"/>
          </p:nvPr>
        </p:nvSpPr>
        <p:spPr>
          <a:xfrm>
            <a:off x="838200" y="963877"/>
            <a:ext cx="3494362" cy="4930246"/>
          </a:xfrm>
        </p:spPr>
        <p:txBody>
          <a:bodyPr>
            <a:normAutofit/>
          </a:bodyPr>
          <a:lstStyle/>
          <a:p>
            <a:pPr algn="r"/>
            <a:br>
              <a:rPr lang="en-US" dirty="0">
                <a:solidFill>
                  <a:schemeClr val="accent1"/>
                </a:solidFill>
              </a:rPr>
            </a:br>
            <a:br>
              <a:rPr lang="en-US" dirty="0">
                <a:solidFill>
                  <a:schemeClr val="accent1"/>
                </a:solidFill>
              </a:rPr>
            </a:br>
            <a:r>
              <a:rPr lang="en-US" sz="2400" dirty="0">
                <a:solidFill>
                  <a:srgbClr val="FF0000"/>
                </a:solidFill>
              </a:rPr>
              <a:t>“Moving to a World Beyond p&lt;0.05”</a:t>
            </a:r>
            <a:br>
              <a:rPr lang="en-US" sz="2400" dirty="0">
                <a:solidFill>
                  <a:srgbClr val="FF0000"/>
                </a:solidFill>
              </a:rPr>
            </a:br>
            <a:r>
              <a:rPr lang="en-US" sz="1800" dirty="0">
                <a:solidFill>
                  <a:schemeClr val="accent1"/>
                </a:solidFill>
                <a:hlinkClick r:id="rId2"/>
              </a:rPr>
              <a:t>https://amstat.tandfonline.com/doi/full/10.1080/00031305.2019.1583913#.XYjKQ25FxPY</a:t>
            </a:r>
            <a:br>
              <a:rPr lang="en-US" sz="1800" dirty="0">
                <a:solidFill>
                  <a:schemeClr val="accent1"/>
                </a:solidFill>
              </a:rPr>
            </a:br>
            <a:br>
              <a:rPr lang="en-US" sz="1800" dirty="0">
                <a:solidFill>
                  <a:schemeClr val="accent1"/>
                </a:solidFill>
              </a:rPr>
            </a:br>
            <a:br>
              <a:rPr lang="en-US" sz="1800" dirty="0">
                <a:solidFill>
                  <a:schemeClr val="accent1"/>
                </a:solidFill>
              </a:rPr>
            </a:br>
            <a:br>
              <a:rPr lang="en-US" sz="1800" dirty="0">
                <a:solidFill>
                  <a:schemeClr val="accent1"/>
                </a:solidFill>
              </a:rPr>
            </a:br>
            <a:r>
              <a:rPr lang="en-US" sz="2400" dirty="0">
                <a:solidFill>
                  <a:srgbClr val="FF0000"/>
                </a:solidFill>
              </a:rPr>
              <a:t>“Scientists rise up against statistical significance”</a:t>
            </a:r>
            <a:r>
              <a:rPr lang="en-US" sz="2200" dirty="0">
                <a:solidFill>
                  <a:schemeClr val="accent1"/>
                </a:solidFill>
              </a:rPr>
              <a:t> </a:t>
            </a:r>
            <a:r>
              <a:rPr lang="en-US" sz="1800" dirty="0">
                <a:solidFill>
                  <a:schemeClr val="accent1"/>
                </a:solidFill>
                <a:hlinkClick r:id="rId3"/>
              </a:rPr>
              <a:t>https://www.nature.com/articles/d41586-019-00857-9</a:t>
            </a:r>
            <a:r>
              <a:rPr lang="en-US" sz="1800" dirty="0">
                <a:solidFill>
                  <a:schemeClr val="accent1"/>
                </a:solidFill>
              </a:rPr>
              <a:t> </a:t>
            </a:r>
          </a:p>
        </p:txBody>
      </p:sp>
      <p:sp>
        <p:nvSpPr>
          <p:cNvPr id="3" name="Content Placeholder 2">
            <a:extLst>
              <a:ext uri="{FF2B5EF4-FFF2-40B4-BE49-F238E27FC236}">
                <a16:creationId xmlns:a16="http://schemas.microsoft.com/office/drawing/2014/main" id="{D99112E0-EA79-44EB-B8E6-CBD5B953DA28}"/>
              </a:ext>
            </a:extLst>
          </p:cNvPr>
          <p:cNvSpPr>
            <a:spLocks noGrp="1"/>
          </p:cNvSpPr>
          <p:nvPr>
            <p:ph idx="1"/>
          </p:nvPr>
        </p:nvSpPr>
        <p:spPr>
          <a:xfrm>
            <a:off x="4976031" y="963877"/>
            <a:ext cx="6377769" cy="4930246"/>
          </a:xfrm>
        </p:spPr>
        <p:txBody>
          <a:bodyPr anchor="ctr">
            <a:normAutofit/>
          </a:bodyPr>
          <a:lstStyle/>
          <a:p>
            <a:pPr marL="0" indent="0">
              <a:buNone/>
            </a:pPr>
            <a:endParaRPr lang="en-US" sz="2400" dirty="0"/>
          </a:p>
          <a:p>
            <a:pPr marL="0" indent="0">
              <a:buNone/>
            </a:pPr>
            <a:endParaRPr lang="en-US" sz="2400" dirty="0"/>
          </a:p>
          <a:p>
            <a:pPr marL="0" indent="0">
              <a:buNone/>
            </a:pPr>
            <a:r>
              <a:rPr lang="en-US" sz="4000" dirty="0"/>
              <a:t>It’s time to say farewell to “statistically significant”</a:t>
            </a:r>
          </a:p>
        </p:txBody>
      </p:sp>
      <p:sp>
        <p:nvSpPr>
          <p:cNvPr id="4" name="Slide Number Placeholder 3">
            <a:extLst>
              <a:ext uri="{FF2B5EF4-FFF2-40B4-BE49-F238E27FC236}">
                <a16:creationId xmlns:a16="http://schemas.microsoft.com/office/drawing/2014/main" id="{F7BAE269-65BA-4547-A5CA-BC7F764752AE}"/>
              </a:ext>
            </a:extLst>
          </p:cNvPr>
          <p:cNvSpPr>
            <a:spLocks noGrp="1"/>
          </p:cNvSpPr>
          <p:nvPr>
            <p:ph type="sldNum" sz="quarter" idx="12"/>
          </p:nvPr>
        </p:nvSpPr>
        <p:spPr>
          <a:xfrm>
            <a:off x="8610600" y="6356350"/>
            <a:ext cx="2743200" cy="365125"/>
          </a:xfrm>
        </p:spPr>
        <p:txBody>
          <a:bodyPr/>
          <a:lstStyle/>
          <a:p>
            <a:fld id="{869A40B3-8E43-41D4-B58B-E084EBC2E1A9}" type="slidenum">
              <a:rPr lang="en-US" smtClean="0"/>
              <a:t>27</a:t>
            </a:fld>
            <a:endParaRPr lang="en-US"/>
          </a:p>
        </p:txBody>
      </p:sp>
    </p:spTree>
    <p:extLst>
      <p:ext uri="{BB962C8B-B14F-4D97-AF65-F5344CB8AC3E}">
        <p14:creationId xmlns:p14="http://schemas.microsoft.com/office/powerpoint/2010/main" val="124097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95C1CA74-2779-42B1-AF6E-510FE6BD9E3B}"/>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Why?</a:t>
            </a:r>
          </a:p>
        </p:txBody>
      </p:sp>
      <p:sp>
        <p:nvSpPr>
          <p:cNvPr id="4" name="Slide Number Placeholder 3">
            <a:extLst>
              <a:ext uri="{FF2B5EF4-FFF2-40B4-BE49-F238E27FC236}">
                <a16:creationId xmlns:a16="http://schemas.microsoft.com/office/drawing/2014/main" id="{33A76004-15C2-4C87-AF8B-80C90C916E8A}"/>
              </a:ext>
            </a:extLst>
          </p:cNvPr>
          <p:cNvSpPr>
            <a:spLocks noGrp="1"/>
          </p:cNvSpPr>
          <p:nvPr>
            <p:ph type="sldNum" sz="quarter" idx="12"/>
          </p:nvPr>
        </p:nvSpPr>
        <p:spPr>
          <a:xfrm>
            <a:off x="10469880" y="320040"/>
            <a:ext cx="914400" cy="320040"/>
          </a:xfrm>
        </p:spPr>
        <p:txBody>
          <a:bodyPr>
            <a:normAutofit/>
          </a:bodyPr>
          <a:lstStyle/>
          <a:p>
            <a:pPr>
              <a:spcAft>
                <a:spcPts val="600"/>
              </a:spcAft>
            </a:pPr>
            <a:fld id="{869A40B3-8E43-41D4-B58B-E084EBC2E1A9}" type="slidenum">
              <a:rPr lang="en-US">
                <a:solidFill>
                  <a:schemeClr val="tx1">
                    <a:lumMod val="50000"/>
                    <a:lumOff val="50000"/>
                  </a:schemeClr>
                </a:solidFill>
              </a:rPr>
              <a:pPr>
                <a:spcAft>
                  <a:spcPts val="600"/>
                </a:spcAft>
              </a:pPr>
              <a:t>28</a:t>
            </a:fld>
            <a:endParaRPr lang="en-US">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D99112E0-EA79-44EB-B8E6-CBD5B953DA28}"/>
              </a:ext>
            </a:extLst>
          </p:cNvPr>
          <p:cNvSpPr>
            <a:spLocks noGrp="1"/>
          </p:cNvSpPr>
          <p:nvPr>
            <p:ph idx="1"/>
          </p:nvPr>
        </p:nvSpPr>
        <p:spPr>
          <a:xfrm>
            <a:off x="5120640" y="153865"/>
            <a:ext cx="6281928" cy="6510704"/>
          </a:xfrm>
        </p:spPr>
        <p:txBody>
          <a:bodyPr anchor="ctr">
            <a:normAutofit fontScale="92500"/>
          </a:bodyPr>
          <a:lstStyle/>
          <a:p>
            <a:r>
              <a:rPr lang="en-US" sz="3600" dirty="0"/>
              <a:t>Significance has </a:t>
            </a:r>
            <a:r>
              <a:rPr lang="en-US" sz="3600" dirty="0">
                <a:highlight>
                  <a:srgbClr val="FFFF00"/>
                </a:highlight>
              </a:rPr>
              <a:t>lost its meaning</a:t>
            </a:r>
          </a:p>
          <a:p>
            <a:r>
              <a:rPr lang="en-US" sz="3600" dirty="0"/>
              <a:t>Bright lines lead to </a:t>
            </a:r>
            <a:r>
              <a:rPr lang="en-US" sz="3600" dirty="0">
                <a:highlight>
                  <a:srgbClr val="FFFF00"/>
                </a:highlight>
              </a:rPr>
              <a:t>bizarre behavior</a:t>
            </a:r>
          </a:p>
          <a:p>
            <a:r>
              <a:rPr lang="en-US" sz="3600" dirty="0"/>
              <a:t>Decades of </a:t>
            </a:r>
            <a:r>
              <a:rPr lang="en-US" sz="3600" dirty="0">
                <a:highlight>
                  <a:srgbClr val="FFFF00"/>
                </a:highlight>
              </a:rPr>
              <a:t>complaining</a:t>
            </a:r>
            <a:r>
              <a:rPr lang="en-US" sz="3600" dirty="0"/>
              <a:t> have done nothing</a:t>
            </a:r>
          </a:p>
          <a:p>
            <a:r>
              <a:rPr lang="en-US" sz="3600" dirty="0"/>
              <a:t>“A </a:t>
            </a:r>
            <a:r>
              <a:rPr lang="en-US" sz="3600" dirty="0">
                <a:highlight>
                  <a:srgbClr val="FFFF00"/>
                </a:highlight>
              </a:rPr>
              <a:t>label of statistical significance adds nothing </a:t>
            </a:r>
            <a:r>
              <a:rPr lang="en-US" sz="3600" dirty="0"/>
              <a:t>to what is already conveyed by the value of p; in fact, this dichotomization of p-values makes matters worse.” (TAS editorial)</a:t>
            </a:r>
          </a:p>
          <a:p>
            <a:r>
              <a:rPr lang="en-US" sz="3600" dirty="0">
                <a:highlight>
                  <a:srgbClr val="FFFF00"/>
                </a:highlight>
              </a:rPr>
              <a:t>File drawer effect</a:t>
            </a:r>
          </a:p>
        </p:txBody>
      </p:sp>
    </p:spTree>
    <p:extLst>
      <p:ext uri="{BB962C8B-B14F-4D97-AF65-F5344CB8AC3E}">
        <p14:creationId xmlns:p14="http://schemas.microsoft.com/office/powerpoint/2010/main" val="24014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a:extLst>
              <a:ext uri="{FF2B5EF4-FFF2-40B4-BE49-F238E27FC236}">
                <a16:creationId xmlns:a16="http://schemas.microsoft.com/office/drawing/2014/main" id="{B2C6F50B-F4BC-4CC9-95FE-0862D1BF2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082" y="0"/>
            <a:ext cx="6791485" cy="46578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F3730D0-533A-460C-A653-81A6AD44F5EC}"/>
              </a:ext>
            </a:extLst>
          </p:cNvPr>
          <p:cNvPicPr>
            <a:picLocks noChangeAspect="1"/>
          </p:cNvPicPr>
          <p:nvPr/>
        </p:nvPicPr>
        <p:blipFill>
          <a:blip r:embed="rId3"/>
          <a:stretch>
            <a:fillRect/>
          </a:stretch>
        </p:blipFill>
        <p:spPr>
          <a:xfrm>
            <a:off x="0" y="2465151"/>
            <a:ext cx="9315629" cy="4392849"/>
          </a:xfrm>
          <a:prstGeom prst="rect">
            <a:avLst/>
          </a:prstGeom>
        </p:spPr>
      </p:pic>
      <p:sp>
        <p:nvSpPr>
          <p:cNvPr id="4" name="Slide Number Placeholder 3">
            <a:extLst>
              <a:ext uri="{FF2B5EF4-FFF2-40B4-BE49-F238E27FC236}">
                <a16:creationId xmlns:a16="http://schemas.microsoft.com/office/drawing/2014/main" id="{30B3844F-0B86-40C9-A19E-8AA9B4FF9E4A}"/>
              </a:ext>
            </a:extLst>
          </p:cNvPr>
          <p:cNvSpPr>
            <a:spLocks noGrp="1"/>
          </p:cNvSpPr>
          <p:nvPr>
            <p:ph type="sldNum" sz="quarter" idx="12"/>
          </p:nvPr>
        </p:nvSpPr>
        <p:spPr/>
        <p:txBody>
          <a:bodyPr/>
          <a:lstStyle/>
          <a:p>
            <a:fld id="{8DD0450C-1FC5-4D6B-B084-31C6E56BA15D}" type="slidenum">
              <a:rPr lang="en-US" smtClean="0"/>
              <a:t>29</a:t>
            </a:fld>
            <a:endParaRPr lang="en-US"/>
          </a:p>
        </p:txBody>
      </p:sp>
      <p:sp>
        <p:nvSpPr>
          <p:cNvPr id="5" name="TextBox 4">
            <a:extLst>
              <a:ext uri="{FF2B5EF4-FFF2-40B4-BE49-F238E27FC236}">
                <a16:creationId xmlns:a16="http://schemas.microsoft.com/office/drawing/2014/main" id="{93F1C825-8250-4066-BAE4-90F933BC488F}"/>
              </a:ext>
            </a:extLst>
          </p:cNvPr>
          <p:cNvSpPr txBox="1"/>
          <p:nvPr/>
        </p:nvSpPr>
        <p:spPr>
          <a:xfrm>
            <a:off x="8839200" y="5656729"/>
            <a:ext cx="2774576" cy="1169551"/>
          </a:xfrm>
          <a:prstGeom prst="rect">
            <a:avLst/>
          </a:prstGeom>
          <a:noFill/>
        </p:spPr>
        <p:txBody>
          <a:bodyPr wrap="square" rtlCol="0">
            <a:spAutoFit/>
          </a:bodyPr>
          <a:lstStyle/>
          <a:p>
            <a:r>
              <a:rPr lang="en-US" sz="1400" dirty="0"/>
              <a:t>http://datacolada.org/wp-content/uploads/2016/12/3386-Rosenthal-1979-The-file-drawer-problem-and-tolerance-for-null-results.pdf</a:t>
            </a:r>
          </a:p>
        </p:txBody>
      </p:sp>
    </p:spTree>
    <p:extLst>
      <p:ext uri="{BB962C8B-B14F-4D97-AF65-F5344CB8AC3E}">
        <p14:creationId xmlns:p14="http://schemas.microsoft.com/office/powerpoint/2010/main" val="222851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09CDD-E9F1-4161-9C4C-3BB90D622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04098-B7CA-4B1E-B77D-CA7C0AB64D69}"/>
              </a:ext>
            </a:extLst>
          </p:cNvPr>
          <p:cNvSpPr>
            <a:spLocks noGrp="1"/>
          </p:cNvSpPr>
          <p:nvPr>
            <p:ph type="title"/>
          </p:nvPr>
        </p:nvSpPr>
        <p:spPr>
          <a:xfrm>
            <a:off x="845914" y="1184745"/>
            <a:ext cx="4648242" cy="4611756"/>
          </a:xfrm>
        </p:spPr>
        <p:txBody>
          <a:bodyPr vert="horz" lIns="91440" tIns="45720" rIns="91440" bIns="45720" rtlCol="0">
            <a:normAutofit/>
          </a:bodyPr>
          <a:lstStyle/>
          <a:p>
            <a:pPr algn="r"/>
            <a:r>
              <a:rPr lang="en-US" sz="4800" kern="1200" dirty="0">
                <a:latin typeface="+mj-lt"/>
                <a:ea typeface="+mj-ea"/>
                <a:cs typeface="+mj-cs"/>
              </a:rPr>
              <a:t>To compute the p-value</a:t>
            </a:r>
          </a:p>
        </p:txBody>
      </p:sp>
      <p:sp>
        <p:nvSpPr>
          <p:cNvPr id="18" name="Freeform 6">
            <a:extLst>
              <a:ext uri="{FF2B5EF4-FFF2-40B4-BE49-F238E27FC236}">
                <a16:creationId xmlns:a16="http://schemas.microsoft.com/office/drawing/2014/main" id="{35137AC1-DA53-41AA-B4AF-9BF387521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673B5126-9DC3-4DD9-B4E6-49D02D517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9682F853-F46C-4946-BE12-9C264513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4410" y="804101"/>
            <a:ext cx="529920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BBBBB064-7A08-43E0-B6BD-3D122F25A452}"/>
              </a:ext>
            </a:extLst>
          </p:cNvPr>
          <p:cNvSpPr>
            <a:spLocks noGrp="1"/>
          </p:cNvSpPr>
          <p:nvPr>
            <p:ph type="sldNum" sz="quarter" idx="12"/>
          </p:nvPr>
        </p:nvSpPr>
        <p:spPr>
          <a:xfrm>
            <a:off x="10259794" y="6382512"/>
            <a:ext cx="685800" cy="320040"/>
          </a:xfrm>
        </p:spPr>
        <p:txBody>
          <a:bodyPr vert="horz" lIns="91440" tIns="45720" rIns="91440" bIns="45720" rtlCol="0">
            <a:normAutofit/>
          </a:bodyPr>
          <a:lstStyle/>
          <a:p>
            <a:pPr>
              <a:spcAft>
                <a:spcPts val="600"/>
              </a:spcAft>
            </a:pPr>
            <a:fld id="{869A40B3-8E43-41D4-B58B-E084EBC2E1A9}" type="slidenum">
              <a:rPr lang="en-US" sz="1000">
                <a:latin typeface="+mn-lt"/>
                <a:cs typeface="+mn-cs"/>
              </a:rPr>
              <a:pPr>
                <a:spcAft>
                  <a:spcPts val="600"/>
                </a:spcAft>
              </a:pPr>
              <a:t>3</a:t>
            </a:fld>
            <a:endParaRPr lang="en-US" sz="1000">
              <a:latin typeface="+mn-lt"/>
              <a:cs typeface="+mn-cs"/>
            </a:endParaRPr>
          </a:p>
        </p:txBody>
      </p:sp>
      <p:sp>
        <p:nvSpPr>
          <p:cNvPr id="11" name="Content Placeholder 2">
            <a:extLst>
              <a:ext uri="{FF2B5EF4-FFF2-40B4-BE49-F238E27FC236}">
                <a16:creationId xmlns:a16="http://schemas.microsoft.com/office/drawing/2014/main" id="{789984F4-79C8-453B-AA34-B147B0D67E57}"/>
              </a:ext>
            </a:extLst>
          </p:cNvPr>
          <p:cNvSpPr txBox="1">
            <a:spLocks/>
          </p:cNvSpPr>
          <p:nvPr/>
        </p:nvSpPr>
        <p:spPr>
          <a:xfrm>
            <a:off x="6090574" y="801866"/>
            <a:ext cx="5306084" cy="52306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2400" dirty="0">
              <a:solidFill>
                <a:srgbClr val="000000"/>
              </a:solidFill>
            </a:endParaRPr>
          </a:p>
          <a:p>
            <a:pPr fontAlgn="auto">
              <a:spcAft>
                <a:spcPts val="0"/>
              </a:spcAft>
            </a:pPr>
            <a:r>
              <a:rPr lang="en-US" sz="3200" dirty="0">
                <a:solidFill>
                  <a:srgbClr val="000000"/>
                </a:solidFill>
              </a:rPr>
              <a:t>We assumed a </a:t>
            </a:r>
            <a:r>
              <a:rPr lang="en-US" sz="3200" b="1" dirty="0">
                <a:solidFill>
                  <a:srgbClr val="000000"/>
                </a:solidFill>
              </a:rPr>
              <a:t>bunch</a:t>
            </a:r>
            <a:r>
              <a:rPr lang="en-US" sz="3200" dirty="0">
                <a:solidFill>
                  <a:srgbClr val="000000"/>
                </a:solidFill>
              </a:rPr>
              <a:t> of stuff</a:t>
            </a:r>
          </a:p>
          <a:p>
            <a:pPr fontAlgn="auto">
              <a:spcAft>
                <a:spcPts val="0"/>
              </a:spcAft>
            </a:pPr>
            <a:r>
              <a:rPr lang="en-US" sz="3200" dirty="0">
                <a:solidFill>
                  <a:srgbClr val="000000"/>
                </a:solidFill>
              </a:rPr>
              <a:t>One key assumption: </a:t>
            </a:r>
            <a:r>
              <a:rPr lang="en-US" sz="3200" b="1" dirty="0">
                <a:solidFill>
                  <a:schemeClr val="accent4">
                    <a:lumMod val="60000"/>
                    <a:lumOff val="40000"/>
                  </a:schemeClr>
                </a:solidFill>
              </a:rPr>
              <a:t>no difference</a:t>
            </a:r>
            <a:r>
              <a:rPr lang="en-US" sz="3200" dirty="0">
                <a:solidFill>
                  <a:srgbClr val="000000"/>
                </a:solidFill>
              </a:rPr>
              <a:t> between the treatment and the placebo</a:t>
            </a:r>
          </a:p>
        </p:txBody>
      </p:sp>
    </p:spTree>
    <p:extLst>
      <p:ext uri="{BB962C8B-B14F-4D97-AF65-F5344CB8AC3E}">
        <p14:creationId xmlns:p14="http://schemas.microsoft.com/office/powerpoint/2010/main" val="3429277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D3086-388D-4AF8-B6E3-FE5AAC091FD4}"/>
              </a:ext>
            </a:extLst>
          </p:cNvPr>
          <p:cNvSpPr>
            <a:spLocks noGrp="1"/>
          </p:cNvSpPr>
          <p:nvPr>
            <p:ph type="title"/>
          </p:nvPr>
        </p:nvSpPr>
        <p:spPr>
          <a:xfrm>
            <a:off x="1045028" y="1372905"/>
            <a:ext cx="3892732" cy="4305519"/>
          </a:xfrm>
        </p:spPr>
        <p:txBody>
          <a:bodyPr anchor="ctr">
            <a:normAutofit/>
          </a:bodyPr>
          <a:lstStyle/>
          <a:p>
            <a:r>
              <a:rPr lang="en-US" sz="5400"/>
              <a:t>And to be absolutely clear here…</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814980-BBA6-4AF9-A4EC-5E6F2F5DB85A}"/>
              </a:ext>
            </a:extLst>
          </p:cNvPr>
          <p:cNvSpPr>
            <a:spLocks noGrp="1"/>
          </p:cNvSpPr>
          <p:nvPr>
            <p:ph idx="1"/>
          </p:nvPr>
        </p:nvSpPr>
        <p:spPr>
          <a:xfrm>
            <a:off x="6096000" y="557791"/>
            <a:ext cx="5224272" cy="5120634"/>
          </a:xfrm>
        </p:spPr>
        <p:txBody>
          <a:bodyPr anchor="ctr">
            <a:normAutofit/>
          </a:bodyPr>
          <a:lstStyle/>
          <a:p>
            <a:r>
              <a:rPr lang="en-US" dirty="0"/>
              <a:t>We are not advocating getting rid of p-values.</a:t>
            </a:r>
          </a:p>
          <a:p>
            <a:r>
              <a:rPr lang="en-US" dirty="0"/>
              <a:t>We are not speaking for the American Statistical Association.</a:t>
            </a:r>
          </a:p>
          <a:p>
            <a:pPr lvl="1"/>
            <a:r>
              <a:rPr lang="en-US" dirty="0"/>
              <a:t>The 2016 ASA Statement is a statement of the association</a:t>
            </a:r>
          </a:p>
          <a:p>
            <a:pPr lvl="1"/>
            <a:r>
              <a:rPr lang="en-US" dirty="0"/>
              <a:t>The 2019 special issue of </a:t>
            </a:r>
            <a:r>
              <a:rPr lang="en-US" i="1" dirty="0"/>
              <a:t>The American Statistician</a:t>
            </a:r>
            <a:r>
              <a:rPr lang="en-US" dirty="0"/>
              <a:t> is a publication of the ASA but not an official statement of the ASA</a:t>
            </a:r>
            <a:r>
              <a:rPr lang="en-US" sz="2800" dirty="0"/>
              <a:t>. </a:t>
            </a:r>
          </a:p>
        </p:txBody>
      </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2CF94AF-A3D7-48DB-AD2B-430DDAAA5D7B}"/>
              </a:ext>
            </a:extLst>
          </p:cNvPr>
          <p:cNvSpPr>
            <a:spLocks noGrp="1"/>
          </p:cNvSpPr>
          <p:nvPr>
            <p:ph type="sldNum" sz="quarter" idx="12"/>
          </p:nvPr>
        </p:nvSpPr>
        <p:spPr>
          <a:xfrm>
            <a:off x="10266218" y="6492240"/>
            <a:ext cx="1087582" cy="365125"/>
          </a:xfrm>
        </p:spPr>
        <p:txBody>
          <a:bodyPr>
            <a:normAutofit/>
          </a:bodyPr>
          <a:lstStyle/>
          <a:p>
            <a:pPr>
              <a:spcAft>
                <a:spcPts val="600"/>
              </a:spcAft>
            </a:pPr>
            <a:fld id="{8DD0450C-1FC5-4D6B-B084-31C6E56BA15D}" type="slidenum">
              <a:rPr lang="en-US" smtClean="0"/>
              <a:pPr>
                <a:spcAft>
                  <a:spcPts val="600"/>
                </a:spcAft>
              </a:pPr>
              <a:t>30</a:t>
            </a:fld>
            <a:endParaRPr lang="en-US"/>
          </a:p>
        </p:txBody>
      </p:sp>
    </p:spTree>
    <p:extLst>
      <p:ext uri="{BB962C8B-B14F-4D97-AF65-F5344CB8AC3E}">
        <p14:creationId xmlns:p14="http://schemas.microsoft.com/office/powerpoint/2010/main" val="3971665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CA74-2779-42B1-AF6E-510FE6BD9E3B}"/>
              </a:ext>
            </a:extLst>
          </p:cNvPr>
          <p:cNvSpPr>
            <a:spLocks noGrp="1"/>
          </p:cNvSpPr>
          <p:nvPr>
            <p:ph type="title"/>
          </p:nvPr>
        </p:nvSpPr>
        <p:spPr>
          <a:xfrm>
            <a:off x="643465" y="3433763"/>
            <a:ext cx="4809068" cy="2743200"/>
          </a:xfrm>
        </p:spPr>
        <p:txBody>
          <a:bodyPr vert="horz" lIns="91440" tIns="45720" rIns="91440" bIns="45720" rtlCol="0" anchor="t">
            <a:normAutofit/>
          </a:bodyPr>
          <a:lstStyle/>
          <a:p>
            <a:pPr algn="ctr"/>
            <a:r>
              <a:rPr lang="en-US" kern="1200" dirty="0">
                <a:latin typeface="+mj-lt"/>
                <a:ea typeface="+mj-ea"/>
                <a:cs typeface="+mj-cs"/>
              </a:rPr>
              <a:t>But why does it matter?</a:t>
            </a:r>
          </a:p>
        </p:txBody>
      </p:sp>
      <p:pic>
        <p:nvPicPr>
          <p:cNvPr id="24" name="Graphic 23" descr="Help">
            <a:extLst>
              <a:ext uri="{FF2B5EF4-FFF2-40B4-BE49-F238E27FC236}">
                <a16:creationId xmlns:a16="http://schemas.microsoft.com/office/drawing/2014/main" id="{ADA24DF4-66A1-497A-956B-94AAD13D3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9" y="2519363"/>
            <a:ext cx="914400" cy="914400"/>
          </a:xfrm>
          <a:prstGeom prst="rect">
            <a:avLst/>
          </a:prstGeom>
        </p:spPr>
      </p:pic>
      <p:sp>
        <p:nvSpPr>
          <p:cNvPr id="27" name="Rectangle 26">
            <a:extLst>
              <a:ext uri="{FF2B5EF4-FFF2-40B4-BE49-F238E27FC236}">
                <a16:creationId xmlns:a16="http://schemas.microsoft.com/office/drawing/2014/main" id="{73144208-AAFC-4C3A-A4F1-EF3D72AF4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9112E0-EA79-44EB-B8E6-CBD5B953DA28}"/>
              </a:ext>
            </a:extLst>
          </p:cNvPr>
          <p:cNvSpPr>
            <a:spLocks noGrp="1"/>
          </p:cNvSpPr>
          <p:nvPr>
            <p:ph idx="1"/>
          </p:nvPr>
        </p:nvSpPr>
        <p:spPr>
          <a:xfrm>
            <a:off x="6417733" y="643467"/>
            <a:ext cx="5257799" cy="5533496"/>
          </a:xfrm>
        </p:spPr>
        <p:txBody>
          <a:bodyPr vert="horz" lIns="91440" tIns="45720" rIns="91440" bIns="45720" rtlCol="0" anchor="ctr">
            <a:normAutofit/>
          </a:bodyPr>
          <a:lstStyle/>
          <a:p>
            <a:pPr marL="0" lvl="1" indent="0">
              <a:spcBef>
                <a:spcPts val="1000"/>
              </a:spcBef>
              <a:buNone/>
            </a:pPr>
            <a:r>
              <a:rPr lang="en-US" kern="1200" dirty="0">
                <a:latin typeface="+mn-lt"/>
                <a:ea typeface="+mn-ea"/>
                <a:cs typeface="+mn-cs"/>
              </a:rPr>
              <a:t>Let’s explore two examples.</a:t>
            </a:r>
          </a:p>
        </p:txBody>
      </p:sp>
      <p:sp>
        <p:nvSpPr>
          <p:cNvPr id="4" name="Slide Number Placeholder 3">
            <a:extLst>
              <a:ext uri="{FF2B5EF4-FFF2-40B4-BE49-F238E27FC236}">
                <a16:creationId xmlns:a16="http://schemas.microsoft.com/office/drawing/2014/main" id="{77CD082A-EEF8-476A-BEC8-5742071087BC}"/>
              </a:ext>
            </a:extLst>
          </p:cNvPr>
          <p:cNvSpPr>
            <a:spLocks noGrp="1"/>
          </p:cNvSpPr>
          <p:nvPr>
            <p:ph type="sldNum" sz="quarter" idx="12"/>
          </p:nvPr>
        </p:nvSpPr>
        <p:spPr>
          <a:xfrm>
            <a:off x="10156848" y="6356350"/>
            <a:ext cx="1196952" cy="365125"/>
          </a:xfrm>
        </p:spPr>
        <p:txBody>
          <a:bodyPr vert="horz" lIns="91440" tIns="45720" rIns="91440" bIns="45720" rtlCol="0">
            <a:normAutofit/>
          </a:bodyPr>
          <a:lstStyle/>
          <a:p>
            <a:pPr>
              <a:spcAft>
                <a:spcPts val="600"/>
              </a:spcAft>
            </a:pPr>
            <a:fld id="{869A40B3-8E43-41D4-B58B-E084EBC2E1A9}" type="slidenum">
              <a:rPr lang="en-US">
                <a:latin typeface="+mn-lt"/>
                <a:cs typeface="+mn-cs"/>
              </a:rPr>
              <a:pPr>
                <a:spcAft>
                  <a:spcPts val="600"/>
                </a:spcAft>
              </a:pPr>
              <a:t>31</a:t>
            </a:fld>
            <a:endParaRPr lang="en-US">
              <a:latin typeface="+mn-lt"/>
              <a:cs typeface="+mn-cs"/>
            </a:endParaRPr>
          </a:p>
        </p:txBody>
      </p:sp>
    </p:spTree>
    <p:extLst>
      <p:ext uri="{BB962C8B-B14F-4D97-AF65-F5344CB8AC3E}">
        <p14:creationId xmlns:p14="http://schemas.microsoft.com/office/powerpoint/2010/main" val="15677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5FE97-5A42-463D-BAF0-D6FB86DA135D}"/>
              </a:ext>
            </a:extLst>
          </p:cNvPr>
          <p:cNvSpPr>
            <a:spLocks noGrp="1"/>
          </p:cNvSpPr>
          <p:nvPr>
            <p:ph type="title"/>
          </p:nvPr>
        </p:nvSpPr>
        <p:spPr>
          <a:xfrm>
            <a:off x="674237" y="914400"/>
            <a:ext cx="3657600" cy="2887579"/>
          </a:xfrm>
        </p:spPr>
        <p:txBody>
          <a:bodyPr vert="horz" lIns="91440" tIns="45720" rIns="91440" bIns="45720" rtlCol="0" anchor="b">
            <a:normAutofit fontScale="90000"/>
          </a:bodyPr>
          <a:lstStyle/>
          <a:p>
            <a:pPr algn="ctr" fontAlgn="base"/>
            <a:r>
              <a:rPr lang="en-US" sz="4800" dirty="0">
                <a:solidFill>
                  <a:srgbClr val="FFFFFF"/>
                </a:solidFill>
              </a:rPr>
              <a:t>Aducanumab as a treatment for Alzheimer’s Disease</a:t>
            </a:r>
          </a:p>
        </p:txBody>
      </p:sp>
      <p:sp>
        <p:nvSpPr>
          <p:cNvPr id="3" name="Text Placeholder 2">
            <a:extLst>
              <a:ext uri="{FF2B5EF4-FFF2-40B4-BE49-F238E27FC236}">
                <a16:creationId xmlns:a16="http://schemas.microsoft.com/office/drawing/2014/main" id="{3FAF77AC-3D4E-457E-9727-A5C8D3B60C77}"/>
              </a:ext>
            </a:extLst>
          </p:cNvPr>
          <p:cNvSpPr>
            <a:spLocks noGrp="1"/>
          </p:cNvSpPr>
          <p:nvPr>
            <p:ph type="body" idx="1"/>
          </p:nvPr>
        </p:nvSpPr>
        <p:spPr>
          <a:xfrm>
            <a:off x="674237" y="4170501"/>
            <a:ext cx="3657600" cy="1525597"/>
          </a:xfrm>
        </p:spPr>
        <p:txBody>
          <a:bodyPr vert="horz" lIns="91440" tIns="45720" rIns="91440" bIns="45720" rtlCol="0">
            <a:normAutofit/>
          </a:bodyPr>
          <a:lstStyle/>
          <a:p>
            <a:pPr algn="ctr"/>
            <a:endParaRPr lang="en-US" sz="2000" kern="1200" dirty="0">
              <a:solidFill>
                <a:srgbClr val="FFFFFF"/>
              </a:solidFill>
              <a:latin typeface="+mn-lt"/>
              <a:ea typeface="+mn-ea"/>
              <a:cs typeface="+mn-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DC1731-D397-45F6-BA11-1D9A9E67C34F}"/>
              </a:ext>
            </a:extLst>
          </p:cNvPr>
          <p:cNvPicPr>
            <a:picLocks noChangeAspect="1"/>
          </p:cNvPicPr>
          <p:nvPr/>
        </p:nvPicPr>
        <p:blipFill>
          <a:blip r:embed="rId2"/>
          <a:stretch>
            <a:fillRect/>
          </a:stretch>
        </p:blipFill>
        <p:spPr>
          <a:xfrm>
            <a:off x="5153822" y="1425948"/>
            <a:ext cx="6553545" cy="4014046"/>
          </a:xfrm>
          <a:prstGeom prst="rect">
            <a:avLst/>
          </a:prstGeom>
        </p:spPr>
      </p:pic>
      <p:sp>
        <p:nvSpPr>
          <p:cNvPr id="5" name="TextBox 4">
            <a:extLst>
              <a:ext uri="{FF2B5EF4-FFF2-40B4-BE49-F238E27FC236}">
                <a16:creationId xmlns:a16="http://schemas.microsoft.com/office/drawing/2014/main" id="{AA9B7D3D-B290-444E-A611-6CEB658AEDD8}"/>
              </a:ext>
            </a:extLst>
          </p:cNvPr>
          <p:cNvSpPr txBox="1"/>
          <p:nvPr/>
        </p:nvSpPr>
        <p:spPr>
          <a:xfrm>
            <a:off x="6221691" y="5696098"/>
            <a:ext cx="4958499" cy="923330"/>
          </a:xfrm>
          <a:prstGeom prst="rect">
            <a:avLst/>
          </a:prstGeom>
          <a:noFill/>
        </p:spPr>
        <p:txBody>
          <a:bodyPr wrap="square" rtlCol="0">
            <a:spAutoFit/>
          </a:bodyPr>
          <a:lstStyle/>
          <a:p>
            <a:r>
              <a:rPr lang="en-US" dirty="0">
                <a:hlinkClick r:id="rId3"/>
              </a:rPr>
              <a:t>https://www.sciencenews.org/article/once-scrapped-alzheimers-drug-aducanumab-may-work-after-all</a:t>
            </a:r>
            <a:endParaRPr lang="en-US" dirty="0"/>
          </a:p>
        </p:txBody>
      </p:sp>
    </p:spTree>
    <p:extLst>
      <p:ext uri="{BB962C8B-B14F-4D97-AF65-F5344CB8AC3E}">
        <p14:creationId xmlns:p14="http://schemas.microsoft.com/office/powerpoint/2010/main" val="2046752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D57A-BB6C-4089-AC6F-59C4E649D467}"/>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The plot elements</a:t>
            </a:r>
          </a:p>
        </p:txBody>
      </p:sp>
      <p:graphicFrame>
        <p:nvGraphicFramePr>
          <p:cNvPr id="5" name="Content Placeholder 2">
            <a:extLst>
              <a:ext uri="{FF2B5EF4-FFF2-40B4-BE49-F238E27FC236}">
                <a16:creationId xmlns:a16="http://schemas.microsoft.com/office/drawing/2014/main" id="{0B651E82-5EBB-4327-891B-75478D4591F4}"/>
              </a:ext>
            </a:extLst>
          </p:cNvPr>
          <p:cNvGraphicFramePr>
            <a:graphicFrameLocks noGrp="1"/>
          </p:cNvGraphicFramePr>
          <p:nvPr>
            <p:ph idx="1"/>
            <p:extLst>
              <p:ext uri="{D42A27DB-BD31-4B8C-83A1-F6EECF244321}">
                <p14:modId xmlns:p14="http://schemas.microsoft.com/office/powerpoint/2010/main" val="2398286689"/>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3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D96158D-83FF-4C2B-8012-6FAF9332268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04FDB8BC-5260-496F-85C5-94CEAFFF880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D4F219F2-E4F7-4E35-ACFE-CF081E0E63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091089A-752F-4C31-84F8-9DFF2765884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5C56A194-7A93-46AE-ADF7-6C9584A7650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78EF6EE-29BA-469B-9079-D6FD323DA92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65619A3-C925-401F-9DEA-CFBBC834675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DD0FAC5F-5AC5-43A7-827D-99B9805B469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D9BE3E9A-9AFF-4BC3-B3D2-A02FD2C3993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0070219C-7CF2-40E2-9542-415F91A2205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52AF145D-B899-4B2E-B780-36B0C1CFA9E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B7D5BBA7-4C53-4758-A92C-68E525991C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D57A-BB6C-4089-AC6F-59C4E649D467}"/>
              </a:ext>
            </a:extLst>
          </p:cNvPr>
          <p:cNvSpPr>
            <a:spLocks noGrp="1"/>
          </p:cNvSpPr>
          <p:nvPr>
            <p:ph type="title"/>
          </p:nvPr>
        </p:nvSpPr>
        <p:spPr>
          <a:xfrm>
            <a:off x="838200" y="365125"/>
            <a:ext cx="10515600" cy="1325563"/>
          </a:xfrm>
        </p:spPr>
        <p:txBody>
          <a:bodyPr>
            <a:normAutofit/>
          </a:bodyPr>
          <a:lstStyle/>
          <a:p>
            <a:r>
              <a:rPr lang="en-US"/>
              <a:t>The plot elements</a:t>
            </a:r>
            <a:endParaRPr lang="en-US" dirty="0"/>
          </a:p>
        </p:txBody>
      </p:sp>
      <p:graphicFrame>
        <p:nvGraphicFramePr>
          <p:cNvPr id="6" name="Content Placeholder 2">
            <a:extLst>
              <a:ext uri="{FF2B5EF4-FFF2-40B4-BE49-F238E27FC236}">
                <a16:creationId xmlns:a16="http://schemas.microsoft.com/office/drawing/2014/main" id="{A374CC20-9443-4D22-8892-C6186D614246}"/>
              </a:ext>
            </a:extLst>
          </p:cNvPr>
          <p:cNvGraphicFramePr>
            <a:graphicFrameLocks noGrp="1"/>
          </p:cNvGraphicFramePr>
          <p:nvPr>
            <p:ph idx="1"/>
            <p:extLst>
              <p:ext uri="{D42A27DB-BD31-4B8C-83A1-F6EECF244321}">
                <p14:modId xmlns:p14="http://schemas.microsoft.com/office/powerpoint/2010/main" val="40535660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3000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54B8D63-625E-476A-A72E-917746077E5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2718767B-8F2A-4546-AAB7-975AAA0C568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CA56C101-E5F2-4DC4-B334-EF09CAD8661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6F370E1-9A4F-4EB9-9606-2D84BD0D84E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E52697D0-1D22-411B-8915-08946A30CA4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6B073BB8-8272-4467-9852-98D6BD87AE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934863E-B439-4F2F-B936-830BB61612D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70C8892F-486B-431F-A39B-E640A0BBF11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595B6322-1CB3-447A-8C64-892AE62C10A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ABF3C073-9598-46EE-82FF-F0B2B725815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8220A625-D5B5-4E1A-A249-33964D0546D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1607A095-BA6D-4F38-BF55-41606DE5099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D57A-BB6C-4089-AC6F-59C4E649D467}"/>
              </a:ext>
            </a:extLst>
          </p:cNvPr>
          <p:cNvSpPr>
            <a:spLocks noGrp="1"/>
          </p:cNvSpPr>
          <p:nvPr>
            <p:ph type="title"/>
          </p:nvPr>
        </p:nvSpPr>
        <p:spPr>
          <a:xfrm>
            <a:off x="838200" y="365125"/>
            <a:ext cx="10515600" cy="1325563"/>
          </a:xfrm>
        </p:spPr>
        <p:txBody>
          <a:bodyPr>
            <a:normAutofit/>
          </a:bodyPr>
          <a:lstStyle/>
          <a:p>
            <a:r>
              <a:rPr lang="en-US" dirty="0"/>
              <a:t>The plot elements</a:t>
            </a:r>
          </a:p>
        </p:txBody>
      </p:sp>
      <p:graphicFrame>
        <p:nvGraphicFramePr>
          <p:cNvPr id="5" name="Content Placeholder 2">
            <a:extLst>
              <a:ext uri="{FF2B5EF4-FFF2-40B4-BE49-F238E27FC236}">
                <a16:creationId xmlns:a16="http://schemas.microsoft.com/office/drawing/2014/main" id="{C1CF3605-37FD-4A3B-A88F-EF22684B6352}"/>
              </a:ext>
            </a:extLst>
          </p:cNvPr>
          <p:cNvGraphicFramePr>
            <a:graphicFrameLocks noGrp="1"/>
          </p:cNvGraphicFramePr>
          <p:nvPr>
            <p:ph idx="1"/>
            <p:extLst>
              <p:ext uri="{D42A27DB-BD31-4B8C-83A1-F6EECF244321}">
                <p14:modId xmlns:p14="http://schemas.microsoft.com/office/powerpoint/2010/main" val="32397800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52201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D57A-BB6C-4089-AC6F-59C4E649D467}"/>
              </a:ext>
            </a:extLst>
          </p:cNvPr>
          <p:cNvSpPr>
            <a:spLocks noGrp="1"/>
          </p:cNvSpPr>
          <p:nvPr>
            <p:ph type="title"/>
          </p:nvPr>
        </p:nvSpPr>
        <p:spPr>
          <a:xfrm>
            <a:off x="838200" y="365125"/>
            <a:ext cx="10515600" cy="1325563"/>
          </a:xfrm>
        </p:spPr>
        <p:txBody>
          <a:bodyPr>
            <a:normAutofit/>
          </a:bodyPr>
          <a:lstStyle/>
          <a:p>
            <a:r>
              <a:rPr lang="en-US" dirty="0"/>
              <a:t>The plot thickens</a:t>
            </a:r>
          </a:p>
        </p:txBody>
      </p:sp>
      <p:graphicFrame>
        <p:nvGraphicFramePr>
          <p:cNvPr id="5" name="Content Placeholder 2">
            <a:extLst>
              <a:ext uri="{FF2B5EF4-FFF2-40B4-BE49-F238E27FC236}">
                <a16:creationId xmlns:a16="http://schemas.microsoft.com/office/drawing/2014/main" id="{C1CF3605-37FD-4A3B-A88F-EF22684B6352}"/>
              </a:ext>
            </a:extLst>
          </p:cNvPr>
          <p:cNvGraphicFramePr>
            <a:graphicFrameLocks noGrp="1"/>
          </p:cNvGraphicFramePr>
          <p:nvPr>
            <p:ph idx="1"/>
            <p:extLst>
              <p:ext uri="{D42A27DB-BD31-4B8C-83A1-F6EECF244321}">
                <p14:modId xmlns:p14="http://schemas.microsoft.com/office/powerpoint/2010/main" val="15537618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Question mark">
            <a:extLst>
              <a:ext uri="{FF2B5EF4-FFF2-40B4-BE49-F238E27FC236}">
                <a16:creationId xmlns:a16="http://schemas.microsoft.com/office/drawing/2014/main" id="{F5C447BA-4119-4C15-9451-AE49E06F01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0761" y="2677258"/>
            <a:ext cx="914400" cy="914400"/>
          </a:xfrm>
          <a:prstGeom prst="rect">
            <a:avLst/>
          </a:prstGeom>
        </p:spPr>
      </p:pic>
      <p:pic>
        <p:nvPicPr>
          <p:cNvPr id="7" name="Graphic 6" descr="Handshake">
            <a:extLst>
              <a:ext uri="{FF2B5EF4-FFF2-40B4-BE49-F238E27FC236}">
                <a16:creationId xmlns:a16="http://schemas.microsoft.com/office/drawing/2014/main" id="{F2682843-CEA5-404D-BB4D-CAF64E5D90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3962" y="4381500"/>
            <a:ext cx="914400" cy="914400"/>
          </a:xfrm>
          <a:prstGeom prst="rect">
            <a:avLst/>
          </a:prstGeom>
        </p:spPr>
      </p:pic>
    </p:spTree>
    <p:extLst>
      <p:ext uri="{BB962C8B-B14F-4D97-AF65-F5344CB8AC3E}">
        <p14:creationId xmlns:p14="http://schemas.microsoft.com/office/powerpoint/2010/main" val="2362028263"/>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D57A-BB6C-4089-AC6F-59C4E649D467}"/>
              </a:ext>
            </a:extLst>
          </p:cNvPr>
          <p:cNvSpPr>
            <a:spLocks noGrp="1"/>
          </p:cNvSpPr>
          <p:nvPr>
            <p:ph type="title"/>
          </p:nvPr>
        </p:nvSpPr>
        <p:spPr>
          <a:xfrm>
            <a:off x="838200" y="365125"/>
            <a:ext cx="10515600" cy="1325563"/>
          </a:xfrm>
        </p:spPr>
        <p:txBody>
          <a:bodyPr>
            <a:normAutofit/>
          </a:bodyPr>
          <a:lstStyle/>
          <a:p>
            <a:r>
              <a:rPr lang="en-US" dirty="0"/>
              <a:t>The plot thickens</a:t>
            </a:r>
          </a:p>
        </p:txBody>
      </p:sp>
      <p:graphicFrame>
        <p:nvGraphicFramePr>
          <p:cNvPr id="5" name="Content Placeholder 2">
            <a:extLst>
              <a:ext uri="{FF2B5EF4-FFF2-40B4-BE49-F238E27FC236}">
                <a16:creationId xmlns:a16="http://schemas.microsoft.com/office/drawing/2014/main" id="{C1CF3605-37FD-4A3B-A88F-EF22684B6352}"/>
              </a:ext>
            </a:extLst>
          </p:cNvPr>
          <p:cNvGraphicFramePr>
            <a:graphicFrameLocks noGrp="1"/>
          </p:cNvGraphicFramePr>
          <p:nvPr>
            <p:ph idx="1"/>
            <p:extLst>
              <p:ext uri="{D42A27DB-BD31-4B8C-83A1-F6EECF244321}">
                <p14:modId xmlns:p14="http://schemas.microsoft.com/office/powerpoint/2010/main" val="23255980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Decision chart">
            <a:extLst>
              <a:ext uri="{FF2B5EF4-FFF2-40B4-BE49-F238E27FC236}">
                <a16:creationId xmlns:a16="http://schemas.microsoft.com/office/drawing/2014/main" id="{5C52EC87-DA33-4AC4-8144-529FC89276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0286" y="2747963"/>
            <a:ext cx="914400" cy="914400"/>
          </a:xfrm>
          <a:prstGeom prst="rect">
            <a:avLst/>
          </a:prstGeom>
        </p:spPr>
      </p:pic>
      <p:pic>
        <p:nvPicPr>
          <p:cNvPr id="9" name="Graphic 8" descr="Gauge">
            <a:extLst>
              <a:ext uri="{FF2B5EF4-FFF2-40B4-BE49-F238E27FC236}">
                <a16:creationId xmlns:a16="http://schemas.microsoft.com/office/drawing/2014/main" id="{106443BC-F75E-412C-8476-B3FC5CDA4E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0286" y="4319587"/>
            <a:ext cx="914400" cy="914400"/>
          </a:xfrm>
          <a:prstGeom prst="rect">
            <a:avLst/>
          </a:prstGeom>
        </p:spPr>
      </p:pic>
    </p:spTree>
    <p:extLst>
      <p:ext uri="{BB962C8B-B14F-4D97-AF65-F5344CB8AC3E}">
        <p14:creationId xmlns:p14="http://schemas.microsoft.com/office/powerpoint/2010/main" val="6098131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D57A-BB6C-4089-AC6F-59C4E649D467}"/>
              </a:ext>
            </a:extLst>
          </p:cNvPr>
          <p:cNvSpPr>
            <a:spLocks noGrp="1"/>
          </p:cNvSpPr>
          <p:nvPr>
            <p:ph type="title"/>
          </p:nvPr>
        </p:nvSpPr>
        <p:spPr>
          <a:xfrm>
            <a:off x="838200" y="365125"/>
            <a:ext cx="10515600" cy="1325563"/>
          </a:xfrm>
        </p:spPr>
        <p:txBody>
          <a:bodyPr>
            <a:normAutofit/>
          </a:bodyPr>
          <a:lstStyle/>
          <a:p>
            <a:r>
              <a:rPr lang="en-US"/>
              <a:t>What to do?</a:t>
            </a:r>
            <a:endParaRPr lang="en-US" dirty="0"/>
          </a:p>
        </p:txBody>
      </p:sp>
      <p:graphicFrame>
        <p:nvGraphicFramePr>
          <p:cNvPr id="16" name="Content Placeholder 2">
            <a:extLst>
              <a:ext uri="{FF2B5EF4-FFF2-40B4-BE49-F238E27FC236}">
                <a16:creationId xmlns:a16="http://schemas.microsoft.com/office/drawing/2014/main" id="{90545763-4A8D-4F31-B1C6-2635A34FBD1F}"/>
              </a:ext>
            </a:extLst>
          </p:cNvPr>
          <p:cNvGraphicFramePr>
            <a:graphicFrameLocks noGrp="1"/>
          </p:cNvGraphicFramePr>
          <p:nvPr>
            <p:ph idx="1"/>
            <p:extLst>
              <p:ext uri="{D42A27DB-BD31-4B8C-83A1-F6EECF244321}">
                <p14:modId xmlns:p14="http://schemas.microsoft.com/office/powerpoint/2010/main" val="17501792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44353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B0F34-0A45-47B0-B478-CB0CCFBB950F}"/>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Remdesivir</a:t>
            </a:r>
          </a:p>
        </p:txBody>
      </p:sp>
      <p:pic>
        <p:nvPicPr>
          <p:cNvPr id="4" name="Content Placeholder 3">
            <a:extLst>
              <a:ext uri="{FF2B5EF4-FFF2-40B4-BE49-F238E27FC236}">
                <a16:creationId xmlns:a16="http://schemas.microsoft.com/office/drawing/2014/main" id="{1D7BD51C-E0F1-4D07-964E-F6BCE255415C}"/>
              </a:ext>
            </a:extLst>
          </p:cNvPr>
          <p:cNvPicPr>
            <a:picLocks noGrp="1" noChangeAspect="1"/>
          </p:cNvPicPr>
          <p:nvPr>
            <p:ph idx="1"/>
          </p:nvPr>
        </p:nvPicPr>
        <p:blipFill rotWithShape="1">
          <a:blip r:embed="rId2"/>
          <a:srcRect b="34037"/>
          <a:stretch/>
        </p:blipFill>
        <p:spPr>
          <a:xfrm>
            <a:off x="4654297" y="10"/>
            <a:ext cx="7537704" cy="6857990"/>
          </a:xfrm>
          <a:prstGeom prst="rect">
            <a:avLst/>
          </a:prstGeom>
        </p:spPr>
      </p:pic>
    </p:spTree>
    <p:extLst>
      <p:ext uri="{BB962C8B-B14F-4D97-AF65-F5344CB8AC3E}">
        <p14:creationId xmlns:p14="http://schemas.microsoft.com/office/powerpoint/2010/main" val="246377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B8B6A13-85CA-4900-9C17-0B2EC7D65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2102EC-80A6-4ED5-9BCF-2897C6AA3A7A}"/>
              </a:ext>
            </a:extLst>
          </p:cNvPr>
          <p:cNvSpPr>
            <a:spLocks noGrp="1"/>
          </p:cNvSpPr>
          <p:nvPr>
            <p:ph type="title"/>
          </p:nvPr>
        </p:nvSpPr>
        <p:spPr>
          <a:xfrm>
            <a:off x="958507" y="1120155"/>
            <a:ext cx="4189198" cy="4609096"/>
          </a:xfrm>
        </p:spPr>
        <p:txBody>
          <a:bodyPr>
            <a:normAutofit/>
          </a:bodyPr>
          <a:lstStyle/>
          <a:p>
            <a:r>
              <a:rPr lang="en-US" dirty="0"/>
              <a:t>What does the p-value mean?</a:t>
            </a:r>
          </a:p>
        </p:txBody>
      </p:sp>
      <p:grpSp>
        <p:nvGrpSpPr>
          <p:cNvPr id="18" name="Group 17">
            <a:extLst>
              <a:ext uri="{FF2B5EF4-FFF2-40B4-BE49-F238E27FC236}">
                <a16:creationId xmlns:a16="http://schemas.microsoft.com/office/drawing/2014/main" id="{8F3F9174-E2FD-4C98-B643-857596BA1A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32729" y="798423"/>
            <a:ext cx="6359271" cy="6059577"/>
            <a:chOff x="2285126" y="-1693523"/>
            <a:chExt cx="6359271" cy="6059577"/>
          </a:xfrm>
        </p:grpSpPr>
        <p:sp>
          <p:nvSpPr>
            <p:cNvPr id="19" name="Freeform 59">
              <a:extLst>
                <a:ext uri="{FF2B5EF4-FFF2-40B4-BE49-F238E27FC236}">
                  <a16:creationId xmlns:a16="http://schemas.microsoft.com/office/drawing/2014/main" id="{44669919-644B-4799-9AB6-7A2A2F170E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286127" y="-976413"/>
              <a:ext cx="1101799" cy="5342467"/>
            </a:xfrm>
            <a:custGeom>
              <a:avLst/>
              <a:gdLst>
                <a:gd name="connsiteX0" fmla="*/ 1101799 w 1101799"/>
                <a:gd name="connsiteY0" fmla="*/ 0 h 5342467"/>
                <a:gd name="connsiteX1" fmla="*/ 0 w 1101799"/>
                <a:gd name="connsiteY1" fmla="*/ 1141661 h 5342467"/>
                <a:gd name="connsiteX2" fmla="*/ 0 w 1101799"/>
                <a:gd name="connsiteY2" fmla="*/ 5342467 h 5342467"/>
                <a:gd name="connsiteX3" fmla="*/ 1039862 w 1101799"/>
                <a:gd name="connsiteY3" fmla="*/ 5342467 h 5342467"/>
                <a:gd name="connsiteX4" fmla="*/ 1101799 w 1101799"/>
                <a:gd name="connsiteY4" fmla="*/ 5278421 h 534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799" h="5342467">
                  <a:moveTo>
                    <a:pt x="1101799" y="0"/>
                  </a:moveTo>
                  <a:lnTo>
                    <a:pt x="0" y="1141661"/>
                  </a:lnTo>
                  <a:lnTo>
                    <a:pt x="0" y="5342467"/>
                  </a:lnTo>
                  <a:lnTo>
                    <a:pt x="1039862" y="5342467"/>
                  </a:lnTo>
                  <a:lnTo>
                    <a:pt x="1101799" y="527842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0" name="Freeform 6">
              <a:extLst>
                <a:ext uri="{FF2B5EF4-FFF2-40B4-BE49-F238E27FC236}">
                  <a16:creationId xmlns:a16="http://schemas.microsoft.com/office/drawing/2014/main" id="{287676A4-07DE-42A0-980E-77FA40F49E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285126" y="-1425874"/>
              <a:ext cx="762170"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4BC9AFEB-B9C2-4A5E-91E4-BD04223F5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566852" y="-1693523"/>
              <a:ext cx="485207"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6D837413-BE05-4604-8451-98E34D6293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2543739" y="-1692608"/>
              <a:ext cx="610065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A709A42D-0DAF-4C33-820B-AFD3A6B9438B}"/>
              </a:ext>
            </a:extLst>
          </p:cNvPr>
          <p:cNvSpPr>
            <a:spLocks noGrp="1"/>
          </p:cNvSpPr>
          <p:nvPr>
            <p:ph idx="1"/>
          </p:nvPr>
        </p:nvSpPr>
        <p:spPr>
          <a:xfrm>
            <a:off x="6436188" y="1120155"/>
            <a:ext cx="5067739" cy="4609095"/>
          </a:xfrm>
        </p:spPr>
        <p:txBody>
          <a:bodyPr anchor="ctr">
            <a:normAutofit/>
          </a:bodyPr>
          <a:lstStyle/>
          <a:p>
            <a:r>
              <a:rPr lang="en-US" sz="2400" dirty="0">
                <a:solidFill>
                  <a:srgbClr val="FFFFFF"/>
                </a:solidFill>
              </a:rPr>
              <a:t>If there is </a:t>
            </a:r>
            <a:r>
              <a:rPr lang="en-US" sz="2400" dirty="0">
                <a:solidFill>
                  <a:srgbClr val="FFFFFF"/>
                </a:solidFill>
                <a:highlight>
                  <a:srgbClr val="C0C0C0"/>
                </a:highlight>
              </a:rPr>
              <a:t>no difference </a:t>
            </a:r>
            <a:r>
              <a:rPr lang="en-US" sz="2400" dirty="0">
                <a:solidFill>
                  <a:srgbClr val="FFFFFF"/>
                </a:solidFill>
              </a:rPr>
              <a:t>between the treatment and the placebo</a:t>
            </a:r>
          </a:p>
          <a:p>
            <a:r>
              <a:rPr lang="en-US" sz="2400" dirty="0">
                <a:solidFill>
                  <a:srgbClr val="FFFFFF"/>
                </a:solidFill>
              </a:rPr>
              <a:t>If </a:t>
            </a:r>
            <a:r>
              <a:rPr lang="en-US" sz="2400" b="1" dirty="0">
                <a:solidFill>
                  <a:srgbClr val="FFFFFF"/>
                </a:solidFill>
              </a:rPr>
              <a:t>everything</a:t>
            </a:r>
            <a:r>
              <a:rPr lang="en-US" sz="2400" dirty="0">
                <a:solidFill>
                  <a:srgbClr val="FFFFFF"/>
                </a:solidFill>
              </a:rPr>
              <a:t> else we assumed is also true</a:t>
            </a:r>
          </a:p>
          <a:p>
            <a:r>
              <a:rPr lang="en-US" sz="2400" dirty="0">
                <a:solidFill>
                  <a:srgbClr val="FFFFFF"/>
                </a:solidFill>
              </a:rPr>
              <a:t>Then the probability that we would observe the difference we found (97 ml), or one even larger, is 0.03</a:t>
            </a:r>
          </a:p>
        </p:txBody>
      </p:sp>
      <p:sp>
        <p:nvSpPr>
          <p:cNvPr id="4" name="Slide Number Placeholder 3">
            <a:extLst>
              <a:ext uri="{FF2B5EF4-FFF2-40B4-BE49-F238E27FC236}">
                <a16:creationId xmlns:a16="http://schemas.microsoft.com/office/drawing/2014/main" id="{E7909D15-B609-4FB0-AC90-D11095F04BB3}"/>
              </a:ext>
            </a:extLst>
          </p:cNvPr>
          <p:cNvSpPr>
            <a:spLocks noGrp="1"/>
          </p:cNvSpPr>
          <p:nvPr>
            <p:ph type="sldNum" sz="quarter" idx="12"/>
          </p:nvPr>
        </p:nvSpPr>
        <p:spPr>
          <a:xfrm>
            <a:off x="10707624" y="6382512"/>
            <a:ext cx="685800" cy="320040"/>
          </a:xfrm>
        </p:spPr>
        <p:txBody>
          <a:bodyPr>
            <a:normAutofit/>
          </a:bodyPr>
          <a:lstStyle/>
          <a:p>
            <a:pPr>
              <a:spcAft>
                <a:spcPts val="600"/>
              </a:spcAft>
            </a:pPr>
            <a:fld id="{869A40B3-8E43-41D4-B58B-E084EBC2E1A9}" type="slidenum">
              <a:rPr lang="en-US" sz="1000"/>
              <a:pPr>
                <a:spcAft>
                  <a:spcPts val="600"/>
                </a:spcAft>
              </a:pPr>
              <a:t>4</a:t>
            </a:fld>
            <a:endParaRPr lang="en-US" sz="1000"/>
          </a:p>
        </p:txBody>
      </p:sp>
    </p:spTree>
    <p:extLst>
      <p:ext uri="{BB962C8B-B14F-4D97-AF65-F5344CB8AC3E}">
        <p14:creationId xmlns:p14="http://schemas.microsoft.com/office/powerpoint/2010/main" val="63900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748863-1679-4FD6-8856-5C42D46BA17C}"/>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What it is and what do we know so far</a:t>
            </a:r>
          </a:p>
        </p:txBody>
      </p:sp>
      <p:sp>
        <p:nvSpPr>
          <p:cNvPr id="3" name="Content Placeholder 2">
            <a:extLst>
              <a:ext uri="{FF2B5EF4-FFF2-40B4-BE49-F238E27FC236}">
                <a16:creationId xmlns:a16="http://schemas.microsoft.com/office/drawing/2014/main" id="{9CB7C270-FEB1-448B-BF55-197C2DB58B8D}"/>
              </a:ext>
            </a:extLst>
          </p:cNvPr>
          <p:cNvSpPr>
            <a:spLocks noGrp="1"/>
          </p:cNvSpPr>
          <p:nvPr>
            <p:ph idx="1"/>
          </p:nvPr>
        </p:nvSpPr>
        <p:spPr>
          <a:xfrm>
            <a:off x="4699818" y="640082"/>
            <a:ext cx="6848715" cy="4255768"/>
          </a:xfrm>
        </p:spPr>
        <p:txBody>
          <a:bodyPr anchor="ctr">
            <a:normAutofit fontScale="92500"/>
          </a:bodyPr>
          <a:lstStyle/>
          <a:p>
            <a:r>
              <a:rPr lang="en-US" sz="2400" dirty="0"/>
              <a:t>An experimental drug to treat the effects of covid-19</a:t>
            </a:r>
          </a:p>
          <a:p>
            <a:r>
              <a:rPr lang="en-US" sz="2400" dirty="0"/>
              <a:t>Preliminary results indicate that patients who received </a:t>
            </a:r>
            <a:r>
              <a:rPr lang="en-US" sz="2400" dirty="0" err="1"/>
              <a:t>remdesivir</a:t>
            </a:r>
            <a:r>
              <a:rPr lang="en-US" sz="2400" dirty="0"/>
              <a:t> had a 31% faster time to recovery than those who received placebo (p&lt;0.001). </a:t>
            </a:r>
          </a:p>
          <a:p>
            <a:r>
              <a:rPr lang="en-US" sz="2400" dirty="0"/>
              <a:t>Specifically, the median time to recovery was 11 days for patients treated with </a:t>
            </a:r>
            <a:r>
              <a:rPr lang="en-US" sz="2400" dirty="0" err="1"/>
              <a:t>remdesivir</a:t>
            </a:r>
            <a:r>
              <a:rPr lang="en-US" sz="2400" dirty="0"/>
              <a:t> compared with 15 days for those who received placebo. </a:t>
            </a:r>
          </a:p>
          <a:p>
            <a:r>
              <a:rPr lang="en-US" sz="2400" dirty="0"/>
              <a:t>Results also suggested a survival benefit, with a mortality rate of 8.0% for the group receiving </a:t>
            </a:r>
            <a:r>
              <a:rPr lang="en-US" sz="2400" dirty="0" err="1"/>
              <a:t>remdesivir</a:t>
            </a:r>
            <a:r>
              <a:rPr lang="en-US" sz="2400" dirty="0"/>
              <a:t> versus 11.6% for the placebo group (p=0.059).</a:t>
            </a:r>
          </a:p>
          <a:p>
            <a:endParaRPr lang="en-US" sz="1700" dirty="0"/>
          </a:p>
        </p:txBody>
      </p:sp>
      <p:pic>
        <p:nvPicPr>
          <p:cNvPr id="4" name="Picture 3">
            <a:extLst>
              <a:ext uri="{FF2B5EF4-FFF2-40B4-BE49-F238E27FC236}">
                <a16:creationId xmlns:a16="http://schemas.microsoft.com/office/drawing/2014/main" id="{82B73EFC-F6DA-44B6-9448-7950E7A2680D}"/>
              </a:ext>
            </a:extLst>
          </p:cNvPr>
          <p:cNvPicPr>
            <a:picLocks noChangeAspect="1"/>
          </p:cNvPicPr>
          <p:nvPr/>
        </p:nvPicPr>
        <p:blipFill>
          <a:blip r:embed="rId2"/>
          <a:stretch>
            <a:fillRect/>
          </a:stretch>
        </p:blipFill>
        <p:spPr>
          <a:xfrm>
            <a:off x="832667" y="5307501"/>
            <a:ext cx="6848715" cy="1309904"/>
          </a:xfrm>
          <a:prstGeom prst="rect">
            <a:avLst/>
          </a:prstGeom>
          <a:ln>
            <a:solidFill>
              <a:schemeClr val="tx1"/>
            </a:solidFill>
          </a:ln>
        </p:spPr>
      </p:pic>
    </p:spTree>
    <p:extLst>
      <p:ext uri="{BB962C8B-B14F-4D97-AF65-F5344CB8AC3E}">
        <p14:creationId xmlns:p14="http://schemas.microsoft.com/office/powerpoint/2010/main" val="2631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040507D-085B-4CEA-8E70-4CF0BDC43ACC}"/>
              </a:ext>
            </a:extLst>
          </p:cNvPr>
          <p:cNvPicPr>
            <a:picLocks noGrp="1" noChangeAspect="1"/>
          </p:cNvPicPr>
          <p:nvPr>
            <p:ph idx="1"/>
          </p:nvPr>
        </p:nvPicPr>
        <p:blipFill rotWithShape="1">
          <a:blip r:embed="rId2"/>
          <a:srcRect l="4132" r="-1" b="-1"/>
          <a:stretch/>
        </p:blipFill>
        <p:spPr>
          <a:xfrm>
            <a:off x="606719" y="-1"/>
            <a:ext cx="11585281" cy="6857999"/>
          </a:xfrm>
          <a:prstGeom prst="rect">
            <a:avLst/>
          </a:prstGeom>
        </p:spPr>
      </p:pic>
      <p:sp>
        <p:nvSpPr>
          <p:cNvPr id="11"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AC259-F364-49C8-A34C-2DF494F577DD}"/>
              </a:ext>
            </a:extLst>
          </p:cNvPr>
          <p:cNvSpPr>
            <a:spLocks noGrp="1"/>
          </p:cNvSpPr>
          <p:nvPr>
            <p:ph type="title"/>
          </p:nvPr>
        </p:nvSpPr>
        <p:spPr>
          <a:xfrm>
            <a:off x="1438630" y="-379711"/>
            <a:ext cx="3953501" cy="3072393"/>
          </a:xfrm>
        </p:spPr>
        <p:txBody>
          <a:bodyPr vert="horz" lIns="91440" tIns="45720" rIns="91440" bIns="45720" rtlCol="0" anchor="b">
            <a:normAutofit/>
          </a:bodyPr>
          <a:lstStyle/>
          <a:p>
            <a:r>
              <a:rPr lang="en-US" sz="5600" dirty="0">
                <a:solidFill>
                  <a:schemeClr val="bg1"/>
                </a:solidFill>
              </a:rPr>
              <a:t>Good news. But this happened…</a:t>
            </a:r>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6"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4D0989-8CC5-452F-939A-3BA7CB7DCE36}"/>
              </a:ext>
            </a:extLst>
          </p:cNvPr>
          <p:cNvSpPr/>
          <p:nvPr/>
        </p:nvSpPr>
        <p:spPr>
          <a:xfrm>
            <a:off x="3415380" y="6211669"/>
            <a:ext cx="6096000" cy="646331"/>
          </a:xfrm>
          <a:prstGeom prst="rect">
            <a:avLst/>
          </a:prstGeom>
        </p:spPr>
        <p:txBody>
          <a:bodyPr>
            <a:spAutoFit/>
          </a:bodyPr>
          <a:lstStyle/>
          <a:p>
            <a:r>
              <a:rPr lang="en-US" b="1" dirty="0">
                <a:solidFill>
                  <a:srgbClr val="FF0000"/>
                </a:solidFill>
                <a:hlinkClick r:id="rId3">
                  <a:extLst>
                    <a:ext uri="{A12FA001-AC4F-418D-AE19-62706E023703}">
                      <ahyp:hlinkClr xmlns:ahyp="http://schemas.microsoft.com/office/drawing/2018/hyperlinkcolor" val="tx"/>
                    </a:ext>
                  </a:extLst>
                </a:hlinkClick>
              </a:rPr>
              <a:t>https://abcnews.go.com/Politics/trump-fauci-tout-good-news-remdesivir-drug-trial/story?id=70407208</a:t>
            </a:r>
            <a:endParaRPr lang="en-US" b="1" dirty="0">
              <a:solidFill>
                <a:srgbClr val="FF0000"/>
              </a:solidFill>
            </a:endParaRPr>
          </a:p>
        </p:txBody>
      </p:sp>
    </p:spTree>
    <p:extLst>
      <p:ext uri="{BB962C8B-B14F-4D97-AF65-F5344CB8AC3E}">
        <p14:creationId xmlns:p14="http://schemas.microsoft.com/office/powerpoint/2010/main" val="1352659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D3BC-16A8-4BD0-9B80-81E544752A98}"/>
              </a:ext>
            </a:extLst>
          </p:cNvPr>
          <p:cNvSpPr>
            <a:spLocks noGrp="1"/>
          </p:cNvSpPr>
          <p:nvPr>
            <p:ph type="title"/>
          </p:nvPr>
        </p:nvSpPr>
        <p:spPr>
          <a:xfrm>
            <a:off x="643465" y="3433763"/>
            <a:ext cx="4809068" cy="2743200"/>
          </a:xfrm>
        </p:spPr>
        <p:txBody>
          <a:bodyPr anchor="t">
            <a:normAutofit/>
          </a:bodyPr>
          <a:lstStyle/>
          <a:p>
            <a:pPr algn="ctr"/>
            <a:r>
              <a:rPr lang="en-US" dirty="0"/>
              <a:t>Dr. Anthony </a:t>
            </a:r>
            <a:r>
              <a:rPr lang="en-US"/>
              <a:t>Fauci</a:t>
            </a:r>
            <a:r>
              <a:rPr lang="en-US" dirty="0"/>
              <a:t> mentions “statistical significance” multiple times</a:t>
            </a:r>
            <a:endParaRPr lang="en-US"/>
          </a:p>
        </p:txBody>
      </p:sp>
      <p:sp>
        <p:nvSpPr>
          <p:cNvPr id="10" name="Rectangle 9">
            <a:extLst>
              <a:ext uri="{FF2B5EF4-FFF2-40B4-BE49-F238E27FC236}">
                <a16:creationId xmlns:a16="http://schemas.microsoft.com/office/drawing/2014/main" id="{BB64DFD8-29B9-43D9-B6F0-B6B9A934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Quotes">
            <a:extLst>
              <a:ext uri="{FF2B5EF4-FFF2-40B4-BE49-F238E27FC236}">
                <a16:creationId xmlns:a16="http://schemas.microsoft.com/office/drawing/2014/main" id="{61E5A241-32B4-43DF-8D7B-164DA7CF50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9" y="1921259"/>
            <a:ext cx="914400" cy="914400"/>
          </a:xfrm>
          <a:prstGeom prst="rect">
            <a:avLst/>
          </a:prstGeom>
        </p:spPr>
      </p:pic>
      <p:sp>
        <p:nvSpPr>
          <p:cNvPr id="3" name="Content Placeholder 2">
            <a:extLst>
              <a:ext uri="{FF2B5EF4-FFF2-40B4-BE49-F238E27FC236}">
                <a16:creationId xmlns:a16="http://schemas.microsoft.com/office/drawing/2014/main" id="{9E113EA8-5D0D-4D28-BDB3-44AE2BCC1DA1}"/>
              </a:ext>
            </a:extLst>
          </p:cNvPr>
          <p:cNvSpPr>
            <a:spLocks noGrp="1"/>
          </p:cNvSpPr>
          <p:nvPr>
            <p:ph idx="1"/>
          </p:nvPr>
        </p:nvSpPr>
        <p:spPr>
          <a:xfrm>
            <a:off x="6096001" y="643467"/>
            <a:ext cx="5579532" cy="5533496"/>
          </a:xfrm>
        </p:spPr>
        <p:txBody>
          <a:bodyPr anchor="ctr">
            <a:normAutofit/>
          </a:bodyPr>
          <a:lstStyle/>
          <a:p>
            <a:r>
              <a:rPr lang="en-US" sz="1800" dirty="0"/>
              <a:t>He refers to the reduction in time to recovery as being “highly significant,” which in the context of the press conference and general understanding of “statistical significance” confounds the size of the p-value (around .001) with the size of the effect.</a:t>
            </a:r>
          </a:p>
          <a:p>
            <a:r>
              <a:rPr lang="en-US" sz="1800" dirty="0"/>
              <a:t>Worse still, he refers to the result that was not statistically significant, reduction in mortality, as “trending” toward significance, going on to say that “it has not yet reached statistical significance but the data needs to be further analyzed." </a:t>
            </a:r>
          </a:p>
          <a:p>
            <a:r>
              <a:rPr lang="en-US" sz="1800" dirty="0">
                <a:solidFill>
                  <a:srgbClr val="FF0000"/>
                </a:solidFill>
              </a:rPr>
              <a:t>Statements such as the latter, which are common, reinforce the erroneous belief that the threshold dividing significant from not significant also divides true/real from false/spurious. </a:t>
            </a:r>
          </a:p>
          <a:p>
            <a:r>
              <a:rPr lang="en-US" sz="1800" dirty="0"/>
              <a:t>Furthermore, it risks implying that the threshold can be crossed simply by manipulating the data or analyses, even when further analyses are well justified and not just p-hacking.</a:t>
            </a:r>
          </a:p>
        </p:txBody>
      </p:sp>
    </p:spTree>
    <p:extLst>
      <p:ext uri="{BB962C8B-B14F-4D97-AF65-F5344CB8AC3E}">
        <p14:creationId xmlns:p14="http://schemas.microsoft.com/office/powerpoint/2010/main" val="41084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E99F-2B9D-424D-A537-CC0CF8E97962}"/>
              </a:ext>
            </a:extLst>
          </p:cNvPr>
          <p:cNvSpPr>
            <a:spLocks noGrp="1"/>
          </p:cNvSpPr>
          <p:nvPr>
            <p:ph type="title"/>
          </p:nvPr>
        </p:nvSpPr>
        <p:spPr>
          <a:xfrm>
            <a:off x="643465" y="3433763"/>
            <a:ext cx="4809068" cy="2743200"/>
          </a:xfrm>
        </p:spPr>
        <p:txBody>
          <a:bodyPr anchor="t">
            <a:normAutofit/>
          </a:bodyPr>
          <a:lstStyle/>
          <a:p>
            <a:pPr algn="ctr"/>
            <a:r>
              <a:rPr lang="en-US" sz="4800"/>
              <a:t>And to what end?</a:t>
            </a:r>
          </a:p>
        </p:txBody>
      </p:sp>
      <p:sp>
        <p:nvSpPr>
          <p:cNvPr id="10" name="Rectangle 9">
            <a:extLst>
              <a:ext uri="{FF2B5EF4-FFF2-40B4-BE49-F238E27FC236}">
                <a16:creationId xmlns:a16="http://schemas.microsoft.com/office/drawing/2014/main" id="{BB64DFD8-29B9-43D9-B6F0-B6B9A934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00B07D-27C8-4FA4-94C3-269C4A0181BB}"/>
              </a:ext>
            </a:extLst>
          </p:cNvPr>
          <p:cNvSpPr>
            <a:spLocks noGrp="1"/>
          </p:cNvSpPr>
          <p:nvPr>
            <p:ph idx="1"/>
          </p:nvPr>
        </p:nvSpPr>
        <p:spPr>
          <a:xfrm>
            <a:off x="6096001" y="643467"/>
            <a:ext cx="5579532" cy="5533496"/>
          </a:xfrm>
        </p:spPr>
        <p:txBody>
          <a:bodyPr anchor="ctr">
            <a:normAutofit/>
          </a:bodyPr>
          <a:lstStyle/>
          <a:p>
            <a:r>
              <a:rPr lang="en-US" dirty="0"/>
              <a:t>We know the estimated difference (11.6% placebo vs. 8.0% treatment)</a:t>
            </a:r>
          </a:p>
          <a:p>
            <a:r>
              <a:rPr lang="en-US" dirty="0"/>
              <a:t>(It would be nice to have a confidence interval on the difference, and we will eventually)</a:t>
            </a:r>
          </a:p>
          <a:p>
            <a:r>
              <a:rPr lang="en-US" dirty="0"/>
              <a:t>We know the p-value (0.059)</a:t>
            </a:r>
          </a:p>
          <a:p>
            <a:r>
              <a:rPr lang="en-US" dirty="0"/>
              <a:t>Slapping a label on this adds no new information, but clearly it adds confusion</a:t>
            </a:r>
          </a:p>
          <a:p>
            <a:endParaRPr lang="en-US" dirty="0"/>
          </a:p>
        </p:txBody>
      </p:sp>
      <p:pic>
        <p:nvPicPr>
          <p:cNvPr id="9" name="Graphic 8" descr="Question Mark">
            <a:extLst>
              <a:ext uri="{FF2B5EF4-FFF2-40B4-BE49-F238E27FC236}">
                <a16:creationId xmlns:a16="http://schemas.microsoft.com/office/drawing/2014/main" id="{8D312F43-F86B-48CE-867B-B17BAA38B2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0693" y="1944279"/>
            <a:ext cx="914400" cy="914400"/>
          </a:xfrm>
          <a:prstGeom prst="rect">
            <a:avLst/>
          </a:prstGeom>
        </p:spPr>
      </p:pic>
    </p:spTree>
    <p:extLst>
      <p:ext uri="{BB962C8B-B14F-4D97-AF65-F5344CB8AC3E}">
        <p14:creationId xmlns:p14="http://schemas.microsoft.com/office/powerpoint/2010/main" val="67304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5D94CD-9FDB-41C6-A9F9-5337F3C70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208608-635E-41BF-8697-5562CEFC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grpSp>
        <p:nvGrpSpPr>
          <p:cNvPr id="12" name="Group 11">
            <a:extLst>
              <a:ext uri="{FF2B5EF4-FFF2-40B4-BE49-F238E27FC236}">
                <a16:creationId xmlns:a16="http://schemas.microsoft.com/office/drawing/2014/main" id="{299D8EFE-162D-48AE-9D35-DB270C27E2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77330" y="685799"/>
            <a:ext cx="5503448" cy="5503448"/>
            <a:chOff x="5984543" y="6810"/>
            <a:chExt cx="6182436" cy="6182437"/>
          </a:xfrm>
        </p:grpSpPr>
        <p:sp>
          <p:nvSpPr>
            <p:cNvPr id="13" name="Graphic 14">
              <a:extLst>
                <a:ext uri="{FF2B5EF4-FFF2-40B4-BE49-F238E27FC236}">
                  <a16:creationId xmlns:a16="http://schemas.microsoft.com/office/drawing/2014/main" id="{FBE15126-40D2-47E5-9CC7-EA2B1CD62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075761" y="3094174"/>
              <a:ext cx="3091218" cy="3095073"/>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970A677B-FEEC-4253-BD55-C7F5433D5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984543" y="3094174"/>
              <a:ext cx="3091218" cy="3095073"/>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5" name="Graphic 14">
              <a:extLst>
                <a:ext uri="{FF2B5EF4-FFF2-40B4-BE49-F238E27FC236}">
                  <a16:creationId xmlns:a16="http://schemas.microsoft.com/office/drawing/2014/main" id="{90DE970B-D2CF-4C17-A0FC-F2E4E3AAC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9075761" y="6811"/>
              <a:ext cx="3091218" cy="3095073"/>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D0B0A42E-801B-44FD-9544-04F002DCE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5984543" y="6810"/>
              <a:ext cx="3091218" cy="3095073"/>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932BC8E-C685-4768-8873-954382D22309}"/>
              </a:ext>
            </a:extLst>
          </p:cNvPr>
          <p:cNvSpPr>
            <a:spLocks noGrp="1"/>
          </p:cNvSpPr>
          <p:nvPr>
            <p:ph type="title"/>
          </p:nvPr>
        </p:nvSpPr>
        <p:spPr>
          <a:xfrm>
            <a:off x="1463040" y="914399"/>
            <a:ext cx="4636008" cy="5133976"/>
          </a:xfrm>
        </p:spPr>
        <p:txBody>
          <a:bodyPr vert="horz" lIns="91440" tIns="45720" rIns="91440" bIns="45720" rtlCol="0" anchor="ctr">
            <a:normAutofit/>
          </a:bodyPr>
          <a:lstStyle/>
          <a:p>
            <a:r>
              <a:rPr lang="en-US" sz="5000" kern="1200">
                <a:solidFill>
                  <a:schemeClr val="tx1"/>
                </a:solidFill>
                <a:latin typeface="+mj-lt"/>
                <a:ea typeface="+mj-ea"/>
                <a:cs typeface="+mj-cs"/>
              </a:rPr>
              <a:t>Change is indeed needed, as these examples suggest</a:t>
            </a:r>
          </a:p>
        </p:txBody>
      </p:sp>
      <p:sp>
        <p:nvSpPr>
          <p:cNvPr id="3" name="Content Placeholder 2">
            <a:extLst>
              <a:ext uri="{FF2B5EF4-FFF2-40B4-BE49-F238E27FC236}">
                <a16:creationId xmlns:a16="http://schemas.microsoft.com/office/drawing/2014/main" id="{BF5DC5AC-458A-4079-961F-21626B3BFB51}"/>
              </a:ext>
            </a:extLst>
          </p:cNvPr>
          <p:cNvSpPr>
            <a:spLocks noGrp="1"/>
          </p:cNvSpPr>
          <p:nvPr>
            <p:ph idx="1"/>
          </p:nvPr>
        </p:nvSpPr>
        <p:spPr>
          <a:xfrm>
            <a:off x="6264322" y="914399"/>
            <a:ext cx="4995081" cy="5133975"/>
          </a:xfrm>
        </p:spPr>
        <p:txBody>
          <a:bodyPr vert="horz" lIns="91440" tIns="45720" rIns="91440" bIns="45720" rtlCol="0" anchor="ctr">
            <a:normAutofit/>
          </a:bodyPr>
          <a:lstStyle/>
          <a:p>
            <a:pPr marL="0" indent="0">
              <a:buNone/>
            </a:pPr>
            <a:r>
              <a:rPr lang="en-US" sz="2400" kern="1200" dirty="0">
                <a:solidFill>
                  <a:schemeClr val="tx1"/>
                </a:solidFill>
                <a:latin typeface="+mn-lt"/>
                <a:ea typeface="+mn-ea"/>
                <a:cs typeface="+mn-cs"/>
              </a:rPr>
              <a:t>But change is never easy…</a:t>
            </a:r>
          </a:p>
        </p:txBody>
      </p:sp>
      <p:sp>
        <p:nvSpPr>
          <p:cNvPr id="18" name="Rectangle 17">
            <a:extLst>
              <a:ext uri="{FF2B5EF4-FFF2-40B4-BE49-F238E27FC236}">
                <a16:creationId xmlns:a16="http://schemas.microsoft.com/office/drawing/2014/main" id="{33F34CC1-8344-47E8-85D0-4B0047D55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2679192"/>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D8CC0B-3FEB-4B9E-B4DB-7FF10FF72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352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D826-6798-49D9-92AA-AD2D6D65F055}"/>
              </a:ext>
            </a:extLst>
          </p:cNvPr>
          <p:cNvSpPr>
            <a:spLocks noGrp="1"/>
          </p:cNvSpPr>
          <p:nvPr>
            <p:ph type="title"/>
          </p:nvPr>
        </p:nvSpPr>
        <p:spPr>
          <a:xfrm>
            <a:off x="1075153" y="165651"/>
            <a:ext cx="7474172" cy="1325563"/>
          </a:xfrm>
        </p:spPr>
        <p:txBody>
          <a:bodyPr>
            <a:normAutofit/>
          </a:bodyPr>
          <a:lstStyle/>
          <a:p>
            <a:r>
              <a:rPr lang="en-US" dirty="0"/>
              <a:t>Change won’t be easy</a:t>
            </a:r>
          </a:p>
        </p:txBody>
      </p:sp>
      <p:sp>
        <p:nvSpPr>
          <p:cNvPr id="3" name="Content Placeholder 2">
            <a:extLst>
              <a:ext uri="{FF2B5EF4-FFF2-40B4-BE49-F238E27FC236}">
                <a16:creationId xmlns:a16="http://schemas.microsoft.com/office/drawing/2014/main" id="{27DDED74-79B7-4482-AFCB-1BA3DDD68F51}"/>
              </a:ext>
            </a:extLst>
          </p:cNvPr>
          <p:cNvSpPr>
            <a:spLocks noGrp="1"/>
          </p:cNvSpPr>
          <p:nvPr>
            <p:ph idx="1"/>
          </p:nvPr>
        </p:nvSpPr>
        <p:spPr>
          <a:xfrm>
            <a:off x="353505" y="2278173"/>
            <a:ext cx="8063308" cy="4009505"/>
          </a:xfrm>
        </p:spPr>
        <p:txBody>
          <a:bodyPr anchor="ctr">
            <a:normAutofit fontScale="92500" lnSpcReduction="20000"/>
          </a:bodyPr>
          <a:lstStyle/>
          <a:p>
            <a:pPr marL="0" indent="0">
              <a:lnSpc>
                <a:spcPct val="113000"/>
              </a:lnSpc>
              <a:buNone/>
            </a:pPr>
            <a:r>
              <a:rPr lang="en-US" dirty="0"/>
              <a:t>“The basic explanation is neither philosophical nor scientific, but sociologic; everyone uses them. It’s the same reason we can use money. When everyone believes in something’s value, we can use it for real things; money for food, and p-values for knowledge claims, publication, funding, and promotion. It doesn’t matter if the p-value doesn’t mean what people think it means; it becomes valuable because of what it buys.”  (Goodman – 2019 (TAS))</a:t>
            </a:r>
          </a:p>
          <a:p>
            <a:pPr marL="0" indent="0">
              <a:buNone/>
            </a:pPr>
            <a:r>
              <a:rPr lang="en-US" dirty="0"/>
              <a:t> </a:t>
            </a:r>
          </a:p>
          <a:p>
            <a:pPr marL="0" indent="0">
              <a:buNone/>
            </a:pPr>
            <a:endParaRPr lang="en-US" sz="22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Quotes">
            <a:extLst>
              <a:ext uri="{FF2B5EF4-FFF2-40B4-BE49-F238E27FC236}">
                <a16:creationId xmlns:a16="http://schemas.microsoft.com/office/drawing/2014/main" id="{EA21F549-71A1-4A16-A306-0EB0F4C4E6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BB13A863-4E45-41FC-BA8C-A87C7D2D9847}"/>
              </a:ext>
            </a:extLst>
          </p:cNvPr>
          <p:cNvSpPr>
            <a:spLocks noGrp="1"/>
          </p:cNvSpPr>
          <p:nvPr>
            <p:ph type="sldNum" sz="quarter" idx="12"/>
          </p:nvPr>
        </p:nvSpPr>
        <p:spPr>
          <a:xfrm>
            <a:off x="10341428" y="6356350"/>
            <a:ext cx="1012371"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869A40B3-8E43-41D4-B58B-E084EBC2E1A9}" type="slidenum">
              <a:rPr kumimoji="0" lang="en-US"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defTabSz="914400" rtl="0" eaLnBrk="1" fontAlgn="base" latinLnBrk="0" hangingPunct="1">
                <a:spcBef>
                  <a:spcPct val="0"/>
                </a:spcBef>
                <a:spcAft>
                  <a:spcPts val="600"/>
                </a:spcAft>
                <a:buClrTx/>
                <a:buSzTx/>
                <a:buFontTx/>
                <a:buNone/>
                <a:tabLst/>
                <a:defRPr/>
              </a:pPr>
              <a:t>45</a:t>
            </a:fld>
            <a:endParaRPr kumimoji="0" lang="en-US"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41583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AE43C-2815-452E-8A19-00C225B057C9}"/>
              </a:ext>
            </a:extLst>
          </p:cNvPr>
          <p:cNvSpPr>
            <a:spLocks noGrp="1"/>
          </p:cNvSpPr>
          <p:nvPr>
            <p:ph type="title"/>
          </p:nvPr>
        </p:nvSpPr>
        <p:spPr>
          <a:xfrm>
            <a:off x="686834" y="591344"/>
            <a:ext cx="3200400" cy="5585619"/>
          </a:xfrm>
        </p:spPr>
        <p:txBody>
          <a:bodyPr>
            <a:normAutofit/>
          </a:bodyPr>
          <a:lstStyle/>
          <a:p>
            <a:r>
              <a:rPr lang="en-US">
                <a:solidFill>
                  <a:srgbClr val="FFFFFF"/>
                </a:solidFill>
              </a:rPr>
              <a:t>What do we do instead?</a:t>
            </a:r>
          </a:p>
        </p:txBody>
      </p:sp>
      <p:sp>
        <p:nvSpPr>
          <p:cNvPr id="4" name="Slide Number Placeholder 3">
            <a:extLst>
              <a:ext uri="{FF2B5EF4-FFF2-40B4-BE49-F238E27FC236}">
                <a16:creationId xmlns:a16="http://schemas.microsoft.com/office/drawing/2014/main" id="{326883EF-7C14-4EBD-A6A2-DCCD425B9191}"/>
              </a:ext>
            </a:extLst>
          </p:cNvPr>
          <p:cNvSpPr>
            <a:spLocks noGrp="1"/>
          </p:cNvSpPr>
          <p:nvPr>
            <p:ph type="sldNum" sz="quarter" idx="12"/>
          </p:nvPr>
        </p:nvSpPr>
        <p:spPr>
          <a:xfrm>
            <a:off x="9819860" y="6356350"/>
            <a:ext cx="1533939" cy="365125"/>
          </a:xfrm>
        </p:spPr>
        <p:txBody>
          <a:bodyPr>
            <a:normAutofit/>
          </a:bodyPr>
          <a:lstStyle/>
          <a:p>
            <a:pPr>
              <a:spcAft>
                <a:spcPts val="600"/>
              </a:spcAft>
            </a:pPr>
            <a:fld id="{869A40B3-8E43-41D4-B58B-E084EBC2E1A9}" type="slidenum">
              <a:rPr lang="en-US" smtClean="0"/>
              <a:pPr>
                <a:spcAft>
                  <a:spcPts val="600"/>
                </a:spcAft>
              </a:pPr>
              <a:t>46</a:t>
            </a:fld>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40DE513-4B28-485E-A1E6-485CD4D8ACEF}"/>
              </a:ext>
            </a:extLst>
          </p:cNvPr>
          <p:cNvSpPr>
            <a:spLocks noGrp="1"/>
          </p:cNvSpPr>
          <p:nvPr>
            <p:ph idx="1"/>
          </p:nvPr>
        </p:nvSpPr>
        <p:spPr>
          <a:xfrm>
            <a:off x="4447308" y="591344"/>
            <a:ext cx="6906491" cy="5585619"/>
          </a:xfrm>
        </p:spPr>
        <p:txBody>
          <a:bodyPr anchor="ctr">
            <a:normAutofit/>
          </a:bodyPr>
          <a:lstStyle/>
          <a:p>
            <a:pPr marL="0" indent="0">
              <a:buNone/>
            </a:pPr>
            <a:r>
              <a:rPr lang="en-US" sz="2600" dirty="0"/>
              <a:t>Look for some answers in the March 2019 special issue of </a:t>
            </a:r>
            <a:r>
              <a:rPr lang="en-US" sz="2600" i="1" dirty="0"/>
              <a:t>The American Statistician </a:t>
            </a:r>
            <a:r>
              <a:rPr lang="en-US" sz="2600" dirty="0"/>
              <a:t>(online and open access)</a:t>
            </a:r>
          </a:p>
          <a:p>
            <a:pPr marL="0" indent="0">
              <a:buNone/>
            </a:pPr>
            <a:endParaRPr lang="en-US" sz="2600" dirty="0"/>
          </a:p>
          <a:p>
            <a:endParaRPr lang="en-US" sz="2600" dirty="0"/>
          </a:p>
        </p:txBody>
      </p:sp>
    </p:spTree>
    <p:extLst>
      <p:ext uri="{BB962C8B-B14F-4D97-AF65-F5344CB8AC3E}">
        <p14:creationId xmlns:p14="http://schemas.microsoft.com/office/powerpoint/2010/main" val="39042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1E08-FAF7-46FA-B780-FFCDE8FE5BC0}"/>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Five relatively easy changes</a:t>
            </a:r>
          </a:p>
        </p:txBody>
      </p:sp>
      <p:sp>
        <p:nvSpPr>
          <p:cNvPr id="3" name="Content Placeholder 2">
            <a:extLst>
              <a:ext uri="{FF2B5EF4-FFF2-40B4-BE49-F238E27FC236}">
                <a16:creationId xmlns:a16="http://schemas.microsoft.com/office/drawing/2014/main" id="{F298699A-6D44-4E88-B021-481720010B44}"/>
              </a:ext>
            </a:extLst>
          </p:cNvPr>
          <p:cNvSpPr>
            <a:spLocks noGrp="1"/>
          </p:cNvSpPr>
          <p:nvPr>
            <p:ph idx="1"/>
          </p:nvPr>
        </p:nvSpPr>
        <p:spPr>
          <a:xfrm>
            <a:off x="4976031" y="963877"/>
            <a:ext cx="6377769" cy="4930246"/>
          </a:xfrm>
        </p:spPr>
        <p:txBody>
          <a:bodyPr anchor="ctr">
            <a:normAutofit/>
          </a:bodyPr>
          <a:lstStyle/>
          <a:p>
            <a:r>
              <a:rPr lang="en-US" sz="3200" dirty="0"/>
              <a:t>Lead with (focus on) effect sizes and related measures of uncertainty (for instance, interval estimates)</a:t>
            </a:r>
          </a:p>
          <a:p>
            <a:r>
              <a:rPr lang="en-US" sz="3200" dirty="0"/>
              <a:t>Focus on the substantive  implications of those estimates. (For example, don’t focus on whether the interval contains zero, but on whether the interval bounds have qualitatively different practical consequences.)</a:t>
            </a:r>
          </a:p>
        </p:txBody>
      </p:sp>
      <p:sp>
        <p:nvSpPr>
          <p:cNvPr id="4" name="Slide Number Placeholder 3">
            <a:extLst>
              <a:ext uri="{FF2B5EF4-FFF2-40B4-BE49-F238E27FC236}">
                <a16:creationId xmlns:a16="http://schemas.microsoft.com/office/drawing/2014/main" id="{D01EC166-EC59-4E98-80F4-F3EB9386A46B}"/>
              </a:ext>
            </a:extLst>
          </p:cNvPr>
          <p:cNvSpPr>
            <a:spLocks noGrp="1"/>
          </p:cNvSpPr>
          <p:nvPr>
            <p:ph type="sldNum" sz="quarter" idx="12"/>
          </p:nvPr>
        </p:nvSpPr>
        <p:spPr/>
        <p:txBody>
          <a:bodyPr/>
          <a:lstStyle/>
          <a:p>
            <a:fld id="{8DD0450C-1FC5-4D6B-B084-31C6E56BA15D}" type="slidenum">
              <a:rPr lang="en-US" smtClean="0"/>
              <a:t>47</a:t>
            </a:fld>
            <a:endParaRPr lang="en-US"/>
          </a:p>
        </p:txBody>
      </p:sp>
    </p:spTree>
    <p:extLst>
      <p:ext uri="{BB962C8B-B14F-4D97-AF65-F5344CB8AC3E}">
        <p14:creationId xmlns:p14="http://schemas.microsoft.com/office/powerpoint/2010/main" val="320861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1E08-FAF7-46FA-B780-FFCDE8FE5BC0}"/>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Five relatively easy changes</a:t>
            </a:r>
          </a:p>
        </p:txBody>
      </p:sp>
      <p:sp>
        <p:nvSpPr>
          <p:cNvPr id="3" name="Content Placeholder 2">
            <a:extLst>
              <a:ext uri="{FF2B5EF4-FFF2-40B4-BE49-F238E27FC236}">
                <a16:creationId xmlns:a16="http://schemas.microsoft.com/office/drawing/2014/main" id="{F298699A-6D44-4E88-B021-481720010B44}"/>
              </a:ext>
            </a:extLst>
          </p:cNvPr>
          <p:cNvSpPr>
            <a:spLocks noGrp="1"/>
          </p:cNvSpPr>
          <p:nvPr>
            <p:ph idx="1"/>
          </p:nvPr>
        </p:nvSpPr>
        <p:spPr>
          <a:xfrm>
            <a:off x="4976031" y="963877"/>
            <a:ext cx="6377769" cy="4930246"/>
          </a:xfrm>
        </p:spPr>
        <p:txBody>
          <a:bodyPr anchor="ctr">
            <a:normAutofit/>
          </a:bodyPr>
          <a:lstStyle/>
          <a:p>
            <a:r>
              <a:rPr lang="en-US" sz="3200" dirty="0"/>
              <a:t>Interpret confidence intervals as compatibility </a:t>
            </a:r>
            <a:r>
              <a:rPr lang="en-US" sz="3200"/>
              <a:t>intervals (</a:t>
            </a:r>
            <a:r>
              <a:rPr lang="en-US" sz="3200">
                <a:latin typeface="Calibri" panose="020F0502020204030204" pitchFamily="34" charset="0"/>
                <a:ea typeface="Calibri" panose="020F0502020204030204" pitchFamily="34" charset="0"/>
              </a:rPr>
              <a:t>that is, describing how compatible the data are with your hypothesized model</a:t>
            </a:r>
            <a:r>
              <a:rPr lang="en-US" sz="3200"/>
              <a:t>)</a:t>
            </a:r>
            <a:endParaRPr lang="en-US" sz="3200" dirty="0"/>
          </a:p>
          <a:p>
            <a:pPr marL="0" indent="0">
              <a:buNone/>
            </a:pPr>
            <a:endParaRPr lang="en-US" sz="3200" dirty="0"/>
          </a:p>
        </p:txBody>
      </p:sp>
      <p:sp>
        <p:nvSpPr>
          <p:cNvPr id="4" name="Slide Number Placeholder 3">
            <a:extLst>
              <a:ext uri="{FF2B5EF4-FFF2-40B4-BE49-F238E27FC236}">
                <a16:creationId xmlns:a16="http://schemas.microsoft.com/office/drawing/2014/main" id="{D01EC166-EC59-4E98-80F4-F3EB9386A46B}"/>
              </a:ext>
            </a:extLst>
          </p:cNvPr>
          <p:cNvSpPr>
            <a:spLocks noGrp="1"/>
          </p:cNvSpPr>
          <p:nvPr>
            <p:ph type="sldNum" sz="quarter" idx="12"/>
          </p:nvPr>
        </p:nvSpPr>
        <p:spPr/>
        <p:txBody>
          <a:bodyPr/>
          <a:lstStyle/>
          <a:p>
            <a:fld id="{8DD0450C-1FC5-4D6B-B084-31C6E56BA15D}" type="slidenum">
              <a:rPr lang="en-US" smtClean="0"/>
              <a:t>48</a:t>
            </a:fld>
            <a:endParaRPr lang="en-US"/>
          </a:p>
        </p:txBody>
      </p:sp>
    </p:spTree>
    <p:extLst>
      <p:ext uri="{BB962C8B-B14F-4D97-AF65-F5344CB8AC3E}">
        <p14:creationId xmlns:p14="http://schemas.microsoft.com/office/powerpoint/2010/main" val="99029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1E08-FAF7-46FA-B780-FFCDE8FE5BC0}"/>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Five relatively easy changes</a:t>
            </a:r>
          </a:p>
        </p:txBody>
      </p:sp>
      <p:sp>
        <p:nvSpPr>
          <p:cNvPr id="3" name="Content Placeholder 2">
            <a:extLst>
              <a:ext uri="{FF2B5EF4-FFF2-40B4-BE49-F238E27FC236}">
                <a16:creationId xmlns:a16="http://schemas.microsoft.com/office/drawing/2014/main" id="{F298699A-6D44-4E88-B021-481720010B44}"/>
              </a:ext>
            </a:extLst>
          </p:cNvPr>
          <p:cNvSpPr>
            <a:spLocks noGrp="1"/>
          </p:cNvSpPr>
          <p:nvPr>
            <p:ph idx="1"/>
          </p:nvPr>
        </p:nvSpPr>
        <p:spPr>
          <a:xfrm>
            <a:off x="4976031" y="963877"/>
            <a:ext cx="6377769" cy="4930246"/>
          </a:xfrm>
        </p:spPr>
        <p:txBody>
          <a:bodyPr anchor="ctr">
            <a:normAutofit/>
          </a:bodyPr>
          <a:lstStyle/>
          <a:p>
            <a:r>
              <a:rPr lang="en-US" sz="3200" dirty="0"/>
              <a:t>When presenting p-values, present them as continuous values (not categorized into significant or not), and </a:t>
            </a:r>
            <a:r>
              <a:rPr lang="en-US" sz="3200" dirty="0">
                <a:solidFill>
                  <a:prstClr val="black"/>
                </a:solidFill>
              </a:rPr>
              <a:t>along with the standard p-value (null hypothesis), report p-values for other pre-specified hypotheses. </a:t>
            </a:r>
          </a:p>
          <a:p>
            <a:pPr marL="0" lvl="0" indent="0">
              <a:buNone/>
            </a:pPr>
            <a:r>
              <a:rPr lang="en-US" dirty="0">
                <a:solidFill>
                  <a:prstClr val="black"/>
                </a:solidFill>
              </a:rPr>
              <a:t>(One example: instead of assuming no effect, assume the minimum meaningful effect size.)</a:t>
            </a:r>
          </a:p>
          <a:p>
            <a:endParaRPr lang="en-US" sz="3200" dirty="0"/>
          </a:p>
          <a:p>
            <a:endParaRPr lang="en-US" sz="3200" dirty="0"/>
          </a:p>
        </p:txBody>
      </p:sp>
      <p:sp>
        <p:nvSpPr>
          <p:cNvPr id="4" name="Slide Number Placeholder 3">
            <a:extLst>
              <a:ext uri="{FF2B5EF4-FFF2-40B4-BE49-F238E27FC236}">
                <a16:creationId xmlns:a16="http://schemas.microsoft.com/office/drawing/2014/main" id="{D01EC166-EC59-4E98-80F4-F3EB9386A46B}"/>
              </a:ext>
            </a:extLst>
          </p:cNvPr>
          <p:cNvSpPr>
            <a:spLocks noGrp="1"/>
          </p:cNvSpPr>
          <p:nvPr>
            <p:ph type="sldNum" sz="quarter" idx="12"/>
          </p:nvPr>
        </p:nvSpPr>
        <p:spPr/>
        <p:txBody>
          <a:bodyPr/>
          <a:lstStyle/>
          <a:p>
            <a:fld id="{8DD0450C-1FC5-4D6B-B084-31C6E56BA15D}" type="slidenum">
              <a:rPr lang="en-US" smtClean="0"/>
              <a:t>49</a:t>
            </a:fld>
            <a:endParaRPr lang="en-US"/>
          </a:p>
        </p:txBody>
      </p:sp>
    </p:spTree>
    <p:extLst>
      <p:ext uri="{BB962C8B-B14F-4D97-AF65-F5344CB8AC3E}">
        <p14:creationId xmlns:p14="http://schemas.microsoft.com/office/powerpoint/2010/main" val="41934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09CDD-E9F1-4161-9C4C-3BB90D622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0783F-DDFF-4122-89AF-C145AF7236C1}"/>
              </a:ext>
            </a:extLst>
          </p:cNvPr>
          <p:cNvSpPr>
            <a:spLocks noGrp="1"/>
          </p:cNvSpPr>
          <p:nvPr>
            <p:ph type="title"/>
          </p:nvPr>
        </p:nvSpPr>
        <p:spPr>
          <a:xfrm>
            <a:off x="845914" y="1184745"/>
            <a:ext cx="4648242" cy="4611756"/>
          </a:xfrm>
        </p:spPr>
        <p:txBody>
          <a:bodyPr>
            <a:normAutofit/>
          </a:bodyPr>
          <a:lstStyle/>
          <a:p>
            <a:pPr algn="r"/>
            <a:r>
              <a:rPr lang="en-US" sz="4800" dirty="0"/>
              <a:t>So, our p-value was p=.03</a:t>
            </a:r>
          </a:p>
        </p:txBody>
      </p:sp>
      <p:sp>
        <p:nvSpPr>
          <p:cNvPr id="18" name="Freeform 6">
            <a:extLst>
              <a:ext uri="{FF2B5EF4-FFF2-40B4-BE49-F238E27FC236}">
                <a16:creationId xmlns:a16="http://schemas.microsoft.com/office/drawing/2014/main" id="{35137AC1-DA53-41AA-B4AF-9BF387521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673B5126-9DC3-4DD9-B4E6-49D02D517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9682F853-F46C-4946-BE12-9C264513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4410" y="804101"/>
            <a:ext cx="529920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6070885-69AE-4EC7-9BAD-CE1F5FF0307B}"/>
              </a:ext>
            </a:extLst>
          </p:cNvPr>
          <p:cNvSpPr>
            <a:spLocks noGrp="1"/>
          </p:cNvSpPr>
          <p:nvPr>
            <p:ph idx="1"/>
          </p:nvPr>
        </p:nvSpPr>
        <p:spPr>
          <a:xfrm>
            <a:off x="6420913" y="1184745"/>
            <a:ext cx="4648242" cy="4519104"/>
          </a:xfrm>
        </p:spPr>
        <p:txBody>
          <a:bodyPr anchor="ctr">
            <a:normAutofit/>
          </a:bodyPr>
          <a:lstStyle/>
          <a:p>
            <a:r>
              <a:rPr lang="en-US" sz="3200" dirty="0">
                <a:solidFill>
                  <a:srgbClr val="FEFFFF"/>
                </a:solidFill>
              </a:rPr>
              <a:t>That’s smaller than .05</a:t>
            </a:r>
          </a:p>
          <a:p>
            <a:r>
              <a:rPr lang="en-US" sz="3200" dirty="0">
                <a:solidFill>
                  <a:srgbClr val="FEFFFF"/>
                </a:solidFill>
              </a:rPr>
              <a:t>So it is…</a:t>
            </a:r>
            <a:r>
              <a:rPr lang="en-US" sz="3200" b="1" dirty="0">
                <a:solidFill>
                  <a:srgbClr val="FEFFFF"/>
                </a:solidFill>
              </a:rPr>
              <a:t>statistically significant</a:t>
            </a:r>
          </a:p>
        </p:txBody>
      </p:sp>
      <p:sp>
        <p:nvSpPr>
          <p:cNvPr id="4" name="Slide Number Placeholder 3">
            <a:extLst>
              <a:ext uri="{FF2B5EF4-FFF2-40B4-BE49-F238E27FC236}">
                <a16:creationId xmlns:a16="http://schemas.microsoft.com/office/drawing/2014/main" id="{1A17A67D-3457-4381-B51A-BFD0518FA198}"/>
              </a:ext>
            </a:extLst>
          </p:cNvPr>
          <p:cNvSpPr>
            <a:spLocks noGrp="1"/>
          </p:cNvSpPr>
          <p:nvPr>
            <p:ph type="sldNum" sz="quarter" idx="12"/>
          </p:nvPr>
        </p:nvSpPr>
        <p:spPr>
          <a:xfrm>
            <a:off x="10259794" y="6382512"/>
            <a:ext cx="685800" cy="320040"/>
          </a:xfrm>
        </p:spPr>
        <p:txBody>
          <a:bodyPr>
            <a:normAutofit/>
          </a:bodyPr>
          <a:lstStyle/>
          <a:p>
            <a:pPr>
              <a:spcAft>
                <a:spcPts val="600"/>
              </a:spcAft>
            </a:pPr>
            <a:fld id="{869A40B3-8E43-41D4-B58B-E084EBC2E1A9}" type="slidenum">
              <a:rPr lang="en-US" sz="1000"/>
              <a:pPr>
                <a:spcAft>
                  <a:spcPts val="600"/>
                </a:spcAft>
              </a:pPr>
              <a:t>5</a:t>
            </a:fld>
            <a:endParaRPr lang="en-US" sz="1000"/>
          </a:p>
        </p:txBody>
      </p:sp>
    </p:spTree>
    <p:extLst>
      <p:ext uri="{BB962C8B-B14F-4D97-AF65-F5344CB8AC3E}">
        <p14:creationId xmlns:p14="http://schemas.microsoft.com/office/powerpoint/2010/main" val="29191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1E08-FAF7-46FA-B780-FFCDE8FE5BC0}"/>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Five relatively easy changes</a:t>
            </a:r>
          </a:p>
        </p:txBody>
      </p:sp>
      <p:sp>
        <p:nvSpPr>
          <p:cNvPr id="3" name="Content Placeholder 2">
            <a:extLst>
              <a:ext uri="{FF2B5EF4-FFF2-40B4-BE49-F238E27FC236}">
                <a16:creationId xmlns:a16="http://schemas.microsoft.com/office/drawing/2014/main" id="{F298699A-6D44-4E88-B021-481720010B44}"/>
              </a:ext>
            </a:extLst>
          </p:cNvPr>
          <p:cNvSpPr>
            <a:spLocks noGrp="1"/>
          </p:cNvSpPr>
          <p:nvPr>
            <p:ph idx="1"/>
          </p:nvPr>
        </p:nvSpPr>
        <p:spPr>
          <a:xfrm>
            <a:off x="4976031" y="963877"/>
            <a:ext cx="6377769" cy="4930246"/>
          </a:xfrm>
        </p:spPr>
        <p:txBody>
          <a:bodyPr anchor="ctr">
            <a:normAutofit lnSpcReduction="10000"/>
          </a:bodyPr>
          <a:lstStyle/>
          <a:p>
            <a:r>
              <a:rPr lang="en-US" sz="3200" dirty="0"/>
              <a:t>Interpret p-values as (uncertain) descriptive measures of compatibility with the model, and recognize that the value of p is impacted not just by the assumption of the null hypothesis, but by the many other assumptions/choices data analysts make </a:t>
            </a:r>
          </a:p>
          <a:p>
            <a:pPr marL="0" indent="0">
              <a:buNone/>
            </a:pPr>
            <a:r>
              <a:rPr lang="en-US" dirty="0"/>
              <a:t>(The Tinder example helps here in indicating not to rush to fall in love with a low p-value)</a:t>
            </a:r>
          </a:p>
          <a:p>
            <a:endParaRPr lang="en-US" sz="3200" dirty="0"/>
          </a:p>
        </p:txBody>
      </p:sp>
      <p:sp>
        <p:nvSpPr>
          <p:cNvPr id="4" name="Slide Number Placeholder 3">
            <a:extLst>
              <a:ext uri="{FF2B5EF4-FFF2-40B4-BE49-F238E27FC236}">
                <a16:creationId xmlns:a16="http://schemas.microsoft.com/office/drawing/2014/main" id="{D01EC166-EC59-4E98-80F4-F3EB9386A46B}"/>
              </a:ext>
            </a:extLst>
          </p:cNvPr>
          <p:cNvSpPr>
            <a:spLocks noGrp="1"/>
          </p:cNvSpPr>
          <p:nvPr>
            <p:ph type="sldNum" sz="quarter" idx="12"/>
          </p:nvPr>
        </p:nvSpPr>
        <p:spPr/>
        <p:txBody>
          <a:bodyPr/>
          <a:lstStyle/>
          <a:p>
            <a:fld id="{8DD0450C-1FC5-4D6B-B084-31C6E56BA15D}" type="slidenum">
              <a:rPr lang="en-US" smtClean="0"/>
              <a:t>50</a:t>
            </a:fld>
            <a:endParaRPr lang="en-US"/>
          </a:p>
        </p:txBody>
      </p:sp>
    </p:spTree>
    <p:extLst>
      <p:ext uri="{BB962C8B-B14F-4D97-AF65-F5344CB8AC3E}">
        <p14:creationId xmlns:p14="http://schemas.microsoft.com/office/powerpoint/2010/main" val="121227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BB44-6419-44EC-85DA-8E9C0E9483CE}"/>
              </a:ext>
            </a:extLst>
          </p:cNvPr>
          <p:cNvSpPr>
            <a:spLocks noGrp="1"/>
          </p:cNvSpPr>
          <p:nvPr>
            <p:ph type="title"/>
          </p:nvPr>
        </p:nvSpPr>
        <p:spPr>
          <a:xfrm>
            <a:off x="737089" y="136525"/>
            <a:ext cx="10515600" cy="891931"/>
          </a:xfrm>
        </p:spPr>
        <p:txBody>
          <a:bodyPr>
            <a:normAutofit/>
          </a:bodyPr>
          <a:lstStyle/>
          <a:p>
            <a:pPr algn="ctr"/>
            <a:r>
              <a:rPr lang="en-US" sz="3600" dirty="0"/>
              <a:t>Example of compatibility interval interpretation</a:t>
            </a:r>
          </a:p>
        </p:txBody>
      </p:sp>
      <p:sp>
        <p:nvSpPr>
          <p:cNvPr id="3" name="Content Placeholder 2">
            <a:extLst>
              <a:ext uri="{FF2B5EF4-FFF2-40B4-BE49-F238E27FC236}">
                <a16:creationId xmlns:a16="http://schemas.microsoft.com/office/drawing/2014/main" id="{3A08267D-7FB8-4CFB-AAD6-DA06A9F20AED}"/>
              </a:ext>
            </a:extLst>
          </p:cNvPr>
          <p:cNvSpPr>
            <a:spLocks noGrp="1"/>
          </p:cNvSpPr>
          <p:nvPr>
            <p:ph idx="1"/>
          </p:nvPr>
        </p:nvSpPr>
        <p:spPr>
          <a:xfrm>
            <a:off x="296222" y="1164981"/>
            <a:ext cx="11239286" cy="5011982"/>
          </a:xfrm>
        </p:spPr>
        <p:txBody>
          <a:bodyPr anchor="ctr">
            <a:normAutofit/>
          </a:bodyPr>
          <a:lstStyle/>
          <a:p>
            <a:pPr marL="342900" marR="0" lvl="0" indent="-342900">
              <a:spcBef>
                <a:spcPts val="0"/>
              </a:spcBef>
              <a:spcAft>
                <a:spcPts val="0"/>
              </a:spcAft>
              <a:buFont typeface="Symbol" panose="05050102010706020507" pitchFamily="18" charset="2"/>
              <a:buChar char=""/>
            </a:pPr>
            <a:r>
              <a:rPr lang="en-US" dirty="0">
                <a:ea typeface="Cambria" panose="02040503050406030204" pitchFamily="18" charset="0"/>
                <a:cs typeface="Times New Roman" panose="02020603050405020304" pitchFamily="18" charset="0"/>
              </a:rPr>
              <a:t>Study: Covid-19 patients received lopinavir–ritonavir in addition to standard care or standard care alone (randomized trial) (NEJM, March 18, 2020, DOI: 10.1056/NEJMoa2001282)</a:t>
            </a:r>
          </a:p>
          <a:p>
            <a:pPr marL="0" marR="0" lvl="0" indent="0">
              <a:spcBef>
                <a:spcPts val="0"/>
              </a:spcBef>
              <a:spcAft>
                <a:spcPts val="0"/>
              </a:spcAft>
              <a:buNone/>
            </a:pPr>
            <a:endParaRPr lang="en-US" dirty="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a typeface="Cambria" panose="02040503050406030204" pitchFamily="18" charset="0"/>
                <a:cs typeface="Times New Roman" panose="02020603050405020304" pitchFamily="18" charset="0"/>
              </a:rPr>
              <a:t>Result: Mortality difference at 28 days of –5.8 percentage points, 95% CI (–17.3, 5.7)</a:t>
            </a:r>
          </a:p>
          <a:p>
            <a:pPr marL="0" marR="0" lvl="0" indent="0">
              <a:spcBef>
                <a:spcPts val="0"/>
              </a:spcBef>
              <a:spcAft>
                <a:spcPts val="0"/>
              </a:spcAft>
              <a:buNone/>
            </a:pPr>
            <a:endParaRPr lang="en-US" dirty="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a typeface="Cambria" panose="02040503050406030204" pitchFamily="18" charset="0"/>
                <a:cs typeface="Times New Roman" panose="02020603050405020304" pitchFamily="18" charset="0"/>
              </a:rPr>
              <a:t>Conclusion: “</a:t>
            </a:r>
            <a:r>
              <a:rPr lang="en-US" dirty="0">
                <a:solidFill>
                  <a:srgbClr val="000000"/>
                </a:solidFill>
                <a:ea typeface="Cambria" panose="02040503050406030204" pitchFamily="18" charset="0"/>
                <a:cs typeface="Times New Roman" panose="02020603050405020304" pitchFamily="18" charset="0"/>
              </a:rPr>
              <a:t>Mortality at 28 days was similar in the lopinavir–ritonavir group and the standard-care group (19.2% vs. 25.0%). … In hospitalized adult patients with severe Covid-19, no benefit was observed with lopinavir–ritonavir treatment beyond standard care.”</a:t>
            </a:r>
            <a:endParaRPr lang="en-US" dirty="0">
              <a:ea typeface="Cambria" panose="02040503050406030204" pitchFamily="18" charset="0"/>
              <a:cs typeface="Times New Roman" panose="02020603050405020304" pitchFamily="18" charset="0"/>
            </a:endParaRPr>
          </a:p>
          <a:p>
            <a:endParaRPr lang="en-US" sz="2000" dirty="0"/>
          </a:p>
        </p:txBody>
      </p:sp>
      <p:sp>
        <p:nvSpPr>
          <p:cNvPr id="4" name="Slide Number Placeholder 3">
            <a:extLst>
              <a:ext uri="{FF2B5EF4-FFF2-40B4-BE49-F238E27FC236}">
                <a16:creationId xmlns:a16="http://schemas.microsoft.com/office/drawing/2014/main" id="{CA1C1384-871F-45E2-9E1B-13B59A304554}"/>
              </a:ext>
            </a:extLst>
          </p:cNvPr>
          <p:cNvSpPr>
            <a:spLocks noGrp="1"/>
          </p:cNvSpPr>
          <p:nvPr>
            <p:ph type="sldNum" sz="quarter" idx="12"/>
          </p:nvPr>
        </p:nvSpPr>
        <p:spPr/>
        <p:txBody>
          <a:bodyPr>
            <a:normAutofit/>
          </a:bodyPr>
          <a:lstStyle/>
          <a:p>
            <a:pPr>
              <a:spcAft>
                <a:spcPts val="600"/>
              </a:spcAft>
            </a:pPr>
            <a:fld id="{869A40B3-8E43-41D4-B58B-E084EBC2E1A9}" type="slidenum">
              <a:rPr lang="en-US" smtClean="0"/>
              <a:pPr>
                <a:spcAft>
                  <a:spcPts val="600"/>
                </a:spcAft>
              </a:pPr>
              <a:t>51</a:t>
            </a:fld>
            <a:endParaRPr lang="en-US"/>
          </a:p>
        </p:txBody>
      </p:sp>
      <p:pic>
        <p:nvPicPr>
          <p:cNvPr id="5" name="Picture 4">
            <a:extLst>
              <a:ext uri="{FF2B5EF4-FFF2-40B4-BE49-F238E27FC236}">
                <a16:creationId xmlns:a16="http://schemas.microsoft.com/office/drawing/2014/main" id="{471664A6-6C6B-4947-8A48-5292AAC42FA6}"/>
              </a:ext>
            </a:extLst>
          </p:cNvPr>
          <p:cNvPicPr>
            <a:picLocks noChangeAspect="1"/>
          </p:cNvPicPr>
          <p:nvPr/>
        </p:nvPicPr>
        <p:blipFill>
          <a:blip r:embed="rId2"/>
          <a:stretch>
            <a:fillRect/>
          </a:stretch>
        </p:blipFill>
        <p:spPr>
          <a:xfrm>
            <a:off x="567211" y="5615832"/>
            <a:ext cx="11057578" cy="1242168"/>
          </a:xfrm>
          <a:prstGeom prst="rect">
            <a:avLst/>
          </a:prstGeom>
          <a:ln w="15875">
            <a:solidFill>
              <a:schemeClr val="accent1"/>
            </a:solidFill>
          </a:ln>
        </p:spPr>
      </p:pic>
    </p:spTree>
    <p:extLst>
      <p:ext uri="{BB962C8B-B14F-4D97-AF65-F5344CB8AC3E}">
        <p14:creationId xmlns:p14="http://schemas.microsoft.com/office/powerpoint/2010/main" val="136930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BB44-6419-44EC-85DA-8E9C0E9483CE}"/>
              </a:ext>
            </a:extLst>
          </p:cNvPr>
          <p:cNvSpPr>
            <a:spLocks noGrp="1"/>
          </p:cNvSpPr>
          <p:nvPr>
            <p:ph type="title"/>
          </p:nvPr>
        </p:nvSpPr>
        <p:spPr>
          <a:xfrm>
            <a:off x="737089" y="136526"/>
            <a:ext cx="10515600" cy="1078158"/>
          </a:xfrm>
        </p:spPr>
        <p:txBody>
          <a:bodyPr>
            <a:normAutofit/>
          </a:bodyPr>
          <a:lstStyle/>
          <a:p>
            <a:pPr algn="ctr"/>
            <a:r>
              <a:rPr lang="en-US" sz="3600" dirty="0"/>
              <a:t>Example of compatibility interval interpretation</a:t>
            </a:r>
          </a:p>
        </p:txBody>
      </p:sp>
      <p:sp>
        <p:nvSpPr>
          <p:cNvPr id="3" name="Content Placeholder 2">
            <a:extLst>
              <a:ext uri="{FF2B5EF4-FFF2-40B4-BE49-F238E27FC236}">
                <a16:creationId xmlns:a16="http://schemas.microsoft.com/office/drawing/2014/main" id="{3A08267D-7FB8-4CFB-AAD6-DA06A9F20AED}"/>
              </a:ext>
            </a:extLst>
          </p:cNvPr>
          <p:cNvSpPr>
            <a:spLocks noGrp="1"/>
          </p:cNvSpPr>
          <p:nvPr>
            <p:ph idx="1"/>
          </p:nvPr>
        </p:nvSpPr>
        <p:spPr>
          <a:xfrm>
            <a:off x="280729" y="1462088"/>
            <a:ext cx="11428320" cy="5011982"/>
          </a:xfrm>
        </p:spPr>
        <p:txBody>
          <a:bodyPr anchor="ctr">
            <a:normAutofit fontScale="77500" lnSpcReduction="20000"/>
          </a:bodyPr>
          <a:lstStyle/>
          <a:p>
            <a:pPr marL="0" indent="0">
              <a:lnSpc>
                <a:spcPct val="120000"/>
              </a:lnSpc>
              <a:buNone/>
            </a:pPr>
            <a:r>
              <a:rPr lang="en-US" dirty="0"/>
              <a:t>A better statement of this result:</a:t>
            </a:r>
          </a:p>
          <a:p>
            <a:pPr marL="0" indent="0">
              <a:lnSpc>
                <a:spcPct val="120000"/>
              </a:lnSpc>
              <a:buNone/>
            </a:pPr>
            <a:endParaRPr lang="en-US" dirty="0"/>
          </a:p>
          <a:p>
            <a:pPr marL="0" indent="0">
              <a:lnSpc>
                <a:spcPct val="120000"/>
              </a:lnSpc>
              <a:buNone/>
            </a:pPr>
            <a:r>
              <a:rPr lang="en-US" dirty="0"/>
              <a:t>“Our estimate of the mortality difference at 28 days was –5.8 percentage points (= 19.2% – 25.0%); thus, adding lopinavir-ritonavir to standard care could result in a clinically large decrease in mortality. However, possible mortality differences that are highly compatible with our data, given our model, ranged from –17.3 (a very large decrease in mortality) to 5.7 (a large increase in mortality). Our trial was small, including only 199 patients, all with severe Covid-19. Further study of this potentially effective treatment is needed.”</a:t>
            </a:r>
          </a:p>
          <a:p>
            <a:pPr marL="0" indent="0">
              <a:lnSpc>
                <a:spcPct val="120000"/>
              </a:lnSpc>
              <a:buNone/>
            </a:pPr>
            <a:endParaRPr lang="en-US" dirty="0"/>
          </a:p>
          <a:p>
            <a:pPr marL="0" indent="0">
              <a:lnSpc>
                <a:spcPct val="120000"/>
              </a:lnSpc>
              <a:buNone/>
            </a:pPr>
            <a:r>
              <a:rPr lang="en-US" dirty="0"/>
              <a:t>This result should be discussed in the context of the plausibility of the causal mechanism for a beneficial effect (based on prior evidence), the high consistency of results across different study outcomes, study limitations (including but not limited to the large imprecision of the estimates), potential adverse effects of lopinavir-ritonavir, and other relevant considerations.</a:t>
            </a:r>
          </a:p>
          <a:p>
            <a:endParaRPr lang="en-US" sz="2000" dirty="0"/>
          </a:p>
        </p:txBody>
      </p:sp>
      <p:sp>
        <p:nvSpPr>
          <p:cNvPr id="4" name="Slide Number Placeholder 3">
            <a:extLst>
              <a:ext uri="{FF2B5EF4-FFF2-40B4-BE49-F238E27FC236}">
                <a16:creationId xmlns:a16="http://schemas.microsoft.com/office/drawing/2014/main" id="{CA1C1384-871F-45E2-9E1B-13B59A304554}"/>
              </a:ext>
            </a:extLst>
          </p:cNvPr>
          <p:cNvSpPr>
            <a:spLocks noGrp="1"/>
          </p:cNvSpPr>
          <p:nvPr>
            <p:ph type="sldNum" sz="quarter" idx="12"/>
          </p:nvPr>
        </p:nvSpPr>
        <p:spPr/>
        <p:txBody>
          <a:bodyPr>
            <a:normAutofit/>
          </a:bodyPr>
          <a:lstStyle/>
          <a:p>
            <a:pPr>
              <a:spcAft>
                <a:spcPts val="600"/>
              </a:spcAft>
            </a:pPr>
            <a:fld id="{869A40B3-8E43-41D4-B58B-E084EBC2E1A9}" type="slidenum">
              <a:rPr lang="en-US" smtClean="0"/>
              <a:pPr>
                <a:spcAft>
                  <a:spcPts val="600"/>
                </a:spcAft>
              </a:pPr>
              <a:t>52</a:t>
            </a:fld>
            <a:endParaRPr lang="en-US"/>
          </a:p>
        </p:txBody>
      </p:sp>
    </p:spTree>
    <p:extLst>
      <p:ext uri="{BB962C8B-B14F-4D97-AF65-F5344CB8AC3E}">
        <p14:creationId xmlns:p14="http://schemas.microsoft.com/office/powerpoint/2010/main" val="337420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1E08-FAF7-46FA-B780-FFCDE8FE5BC0}"/>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And one more change, a little harder, but maybe most important</a:t>
            </a:r>
          </a:p>
        </p:txBody>
      </p:sp>
      <p:sp>
        <p:nvSpPr>
          <p:cNvPr id="3" name="Content Placeholder 2">
            <a:extLst>
              <a:ext uri="{FF2B5EF4-FFF2-40B4-BE49-F238E27FC236}">
                <a16:creationId xmlns:a16="http://schemas.microsoft.com/office/drawing/2014/main" id="{F298699A-6D44-4E88-B021-481720010B44}"/>
              </a:ext>
            </a:extLst>
          </p:cNvPr>
          <p:cNvSpPr>
            <a:spLocks noGrp="1"/>
          </p:cNvSpPr>
          <p:nvPr>
            <p:ph idx="1"/>
          </p:nvPr>
        </p:nvSpPr>
        <p:spPr>
          <a:xfrm>
            <a:off x="4976031" y="457200"/>
            <a:ext cx="6377769" cy="6023728"/>
          </a:xfrm>
        </p:spPr>
        <p:txBody>
          <a:bodyPr anchor="ctr">
            <a:normAutofit lnSpcReduction="10000"/>
          </a:bodyPr>
          <a:lstStyle/>
          <a:p>
            <a:pPr marL="0" indent="0">
              <a:buNone/>
            </a:pPr>
            <a:r>
              <a:rPr lang="en-US" sz="3200" dirty="0"/>
              <a:t>Encourage researchers not to focus on the statistical measure alone (for example, the p-value) but also to consider</a:t>
            </a:r>
          </a:p>
          <a:p>
            <a:r>
              <a:rPr lang="en-US" sz="3200" dirty="0"/>
              <a:t>related prior evidence</a:t>
            </a:r>
          </a:p>
          <a:p>
            <a:r>
              <a:rPr lang="en-US" sz="3200" dirty="0"/>
              <a:t>plausibility of mechanism</a:t>
            </a:r>
          </a:p>
          <a:p>
            <a:r>
              <a:rPr lang="en-US" sz="3200" dirty="0"/>
              <a:t>study design and data quality</a:t>
            </a:r>
          </a:p>
          <a:p>
            <a:r>
              <a:rPr lang="en-US" sz="3200" dirty="0"/>
              <a:t>real world costs and benefits</a:t>
            </a:r>
          </a:p>
          <a:p>
            <a:r>
              <a:rPr lang="en-US" sz="3200" dirty="0"/>
              <a:t>novelty of finding</a:t>
            </a:r>
          </a:p>
          <a:p>
            <a:r>
              <a:rPr lang="en-US" sz="3200" dirty="0"/>
              <a:t>other factors that vary by research domain</a:t>
            </a:r>
          </a:p>
          <a:p>
            <a:pPr marL="0" indent="0">
              <a:buNone/>
            </a:pPr>
            <a:r>
              <a:rPr lang="en-US" sz="2400" dirty="0"/>
              <a:t>(per McShane et al)</a:t>
            </a:r>
          </a:p>
        </p:txBody>
      </p:sp>
      <p:sp>
        <p:nvSpPr>
          <p:cNvPr id="4" name="Slide Number Placeholder 3">
            <a:extLst>
              <a:ext uri="{FF2B5EF4-FFF2-40B4-BE49-F238E27FC236}">
                <a16:creationId xmlns:a16="http://schemas.microsoft.com/office/drawing/2014/main" id="{D01EC166-EC59-4E98-80F4-F3EB9386A46B}"/>
              </a:ext>
            </a:extLst>
          </p:cNvPr>
          <p:cNvSpPr>
            <a:spLocks noGrp="1"/>
          </p:cNvSpPr>
          <p:nvPr>
            <p:ph type="sldNum" sz="quarter" idx="12"/>
          </p:nvPr>
        </p:nvSpPr>
        <p:spPr/>
        <p:txBody>
          <a:bodyPr/>
          <a:lstStyle/>
          <a:p>
            <a:fld id="{8DD0450C-1FC5-4D6B-B084-31C6E56BA15D}" type="slidenum">
              <a:rPr lang="en-US" smtClean="0"/>
              <a:t>53</a:t>
            </a:fld>
            <a:endParaRPr lang="en-US"/>
          </a:p>
        </p:txBody>
      </p:sp>
    </p:spTree>
    <p:extLst>
      <p:ext uri="{BB962C8B-B14F-4D97-AF65-F5344CB8AC3E}">
        <p14:creationId xmlns:p14="http://schemas.microsoft.com/office/powerpoint/2010/main" val="166961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6355CF0-422E-4E6A-95EA-261971F67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67AA0F-4F5E-4B5A-BA38-265DEE6E7404}"/>
              </a:ext>
            </a:extLst>
          </p:cNvPr>
          <p:cNvSpPr>
            <a:spLocks noGrp="1"/>
          </p:cNvSpPr>
          <p:nvPr>
            <p:ph type="ctrTitle"/>
          </p:nvPr>
        </p:nvSpPr>
        <p:spPr>
          <a:xfrm>
            <a:off x="1106557" y="637953"/>
            <a:ext cx="7659688" cy="3189507"/>
          </a:xfrm>
        </p:spPr>
        <p:txBody>
          <a:bodyPr>
            <a:normAutofit fontScale="90000"/>
          </a:bodyPr>
          <a:lstStyle/>
          <a:p>
            <a:pPr algn="l"/>
            <a:r>
              <a:rPr lang="en-US" sz="8000" dirty="0">
                <a:solidFill>
                  <a:schemeClr val="tx1">
                    <a:lumMod val="75000"/>
                    <a:lumOff val="25000"/>
                  </a:schemeClr>
                </a:solidFill>
              </a:rPr>
              <a:t>Thanks. I look forward to your questions.</a:t>
            </a:r>
          </a:p>
        </p:txBody>
      </p:sp>
      <p:sp>
        <p:nvSpPr>
          <p:cNvPr id="33" name="Freeform 5">
            <a:extLst>
              <a:ext uri="{FF2B5EF4-FFF2-40B4-BE49-F238E27FC236}">
                <a16:creationId xmlns:a16="http://schemas.microsoft.com/office/drawing/2014/main" id="{8AA5B50B-519E-4763-9EFB-2C80373D1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08"/>
            <a:ext cx="542047" cy="1997227"/>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298FD7FF-CB14-4A07-B879-0731A1847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6"/>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CA0D5741-1590-4555-A7A7-DC9B4E2E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5"/>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3E9C0339-B0D3-40BA-96EF-3C1DB738A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6"/>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A4B9A42A-C5B8-4470-8743-670E34420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6"/>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Rectangle 8">
            <a:extLst>
              <a:ext uri="{FF2B5EF4-FFF2-40B4-BE49-F238E27FC236}">
                <a16:creationId xmlns:a16="http://schemas.microsoft.com/office/drawing/2014/main" id="{EDB12AFC-55F8-4AE8-9351-0F38D0C5D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7"/>
            <a:ext cx="7978524" cy="164787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F3BAE1FA-9014-45FA-8498-229A280A33DB}"/>
              </a:ext>
            </a:extLst>
          </p:cNvPr>
          <p:cNvSpPr>
            <a:spLocks noGrp="1"/>
          </p:cNvSpPr>
          <p:nvPr>
            <p:ph type="subTitle" idx="1"/>
          </p:nvPr>
        </p:nvSpPr>
        <p:spPr>
          <a:xfrm>
            <a:off x="1169979" y="4594205"/>
            <a:ext cx="7659688" cy="1606003"/>
          </a:xfrm>
        </p:spPr>
        <p:txBody>
          <a:bodyPr anchor="ctr">
            <a:normAutofit fontScale="92500" lnSpcReduction="20000"/>
          </a:bodyPr>
          <a:lstStyle/>
          <a:p>
            <a:pPr algn="l"/>
            <a:r>
              <a:rPr lang="en-US" sz="2800" b="1" dirty="0">
                <a:solidFill>
                  <a:schemeClr val="bg1"/>
                </a:solidFill>
              </a:rPr>
              <a:t>ron@amstat.org</a:t>
            </a:r>
          </a:p>
          <a:p>
            <a:pPr algn="l"/>
            <a:r>
              <a:rPr lang="en-US" sz="2800" b="1" dirty="0">
                <a:solidFill>
                  <a:schemeClr val="bg1"/>
                </a:solidFill>
              </a:rPr>
              <a:t>(and my colleagues:</a:t>
            </a:r>
          </a:p>
          <a:p>
            <a:pPr algn="l"/>
            <a:r>
              <a:rPr lang="en-US" sz="2800" b="1" dirty="0">
                <a:solidFill>
                  <a:schemeClr val="bg1"/>
                </a:solidFill>
              </a:rPr>
              <a:t>nlazar@stat.uga.edu</a:t>
            </a:r>
          </a:p>
          <a:p>
            <a:pPr algn="l"/>
            <a:r>
              <a:rPr lang="en-US" sz="2800" b="1" dirty="0">
                <a:solidFill>
                  <a:schemeClr val="bg1"/>
                </a:solidFill>
              </a:rPr>
              <a:t>allenschirm@gmail.com</a:t>
            </a:r>
          </a:p>
          <a:p>
            <a:pPr algn="l"/>
            <a:endParaRPr lang="en-US" sz="2800" b="1" dirty="0">
              <a:solidFill>
                <a:schemeClr val="bg1"/>
              </a:solidFill>
            </a:endParaRPr>
          </a:p>
          <a:p>
            <a:pPr algn="l"/>
            <a:endParaRPr lang="en-US" sz="2800" b="1" dirty="0">
              <a:solidFill>
                <a:srgbClr val="FEFFFF"/>
              </a:solidFill>
            </a:endParaRPr>
          </a:p>
        </p:txBody>
      </p:sp>
      <p:sp>
        <p:nvSpPr>
          <p:cNvPr id="45" name="Rectangle 8">
            <a:extLst>
              <a:ext uri="{FF2B5EF4-FFF2-40B4-BE49-F238E27FC236}">
                <a16:creationId xmlns:a16="http://schemas.microsoft.com/office/drawing/2014/main" id="{C58506DD-7B3D-4594-846B-F78590BE9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08"/>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FEA768AA-8770-4E24-AA40-B1450B87FB9A}"/>
              </a:ext>
            </a:extLst>
          </p:cNvPr>
          <p:cNvSpPr>
            <a:spLocks noGrp="1"/>
          </p:cNvSpPr>
          <p:nvPr>
            <p:ph type="sldNum" sz="quarter" idx="12"/>
          </p:nvPr>
        </p:nvSpPr>
        <p:spPr>
          <a:xfrm>
            <a:off x="10707624" y="6382512"/>
            <a:ext cx="685800" cy="320040"/>
          </a:xfrm>
        </p:spPr>
        <p:txBody>
          <a:bodyPr>
            <a:normAutofit/>
          </a:bodyPr>
          <a:lstStyle/>
          <a:p>
            <a:pPr>
              <a:spcAft>
                <a:spcPts val="600"/>
              </a:spcAft>
            </a:pPr>
            <a:fld id="{869A40B3-8E43-41D4-B58B-E084EBC2E1A9}" type="slidenum">
              <a:rPr lang="en-US" sz="1000"/>
              <a:pPr>
                <a:spcAft>
                  <a:spcPts val="600"/>
                </a:spcAft>
              </a:pPr>
              <a:t>54</a:t>
            </a:fld>
            <a:endParaRPr lang="en-US" sz="1000"/>
          </a:p>
        </p:txBody>
      </p:sp>
    </p:spTree>
    <p:extLst>
      <p:ext uri="{BB962C8B-B14F-4D97-AF65-F5344CB8AC3E}">
        <p14:creationId xmlns:p14="http://schemas.microsoft.com/office/powerpoint/2010/main" val="204526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vintage photo of a person&#10;&#10;Description generated with very high confidence">
            <a:extLst>
              <a:ext uri="{FF2B5EF4-FFF2-40B4-BE49-F238E27FC236}">
                <a16:creationId xmlns:a16="http://schemas.microsoft.com/office/drawing/2014/main" id="{A6E29611-4FD3-4F6D-851D-9B7CA5A513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7076" y="284500"/>
            <a:ext cx="4031545" cy="4136882"/>
          </a:xfrm>
        </p:spPr>
      </p:pic>
      <p:sp>
        <p:nvSpPr>
          <p:cNvPr id="8" name="Text Placeholder 7">
            <a:extLst>
              <a:ext uri="{FF2B5EF4-FFF2-40B4-BE49-F238E27FC236}">
                <a16:creationId xmlns:a16="http://schemas.microsoft.com/office/drawing/2014/main" id="{35B5F929-A9DF-4763-87E9-A3750B0B1408}"/>
              </a:ext>
            </a:extLst>
          </p:cNvPr>
          <p:cNvSpPr>
            <a:spLocks noGrp="1"/>
          </p:cNvSpPr>
          <p:nvPr>
            <p:ph sz="half" idx="2"/>
          </p:nvPr>
        </p:nvSpPr>
        <p:spPr>
          <a:xfrm>
            <a:off x="5316744" y="284500"/>
            <a:ext cx="6241002" cy="5832475"/>
          </a:xfrm>
        </p:spPr>
        <p:txBody>
          <a:bodyPr/>
          <a:lstStyle/>
          <a:p>
            <a:pPr marL="0" indent="0">
              <a:buNone/>
            </a:pPr>
            <a:endParaRPr lang="en-US" dirty="0"/>
          </a:p>
          <a:p>
            <a:pPr marL="0" indent="0">
              <a:buNone/>
            </a:pPr>
            <a:r>
              <a:rPr lang="en-US" sz="3200" dirty="0">
                <a:solidFill>
                  <a:schemeClr val="tx2">
                    <a:lumMod val="95000"/>
                    <a:lumOff val="5000"/>
                  </a:schemeClr>
                </a:solidFill>
              </a:rPr>
              <a:t>R. A. Fisher called such results “significant”</a:t>
            </a:r>
          </a:p>
          <a:p>
            <a:pPr marL="0" indent="0">
              <a:buNone/>
            </a:pPr>
            <a:r>
              <a:rPr lang="en-US" sz="3200" dirty="0">
                <a:solidFill>
                  <a:schemeClr val="tx2">
                    <a:lumMod val="95000"/>
                    <a:lumOff val="5000"/>
                  </a:schemeClr>
                </a:solidFill>
              </a:rPr>
              <a:t>To Fisher, this meant that the result was worth further scrutiny.</a:t>
            </a:r>
          </a:p>
          <a:p>
            <a:pPr marL="0" indent="0">
              <a:buNone/>
            </a:pPr>
            <a:endParaRPr lang="en-US" dirty="0"/>
          </a:p>
        </p:txBody>
      </p:sp>
      <p:pic>
        <p:nvPicPr>
          <p:cNvPr id="4" name="Picture 3">
            <a:extLst>
              <a:ext uri="{FF2B5EF4-FFF2-40B4-BE49-F238E27FC236}">
                <a16:creationId xmlns:a16="http://schemas.microsoft.com/office/drawing/2014/main" id="{F26B9C9B-1EBE-474A-8F75-2F56555A69AD}"/>
              </a:ext>
            </a:extLst>
          </p:cNvPr>
          <p:cNvPicPr>
            <a:picLocks noChangeAspect="1"/>
          </p:cNvPicPr>
          <p:nvPr/>
        </p:nvPicPr>
        <p:blipFill>
          <a:blip r:embed="rId3"/>
          <a:stretch>
            <a:fillRect/>
          </a:stretch>
        </p:blipFill>
        <p:spPr>
          <a:xfrm>
            <a:off x="5169882" y="3785406"/>
            <a:ext cx="6534726" cy="2926366"/>
          </a:xfrm>
          <a:prstGeom prst="rect">
            <a:avLst/>
          </a:prstGeom>
        </p:spPr>
      </p:pic>
      <p:sp>
        <p:nvSpPr>
          <p:cNvPr id="2" name="Slide Number Placeholder 1">
            <a:extLst>
              <a:ext uri="{FF2B5EF4-FFF2-40B4-BE49-F238E27FC236}">
                <a16:creationId xmlns:a16="http://schemas.microsoft.com/office/drawing/2014/main" id="{B34AE3C4-2D23-42DB-80AF-9F9291DDFD7A}"/>
              </a:ext>
            </a:extLst>
          </p:cNvPr>
          <p:cNvSpPr>
            <a:spLocks noGrp="1"/>
          </p:cNvSpPr>
          <p:nvPr>
            <p:ph type="sldNum" sz="quarter" idx="12"/>
          </p:nvPr>
        </p:nvSpPr>
        <p:spPr/>
        <p:txBody>
          <a:bodyPr/>
          <a:lstStyle/>
          <a:p>
            <a:fld id="{869A40B3-8E43-41D4-B58B-E084EBC2E1A9}" type="slidenum">
              <a:rPr lang="en-US" smtClean="0"/>
              <a:t>6</a:t>
            </a:fld>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ABC04E0-7D5E-4CF9-AC66-13106CBA49A9}"/>
                  </a:ext>
                </a:extLst>
              </p14:cNvPr>
              <p14:cNvContentPartPr/>
              <p14:nvPr/>
            </p14:nvContentPartPr>
            <p14:xfrm>
              <a:off x="5390284" y="1462367"/>
              <a:ext cx="1939680" cy="54360"/>
            </p14:xfrm>
          </p:contentPart>
        </mc:Choice>
        <mc:Fallback xmlns="">
          <p:pic>
            <p:nvPicPr>
              <p:cNvPr id="7" name="Ink 6">
                <a:extLst>
                  <a:ext uri="{FF2B5EF4-FFF2-40B4-BE49-F238E27FC236}">
                    <a16:creationId xmlns:a16="http://schemas.microsoft.com/office/drawing/2014/main" id="{AABC04E0-7D5E-4CF9-AC66-13106CBA49A9}"/>
                  </a:ext>
                </a:extLst>
              </p:cNvPr>
              <p:cNvPicPr/>
              <p:nvPr/>
            </p:nvPicPr>
            <p:blipFill>
              <a:blip r:embed="rId5"/>
              <a:stretch>
                <a:fillRect/>
              </a:stretch>
            </p:blipFill>
            <p:spPr>
              <a:xfrm>
                <a:off x="5300644" y="1282727"/>
                <a:ext cx="2119320" cy="414000"/>
              </a:xfrm>
              <a:prstGeom prst="rect">
                <a:avLst/>
              </a:prstGeom>
            </p:spPr>
          </p:pic>
        </mc:Fallback>
      </mc:AlternateContent>
    </p:spTree>
    <p:extLst>
      <p:ext uri="{BB962C8B-B14F-4D97-AF65-F5344CB8AC3E}">
        <p14:creationId xmlns:p14="http://schemas.microsoft.com/office/powerpoint/2010/main" val="238353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92F0EA-8445-4345-B8D8-951D7A23E5A4}"/>
              </a:ext>
            </a:extLst>
          </p:cNvPr>
          <p:cNvPicPr>
            <a:picLocks noChangeAspect="1"/>
          </p:cNvPicPr>
          <p:nvPr/>
        </p:nvPicPr>
        <p:blipFill>
          <a:blip r:embed="rId2"/>
          <a:stretch>
            <a:fillRect/>
          </a:stretch>
        </p:blipFill>
        <p:spPr>
          <a:xfrm>
            <a:off x="0" y="-60875"/>
            <a:ext cx="8345019" cy="6979750"/>
          </a:xfrm>
          <a:prstGeom prst="rect">
            <a:avLst/>
          </a:prstGeom>
        </p:spPr>
      </p:pic>
      <p:sp>
        <p:nvSpPr>
          <p:cNvPr id="4" name="Rectangle 3">
            <a:extLst>
              <a:ext uri="{FF2B5EF4-FFF2-40B4-BE49-F238E27FC236}">
                <a16:creationId xmlns:a16="http://schemas.microsoft.com/office/drawing/2014/main" id="{66F2AFB3-2371-448B-BF4D-1B0857CA6D83}"/>
              </a:ext>
            </a:extLst>
          </p:cNvPr>
          <p:cNvSpPr/>
          <p:nvPr/>
        </p:nvSpPr>
        <p:spPr>
          <a:xfrm rot="769411">
            <a:off x="1053346" y="1702228"/>
            <a:ext cx="3665555"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insignificant</a:t>
            </a:r>
          </a:p>
        </p:txBody>
      </p:sp>
      <p:sp>
        <p:nvSpPr>
          <p:cNvPr id="5" name="Rectangle 4">
            <a:extLst>
              <a:ext uri="{FF2B5EF4-FFF2-40B4-BE49-F238E27FC236}">
                <a16:creationId xmlns:a16="http://schemas.microsoft.com/office/drawing/2014/main" id="{01AB56FF-2BD4-4A45-9A2E-3A42684BA0E7}"/>
              </a:ext>
            </a:extLst>
          </p:cNvPr>
          <p:cNvSpPr/>
          <p:nvPr/>
        </p:nvSpPr>
        <p:spPr>
          <a:xfrm rot="19446210">
            <a:off x="4016801" y="4622488"/>
            <a:ext cx="3748142"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meaningless</a:t>
            </a:r>
          </a:p>
        </p:txBody>
      </p:sp>
      <p:sp>
        <p:nvSpPr>
          <p:cNvPr id="6" name="Rectangle 5">
            <a:extLst>
              <a:ext uri="{FF2B5EF4-FFF2-40B4-BE49-F238E27FC236}">
                <a16:creationId xmlns:a16="http://schemas.microsoft.com/office/drawing/2014/main" id="{F6B39E42-F2B5-4161-BBBC-E30470562278}"/>
              </a:ext>
            </a:extLst>
          </p:cNvPr>
          <p:cNvSpPr/>
          <p:nvPr/>
        </p:nvSpPr>
        <p:spPr>
          <a:xfrm>
            <a:off x="1779026" y="3429000"/>
            <a:ext cx="383278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unimportant</a:t>
            </a:r>
          </a:p>
        </p:txBody>
      </p:sp>
      <p:sp>
        <p:nvSpPr>
          <p:cNvPr id="2" name="Slide Number Placeholder 1">
            <a:extLst>
              <a:ext uri="{FF2B5EF4-FFF2-40B4-BE49-F238E27FC236}">
                <a16:creationId xmlns:a16="http://schemas.microsoft.com/office/drawing/2014/main" id="{E1D7ADF3-1522-4D34-BB84-19E9F78740E6}"/>
              </a:ext>
            </a:extLst>
          </p:cNvPr>
          <p:cNvSpPr>
            <a:spLocks noGrp="1"/>
          </p:cNvSpPr>
          <p:nvPr>
            <p:ph type="sldNum" sz="quarter" idx="12"/>
          </p:nvPr>
        </p:nvSpPr>
        <p:spPr/>
        <p:txBody>
          <a:bodyPr/>
          <a:lstStyle/>
          <a:p>
            <a:fld id="{869A40B3-8E43-41D4-B58B-E084EBC2E1A9}" type="slidenum">
              <a:rPr lang="en-US" smtClean="0"/>
              <a:t>7</a:t>
            </a:fld>
            <a:endParaRPr lang="en-US"/>
          </a:p>
        </p:txBody>
      </p:sp>
    </p:spTree>
    <p:extLst>
      <p:ext uri="{BB962C8B-B14F-4D97-AF65-F5344CB8AC3E}">
        <p14:creationId xmlns:p14="http://schemas.microsoft.com/office/powerpoint/2010/main" val="16176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09F04F-AEF1-4FC2-8759-6FD4A7630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6241"/>
            <a:ext cx="9117030" cy="5525472"/>
          </a:xfrm>
          <a:prstGeom prst="rect">
            <a:avLst/>
          </a:prstGeom>
        </p:spPr>
      </p:pic>
      <p:sp>
        <p:nvSpPr>
          <p:cNvPr id="4" name="Rectangle 3">
            <a:extLst>
              <a:ext uri="{FF2B5EF4-FFF2-40B4-BE49-F238E27FC236}">
                <a16:creationId xmlns:a16="http://schemas.microsoft.com/office/drawing/2014/main" id="{5A82CE04-C44D-4F4B-B500-CC9985C2E0BE}"/>
              </a:ext>
            </a:extLst>
          </p:cNvPr>
          <p:cNvSpPr/>
          <p:nvPr/>
        </p:nvSpPr>
        <p:spPr>
          <a:xfrm>
            <a:off x="3666104" y="3755929"/>
            <a:ext cx="4859792" cy="923330"/>
          </a:xfrm>
          <a:prstGeom prst="rect">
            <a:avLst/>
          </a:prstGeom>
          <a:noFill/>
        </p:spPr>
        <p:txBody>
          <a:bodyPr wrap="none" lIns="91440" tIns="45720" rIns="91440" bIns="45720">
            <a:spAutoFit/>
          </a:bodyPr>
          <a:lstStyle/>
          <a:p>
            <a:pPr algn="ctr"/>
            <a:r>
              <a:rPr lang="en-US" sz="5400" b="1" dirty="0">
                <a:ln w="22225">
                  <a:solidFill>
                    <a:schemeClr val="tx2"/>
                  </a:solidFill>
                  <a:prstDash val="solid"/>
                </a:ln>
                <a:solidFill>
                  <a:schemeClr val="bg1"/>
                </a:solidFill>
              </a:rPr>
              <a:t>significant other</a:t>
            </a:r>
          </a:p>
        </p:txBody>
      </p:sp>
      <p:sp>
        <p:nvSpPr>
          <p:cNvPr id="5" name="Rectangle 4">
            <a:extLst>
              <a:ext uri="{FF2B5EF4-FFF2-40B4-BE49-F238E27FC236}">
                <a16:creationId xmlns:a16="http://schemas.microsoft.com/office/drawing/2014/main" id="{735BB409-B2D2-4519-84A2-69CFED19780F}"/>
              </a:ext>
            </a:extLst>
          </p:cNvPr>
          <p:cNvSpPr/>
          <p:nvPr/>
        </p:nvSpPr>
        <p:spPr>
          <a:xfrm>
            <a:off x="2598603" y="2664474"/>
            <a:ext cx="4899675" cy="923330"/>
          </a:xfrm>
          <a:prstGeom prst="rect">
            <a:avLst/>
          </a:prstGeom>
          <a:noFill/>
        </p:spPr>
        <p:txBody>
          <a:bodyPr wrap="none" lIns="91440" tIns="45720" rIns="91440" bIns="45720">
            <a:spAutoFit/>
          </a:bodyPr>
          <a:lstStyle/>
          <a:p>
            <a:pPr algn="ctr"/>
            <a:r>
              <a:rPr lang="en-US" sz="5400" b="1" dirty="0">
                <a:ln w="22225">
                  <a:solidFill>
                    <a:schemeClr val="tx2"/>
                  </a:solidFill>
                  <a:prstDash val="solid"/>
                </a:ln>
                <a:solidFill>
                  <a:schemeClr val="bg1"/>
                </a:solidFill>
              </a:rPr>
              <a:t>significant event</a:t>
            </a:r>
          </a:p>
        </p:txBody>
      </p:sp>
      <p:sp>
        <p:nvSpPr>
          <p:cNvPr id="6" name="Rectangle 5">
            <a:extLst>
              <a:ext uri="{FF2B5EF4-FFF2-40B4-BE49-F238E27FC236}">
                <a16:creationId xmlns:a16="http://schemas.microsoft.com/office/drawing/2014/main" id="{9EF561A4-A30D-415B-B472-32FCB699C336}"/>
              </a:ext>
            </a:extLst>
          </p:cNvPr>
          <p:cNvSpPr/>
          <p:nvPr/>
        </p:nvSpPr>
        <p:spPr>
          <a:xfrm>
            <a:off x="1210180" y="1573019"/>
            <a:ext cx="5664757" cy="923330"/>
          </a:xfrm>
          <a:prstGeom prst="rect">
            <a:avLst/>
          </a:prstGeom>
          <a:noFill/>
        </p:spPr>
        <p:txBody>
          <a:bodyPr wrap="none" lIns="91440" tIns="45720" rIns="91440" bIns="45720">
            <a:spAutoFit/>
          </a:bodyPr>
          <a:lstStyle/>
          <a:p>
            <a:pPr algn="ctr"/>
            <a:r>
              <a:rPr lang="en-US" sz="5400" b="1" dirty="0">
                <a:ln w="22225">
                  <a:solidFill>
                    <a:schemeClr val="tx2"/>
                  </a:solidFill>
                  <a:prstDash val="solid"/>
                </a:ln>
                <a:solidFill>
                  <a:schemeClr val="bg1"/>
                </a:solidFill>
              </a:rPr>
              <a:t>significant increase</a:t>
            </a:r>
          </a:p>
        </p:txBody>
      </p:sp>
      <p:sp>
        <p:nvSpPr>
          <p:cNvPr id="2" name="Slide Number Placeholder 1">
            <a:extLst>
              <a:ext uri="{FF2B5EF4-FFF2-40B4-BE49-F238E27FC236}">
                <a16:creationId xmlns:a16="http://schemas.microsoft.com/office/drawing/2014/main" id="{C16B5A3C-1BA1-46CF-BAF2-043F9225E4BD}"/>
              </a:ext>
            </a:extLst>
          </p:cNvPr>
          <p:cNvSpPr>
            <a:spLocks noGrp="1"/>
          </p:cNvSpPr>
          <p:nvPr>
            <p:ph type="sldNum" sz="quarter" idx="12"/>
          </p:nvPr>
        </p:nvSpPr>
        <p:spPr/>
        <p:txBody>
          <a:bodyPr/>
          <a:lstStyle/>
          <a:p>
            <a:fld id="{869A40B3-8E43-41D4-B58B-E084EBC2E1A9}" type="slidenum">
              <a:rPr lang="en-US" smtClean="0"/>
              <a:t>8</a:t>
            </a:fld>
            <a:endParaRPr lang="en-US"/>
          </a:p>
        </p:txBody>
      </p:sp>
    </p:spTree>
    <p:extLst>
      <p:ext uri="{BB962C8B-B14F-4D97-AF65-F5344CB8AC3E}">
        <p14:creationId xmlns:p14="http://schemas.microsoft.com/office/powerpoint/2010/main" val="6187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alpha val="41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FDC337-79BA-4D0D-8B6A-8BE0BC018FBD}"/>
              </a:ext>
            </a:extLst>
          </p:cNvPr>
          <p:cNvPicPr>
            <a:picLocks noChangeAspect="1"/>
          </p:cNvPicPr>
          <p:nvPr/>
        </p:nvPicPr>
        <p:blipFill rotWithShape="1">
          <a:blip r:embed="rId2">
            <a:extLst>
              <a:ext uri="{28A0092B-C50C-407E-A947-70E740481C1C}">
                <a14:useLocalDpi xmlns:a14="http://schemas.microsoft.com/office/drawing/2010/main" val="0"/>
              </a:ext>
            </a:extLst>
          </a:blip>
          <a:srcRect l="533" r="12640" b="-1"/>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10" name="Picture 9">
            <a:extLst>
              <a:ext uri="{FF2B5EF4-FFF2-40B4-BE49-F238E27FC236}">
                <a16:creationId xmlns:a16="http://schemas.microsoft.com/office/drawing/2014/main" id="{921CED00-C6AD-4C26-805E-6A458A17C566}"/>
              </a:ext>
            </a:extLst>
          </p:cNvPr>
          <p:cNvPicPr>
            <a:picLocks noChangeAspect="1"/>
          </p:cNvPicPr>
          <p:nvPr/>
        </p:nvPicPr>
        <p:blipFill rotWithShape="1">
          <a:blip r:embed="rId3">
            <a:extLst>
              <a:ext uri="{28A0092B-C50C-407E-A947-70E740481C1C}">
                <a14:useLocalDpi xmlns:a14="http://schemas.microsoft.com/office/drawing/2010/main" val="0"/>
              </a:ext>
            </a:extLst>
          </a:blip>
          <a:srcRect t="6741" r="1" b="13994"/>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2" name="Title 1">
            <a:extLst>
              <a:ext uri="{FF2B5EF4-FFF2-40B4-BE49-F238E27FC236}">
                <a16:creationId xmlns:a16="http://schemas.microsoft.com/office/drawing/2014/main" id="{F0B66291-CD56-478B-A557-524BC34F83F4}"/>
              </a:ext>
            </a:extLst>
          </p:cNvPr>
          <p:cNvSpPr>
            <a:spLocks noGrp="1"/>
          </p:cNvSpPr>
          <p:nvPr>
            <p:ph type="title"/>
          </p:nvPr>
        </p:nvSpPr>
        <p:spPr>
          <a:xfrm>
            <a:off x="801098" y="1396289"/>
            <a:ext cx="6387102" cy="1325563"/>
          </a:xfrm>
        </p:spPr>
        <p:txBody>
          <a:bodyPr>
            <a:normAutofit/>
          </a:bodyPr>
          <a:lstStyle/>
          <a:p>
            <a:r>
              <a:rPr lang="en-US" sz="4000" dirty="0">
                <a:solidFill>
                  <a:schemeClr val="tx1"/>
                </a:solidFill>
              </a:rPr>
              <a:t>mole</a:t>
            </a:r>
          </a:p>
        </p:txBody>
      </p:sp>
      <p:sp>
        <p:nvSpPr>
          <p:cNvPr id="3" name="Content Placeholder 2">
            <a:extLst>
              <a:ext uri="{FF2B5EF4-FFF2-40B4-BE49-F238E27FC236}">
                <a16:creationId xmlns:a16="http://schemas.microsoft.com/office/drawing/2014/main" id="{1E6EB970-DF25-4F6E-9AE4-ADC6B47D21B3}"/>
              </a:ext>
            </a:extLst>
          </p:cNvPr>
          <p:cNvSpPr>
            <a:spLocks noGrp="1"/>
          </p:cNvSpPr>
          <p:nvPr>
            <p:ph idx="1"/>
          </p:nvPr>
        </p:nvSpPr>
        <p:spPr>
          <a:xfrm>
            <a:off x="805542" y="2871982"/>
            <a:ext cx="3801969" cy="3259877"/>
          </a:xfrm>
        </p:spPr>
        <p:txBody>
          <a:bodyPr anchor="t">
            <a:normAutofit fontScale="55000" lnSpcReduction="20000"/>
          </a:bodyPr>
          <a:lstStyle/>
          <a:p>
            <a:endParaRPr lang="en-US" sz="1800" dirty="0"/>
          </a:p>
          <a:p>
            <a:endParaRPr lang="en-US" sz="1800" dirty="0"/>
          </a:p>
          <a:p>
            <a:pPr marL="0" indent="0">
              <a:buNone/>
            </a:pPr>
            <a:r>
              <a:rPr lang="en-US" sz="4400" dirty="0">
                <a:solidFill>
                  <a:schemeClr val="tx1"/>
                </a:solidFill>
              </a:rPr>
              <a:t>The amount or sample of a chemical substance that contains as many constitutive particles, e.g., atoms, molecules, ions, electrons, or photons, as there are atoms in 12 grams of carbon-12</a:t>
            </a:r>
          </a:p>
        </p:txBody>
      </p:sp>
      <p:pic>
        <p:nvPicPr>
          <p:cNvPr id="4" name="Picture 3">
            <a:extLst>
              <a:ext uri="{FF2B5EF4-FFF2-40B4-BE49-F238E27FC236}">
                <a16:creationId xmlns:a16="http://schemas.microsoft.com/office/drawing/2014/main" id="{AE3EBFB6-93D8-4198-8688-102C7DEA2A0B}"/>
              </a:ext>
            </a:extLst>
          </p:cNvPr>
          <p:cNvPicPr>
            <a:picLocks noChangeAspect="1"/>
          </p:cNvPicPr>
          <p:nvPr/>
        </p:nvPicPr>
        <p:blipFill>
          <a:blip r:embed="rId4"/>
          <a:stretch>
            <a:fillRect/>
          </a:stretch>
        </p:blipFill>
        <p:spPr>
          <a:xfrm>
            <a:off x="4933950" y="3752840"/>
            <a:ext cx="2876550" cy="3105150"/>
          </a:xfrm>
          <a:prstGeom prst="rect">
            <a:avLst/>
          </a:prstGeom>
        </p:spPr>
      </p:pic>
    </p:spTree>
    <p:extLst>
      <p:ext uri="{BB962C8B-B14F-4D97-AF65-F5344CB8AC3E}">
        <p14:creationId xmlns:p14="http://schemas.microsoft.com/office/powerpoint/2010/main" val="22278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1537561737c6c199f21688d8b9d05c8a">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27efaf916ae934cecb8e93847d2609bc"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0DCE8E-C78B-43DE-B0F4-A645B672CFD1}">
  <ds:schemaRefs>
    <ds:schemaRef ds:uri="http://schemas.microsoft.com/office/2006/metadata/propertie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679d5556-a51a-4207-a1f7-3efe8c8d4730"/>
    <ds:schemaRef ds:uri="d9462c16-fa57-4bd6-bce9-0b2a095035e2"/>
    <ds:schemaRef ds:uri="http://www.w3.org/XML/1998/namespace"/>
  </ds:schemaRefs>
</ds:datastoreItem>
</file>

<file path=customXml/itemProps2.xml><?xml version="1.0" encoding="utf-8"?>
<ds:datastoreItem xmlns:ds="http://schemas.openxmlformats.org/officeDocument/2006/customXml" ds:itemID="{34887C1B-C7E8-4256-BA37-8053FC5F0F26}">
  <ds:schemaRefs>
    <ds:schemaRef ds:uri="http://schemas.microsoft.com/sharepoint/v3/contenttype/forms"/>
  </ds:schemaRefs>
</ds:datastoreItem>
</file>

<file path=customXml/itemProps3.xml><?xml version="1.0" encoding="utf-8"?>
<ds:datastoreItem xmlns:ds="http://schemas.openxmlformats.org/officeDocument/2006/customXml" ds:itemID="{5CDD1DCD-1AC5-4D24-A3A6-A12D3B29D128}"/>
</file>

<file path=docProps/app.xml><?xml version="1.0" encoding="utf-8"?>
<Properties xmlns="http://schemas.openxmlformats.org/officeDocument/2006/extended-properties" xmlns:vt="http://schemas.openxmlformats.org/officeDocument/2006/docPropsVTypes">
  <TotalTime>1234</TotalTime>
  <Words>2855</Words>
  <Application>Microsoft Office PowerPoint</Application>
  <PresentationFormat>Widescreen</PresentationFormat>
  <Paragraphs>277</Paragraphs>
  <Slides>54</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Arial</vt:lpstr>
      <vt:lpstr>Calibri</vt:lpstr>
      <vt:lpstr>Calibri Light</vt:lpstr>
      <vt:lpstr>Courier New</vt:lpstr>
      <vt:lpstr>Helvetica Neue Medium</vt:lpstr>
      <vt:lpstr>Symbol</vt:lpstr>
      <vt:lpstr>Verdana</vt:lpstr>
      <vt:lpstr>2_Office Theme</vt:lpstr>
      <vt:lpstr>3_Office Theme</vt:lpstr>
      <vt:lpstr>Office Theme</vt:lpstr>
      <vt:lpstr>Time to Say “Goodbye” to Statistical Significance</vt:lpstr>
      <vt:lpstr>Example</vt:lpstr>
      <vt:lpstr>To compute the p-value</vt:lpstr>
      <vt:lpstr>What does the p-value mean?</vt:lpstr>
      <vt:lpstr>So, our p-value was p=.03</vt:lpstr>
      <vt:lpstr>PowerPoint Presentation</vt:lpstr>
      <vt:lpstr>PowerPoint Presentation</vt:lpstr>
      <vt:lpstr>PowerPoint Presentation</vt:lpstr>
      <vt:lpstr>mole</vt:lpstr>
      <vt:lpstr>“You keep using that word. I don’t think that it means what you think it means.” – Inigo Montoya</vt:lpstr>
      <vt:lpstr>Word #1</vt:lpstr>
      <vt:lpstr>Word #2</vt:lpstr>
      <vt:lpstr>Word #6</vt:lpstr>
      <vt:lpstr>PowerPoint Presentation</vt:lpstr>
      <vt:lpstr>PowerPoint Presentation</vt:lpstr>
      <vt:lpstr>PowerPoint Presentation</vt:lpstr>
      <vt:lpstr>p equal or nearly equal to 0.06</vt:lpstr>
      <vt:lpstr>p equal or nearly equal to 0.08</vt:lpstr>
      <vt:lpstr>p close to but not less than 0.05</vt:lpstr>
      <vt:lpstr>Thanks to Matthew Hankins for these quotes</vt:lpstr>
      <vt:lpstr>It is well past time for change</vt:lpstr>
      <vt:lpstr>PowerPoint Presentation</vt:lpstr>
      <vt:lpstr>PowerPoint Presentation</vt:lpstr>
      <vt:lpstr>Biggest takeaway from ASA Statement </vt:lpstr>
      <vt:lpstr>PowerPoint Presentation</vt:lpstr>
      <vt:lpstr>PowerPoint Presentation</vt:lpstr>
      <vt:lpstr>  “Moving to a World Beyond p&lt;0.05” https://amstat.tandfonline.com/doi/full/10.1080/00031305.2019.1583913#.XYjKQ25FxPY    “Scientists rise up against statistical significance” https://www.nature.com/articles/d41586-019-00857-9 </vt:lpstr>
      <vt:lpstr>Why?</vt:lpstr>
      <vt:lpstr>PowerPoint Presentation</vt:lpstr>
      <vt:lpstr>And to be absolutely clear here…</vt:lpstr>
      <vt:lpstr>But why does it matter?</vt:lpstr>
      <vt:lpstr>Aducanumab as a treatment for Alzheimer’s Disease</vt:lpstr>
      <vt:lpstr>The plot elements</vt:lpstr>
      <vt:lpstr>The plot elements</vt:lpstr>
      <vt:lpstr>The plot elements</vt:lpstr>
      <vt:lpstr>The plot thickens</vt:lpstr>
      <vt:lpstr>The plot thickens</vt:lpstr>
      <vt:lpstr>What to do?</vt:lpstr>
      <vt:lpstr>Remdesivir</vt:lpstr>
      <vt:lpstr>What it is and what do we know so far</vt:lpstr>
      <vt:lpstr>Good news. But this happened…</vt:lpstr>
      <vt:lpstr>Dr. Anthony Fauci mentions “statistical significance” multiple times</vt:lpstr>
      <vt:lpstr>And to what end?</vt:lpstr>
      <vt:lpstr>Change is indeed needed, as these examples suggest</vt:lpstr>
      <vt:lpstr>Change won’t be easy</vt:lpstr>
      <vt:lpstr>What do we do instead?</vt:lpstr>
      <vt:lpstr>Five relatively easy changes</vt:lpstr>
      <vt:lpstr>Five relatively easy changes</vt:lpstr>
      <vt:lpstr>Five relatively easy changes</vt:lpstr>
      <vt:lpstr>Five relatively easy changes</vt:lpstr>
      <vt:lpstr>Example of compatibility interval interpretation</vt:lpstr>
      <vt:lpstr>Example of compatibility interval interpretation</vt:lpstr>
      <vt:lpstr>And one more change, a little harder, but maybe most important</vt:lpstr>
      <vt:lpstr>Thanks. I look forward to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Say “Goodbye” to Statistical Significance</dc:title>
  <dc:creator>Wasserstein, Ronald L.</dc:creator>
  <cp:lastModifiedBy>Wasserstein, Ronald L.</cp:lastModifiedBy>
  <cp:revision>3</cp:revision>
  <dcterms:created xsi:type="dcterms:W3CDTF">2020-05-26T15:34:17Z</dcterms:created>
  <dcterms:modified xsi:type="dcterms:W3CDTF">2020-05-27T19:02:12Z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