
<file path=[Content_Types].xml><?xml version="1.0" encoding="utf-8"?>
<Types xmlns="http://schemas.openxmlformats.org/package/2006/content-types"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docProps/app.xml" ContentType="application/vnd.openxmlformats-officedocument.extended-properties+xml"/>
  <Override PartName="/docProps/core.xml" ContentType="application/vnd.openxmlformats-package.core-properties+xml"/>
  <Override PartName="/ppt/theme/theme1.xml" ContentType="application/vnd.openxmlformats-officedocument.them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Default Extension="png" ContentType="image/png"/>
  <Default Extension="jpg" ContentType="image/jpg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officeDocument/2006/relationships/extended-properties" Target="docProps/app.xml"/><Relationship Id="rId3" Type="http://schemas.openxmlformats.org/package/2006/relationships/metadata/core-properties" Target="docProps/core.xml"/><Relationship Id="rId4" Type="http://schemas.openxmlformats.org/officeDocument/2006/relationships/custom-properties" Target="docProps/custom.xml"/></Relationships>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</p:sldIdLst>
  <p:sldSz cx="12192000" cy="6858000"/>
  <p:notesSz cx="12192000" cy="6858000"/>
  <p:defaultTextStyle>
    <a:defPPr>
      <a:defRPr kern="0"/>
    </a:def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78" d="100"/>
          <a:sy n="78" d="100"/>
        </p:scale>
        <p:origin x="-1536" y="-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theme" Target="theme/theme1.xml"/><Relationship Id="rId3" Type="http://schemas.openxmlformats.org/officeDocument/2006/relationships/viewProps" Target="viewProps.xml"/><Relationship Id="rId4" Type="http://schemas.openxmlformats.org/officeDocument/2006/relationships/presProps" Target="presProps.xml"/><Relationship Id="rId5" Type="http://schemas.openxmlformats.org/officeDocument/2006/relationships/tableStyles" Target="tableStyles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9" Type="http://schemas.openxmlformats.org/officeDocument/2006/relationships/slide" Target="slides/slide4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slide" Target="slides/slide17.xml"/><Relationship Id="rId23" Type="http://schemas.openxmlformats.org/officeDocument/2006/relationships/slide" Target="slides/slide18.xml"/><Relationship Id="rId24" Type="http://schemas.openxmlformats.org/officeDocument/2006/relationships/slide" Target="slides/slide19.xml"/><Relationship Id="rId25" Type="http://schemas.openxmlformats.org/officeDocument/2006/relationships/slide" Target="slides/slide20.xml"/></Relationships>
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Relationship Id="rId4" Type="http://schemas.openxmlformats.org/officeDocument/2006/relationships/image" Target="../media/image3.png"/></Relationships>
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4.jpg"/><Relationship Id="rId4" Type="http://schemas.openxmlformats.org/officeDocument/2006/relationships/image" Target="../media/image5.png"/></Relationships>
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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062345" y="6356351"/>
            <a:ext cx="520065" cy="501650"/>
          </a:xfrm>
          <a:custGeom>
            <a:avLst/>
            <a:gdLst/>
            <a:ahLst/>
            <a:cxnLst/>
            <a:rect l="l" t="t" r="r" b="b"/>
            <a:pathLst>
              <a:path w="520065" h="501650">
                <a:moveTo>
                  <a:pt x="520054" y="501648"/>
                </a:moveTo>
                <a:lnTo>
                  <a:pt x="0" y="501648"/>
                </a:lnTo>
                <a:lnTo>
                  <a:pt x="0" y="0"/>
                </a:lnTo>
                <a:lnTo>
                  <a:pt x="520054" y="0"/>
                </a:lnTo>
                <a:lnTo>
                  <a:pt x="520054" y="501648"/>
                </a:lnTo>
                <a:close/>
              </a:path>
            </a:pathLst>
          </a:custGeom>
          <a:solidFill>
            <a:srgbClr val="00C4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010" y="598222"/>
            <a:ext cx="1188006" cy="520518"/>
          </a:xfrm>
          <a:prstGeom prst="rect">
            <a:avLst/>
          </a:prstGeom>
        </p:spPr>
      </p:pic>
      <p:pic>
        <p:nvPicPr>
          <p:cNvPr id="18" name="bg object 18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0" y="0"/>
            <a:ext cx="3092120" cy="6857999"/>
          </a:xfrm>
          <a:prstGeom prst="rect">
            <a:avLst/>
          </a:prstGeom>
        </p:spPr>
      </p:pic>
      <p:sp>
        <p:nvSpPr>
          <p:cNvPr id="19" name="bg object 19"/>
          <p:cNvSpPr/>
          <p:nvPr/>
        </p:nvSpPr>
        <p:spPr>
          <a:xfrm>
            <a:off x="0" y="0"/>
            <a:ext cx="3052445" cy="6858000"/>
          </a:xfrm>
          <a:custGeom>
            <a:avLst/>
            <a:gdLst/>
            <a:ahLst/>
            <a:cxnLst/>
            <a:rect l="l" t="t" r="r" b="b"/>
            <a:pathLst>
              <a:path w="3052445" h="6858000">
                <a:moveTo>
                  <a:pt x="3052119" y="6857999"/>
                </a:moveTo>
                <a:lnTo>
                  <a:pt x="0" y="6857999"/>
                </a:lnTo>
                <a:lnTo>
                  <a:pt x="0" y="0"/>
                </a:lnTo>
                <a:lnTo>
                  <a:pt x="3052119" y="0"/>
                </a:lnTo>
                <a:lnTo>
                  <a:pt x="3052119" y="6857999"/>
                </a:lnTo>
                <a:close/>
              </a:path>
            </a:pathLst>
          </a:custGeom>
          <a:solidFill>
            <a:srgbClr val="00C4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20" name="bg object 20"/>
          <p:cNvSpPr/>
          <p:nvPr/>
        </p:nvSpPr>
        <p:spPr>
          <a:xfrm>
            <a:off x="5373512" y="1780603"/>
            <a:ext cx="248285" cy="3309620"/>
          </a:xfrm>
          <a:custGeom>
            <a:avLst/>
            <a:gdLst/>
            <a:ahLst/>
            <a:cxnLst/>
            <a:rect l="l" t="t" r="r" b="b"/>
            <a:pathLst>
              <a:path w="248285" h="3309620">
                <a:moveTo>
                  <a:pt x="0" y="3309358"/>
                </a:moveTo>
                <a:lnTo>
                  <a:pt x="247923" y="3309358"/>
                </a:lnTo>
                <a:lnTo>
                  <a:pt x="247923" y="0"/>
                </a:lnTo>
                <a:lnTo>
                  <a:pt x="0" y="0"/>
                </a:lnTo>
                <a:lnTo>
                  <a:pt x="0" y="3309358"/>
                </a:lnTo>
                <a:close/>
              </a:path>
            </a:pathLst>
          </a:custGeom>
          <a:solidFill>
            <a:srgbClr val="00C4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21" name="bg object 21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349955" y="1771674"/>
            <a:ext cx="5023555" cy="3314650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565430" y="2134041"/>
            <a:ext cx="4644390" cy="12998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C4D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6061604" y="3765972"/>
            <a:ext cx="5654675" cy="16256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64646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C4D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2400" b="0" i="0">
                <a:solidFill>
                  <a:srgbClr val="64646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C4D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idx="2" sz="half"/>
          </p:nvPr>
        </p:nvSpPr>
        <p:spPr>
          <a:xfrm>
            <a:off x="60960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idx="3" sz="half"/>
          </p:nvPr>
        </p:nvSpPr>
        <p:spPr>
          <a:xfrm>
            <a:off x="6278880" y="1577340"/>
            <a:ext cx="530352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6" name="Holder 6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7" name="Holder 7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 showMasterSp="0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062345" y="6356351"/>
            <a:ext cx="520065" cy="501650"/>
          </a:xfrm>
          <a:custGeom>
            <a:avLst/>
            <a:gdLst/>
            <a:ahLst/>
            <a:cxnLst/>
            <a:rect l="l" t="t" r="r" b="b"/>
            <a:pathLst>
              <a:path w="520065" h="501650">
                <a:moveTo>
                  <a:pt x="520054" y="501648"/>
                </a:moveTo>
                <a:lnTo>
                  <a:pt x="0" y="501648"/>
                </a:lnTo>
                <a:lnTo>
                  <a:pt x="0" y="0"/>
                </a:lnTo>
                <a:lnTo>
                  <a:pt x="520054" y="0"/>
                </a:lnTo>
                <a:lnTo>
                  <a:pt x="520054" y="501648"/>
                </a:lnTo>
                <a:close/>
              </a:path>
            </a:pathLst>
          </a:custGeom>
          <a:solidFill>
            <a:srgbClr val="00C4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0363010" y="598222"/>
            <a:ext cx="1188006" cy="52051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09600" y="1417638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0">
                <a:moveTo>
                  <a:pt x="10972799" y="0"/>
                </a:moveTo>
                <a:lnTo>
                  <a:pt x="0" y="0"/>
                </a:lnTo>
              </a:path>
            </a:pathLst>
          </a:custGeom>
          <a:ln w="25399">
            <a:solidFill>
              <a:srgbClr val="00C4D9"/>
            </a:solidFill>
          </a:ln>
        </p:spPr>
        <p:txBody>
          <a:bodyPr wrap="square" lIns="0" tIns="0" rIns="0" bIns="0" rtlCol="0"/>
          <a:lstStyle/>
          <a:p/>
        </p:txBody>
      </p:sp>
      <p:pic>
        <p:nvPicPr>
          <p:cNvPr id="19" name="bg object 19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3061988" y="3803967"/>
            <a:ext cx="4215567" cy="2781491"/>
          </a:xfrm>
          <a:prstGeom prst="rect">
            <a:avLst/>
          </a:prstGeom>
        </p:spPr>
      </p:pic>
      <p:pic>
        <p:nvPicPr>
          <p:cNvPr id="20" name="bg object 20"/>
          <p:cNvPicPr/>
          <p:nvPr/>
        </p:nvPicPr>
        <p:blipFill>
          <a:blip r:embed="rId4" cstate="print"/>
          <a:stretch>
            <a:fillRect/>
          </a:stretch>
        </p:blipFill>
        <p:spPr>
          <a:xfrm>
            <a:off x="702382" y="994741"/>
            <a:ext cx="3471154" cy="3472186"/>
          </a:xfrm>
          <a:prstGeom prst="rect">
            <a:avLst/>
          </a:prstGeom>
        </p:spPr>
      </p:pic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500" b="0" i="0">
                <a:solidFill>
                  <a:srgbClr val="00C4D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5" name="Holder 5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idx="5" sz="quarter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dt" idx="6" sz="half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4" name="Holder 4"/>
          <p:cNvSpPr>
            <a:spLocks noGrp="1"/>
          </p:cNvSpPr>
          <p:nvPr>
            <p:ph type="sldNum" idx="7" sz="quarter"/>
          </p:nvPr>
        </p:nvSpPr>
        <p:spPr/>
        <p:txBody>
          <a:bodyPr lIns="0" tIns="0" rIns="0" bIns="0"/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7" Type="http://schemas.openxmlformats.org/officeDocument/2006/relationships/image" Target="../media/image1.png"/></Relationships>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g object 16"/>
          <p:cNvSpPr/>
          <p:nvPr/>
        </p:nvSpPr>
        <p:spPr>
          <a:xfrm>
            <a:off x="11062345" y="6356351"/>
            <a:ext cx="520065" cy="501650"/>
          </a:xfrm>
          <a:custGeom>
            <a:avLst/>
            <a:gdLst/>
            <a:ahLst/>
            <a:cxnLst/>
            <a:rect l="l" t="t" r="r" b="b"/>
            <a:pathLst>
              <a:path w="520065" h="501650">
                <a:moveTo>
                  <a:pt x="520054" y="501648"/>
                </a:moveTo>
                <a:lnTo>
                  <a:pt x="0" y="501648"/>
                </a:lnTo>
                <a:lnTo>
                  <a:pt x="0" y="0"/>
                </a:lnTo>
                <a:lnTo>
                  <a:pt x="520054" y="0"/>
                </a:lnTo>
                <a:lnTo>
                  <a:pt x="520054" y="501648"/>
                </a:lnTo>
                <a:close/>
              </a:path>
            </a:pathLst>
          </a:custGeom>
          <a:solidFill>
            <a:srgbClr val="00C4D9"/>
          </a:solidFill>
        </p:spPr>
        <p:txBody>
          <a:bodyPr wrap="square" lIns="0" tIns="0" rIns="0" bIns="0" rtlCol="0"/>
          <a:lstStyle/>
          <a:p/>
        </p:txBody>
      </p:sp>
      <p:pic>
        <p:nvPicPr>
          <p:cNvPr id="17" name="bg object 17"/>
          <p:cNvPicPr/>
          <p:nvPr/>
        </p:nvPicPr>
        <p:blipFill>
          <a:blip r:embed="rId7" cstate="print"/>
          <a:stretch>
            <a:fillRect/>
          </a:stretch>
        </p:blipFill>
        <p:spPr>
          <a:xfrm>
            <a:off x="10363010" y="598222"/>
            <a:ext cx="1188006" cy="520518"/>
          </a:xfrm>
          <a:prstGeom prst="rect">
            <a:avLst/>
          </a:prstGeom>
        </p:spPr>
      </p:pic>
      <p:sp>
        <p:nvSpPr>
          <p:cNvPr id="18" name="bg object 18"/>
          <p:cNvSpPr/>
          <p:nvPr/>
        </p:nvSpPr>
        <p:spPr>
          <a:xfrm>
            <a:off x="609600" y="1417638"/>
            <a:ext cx="10972800" cy="0"/>
          </a:xfrm>
          <a:custGeom>
            <a:avLst/>
            <a:gdLst/>
            <a:ahLst/>
            <a:cxnLst/>
            <a:rect l="l" t="t" r="r" b="b"/>
            <a:pathLst>
              <a:path w="10972800" h="0">
                <a:moveTo>
                  <a:pt x="10972799" y="0"/>
                </a:moveTo>
                <a:lnTo>
                  <a:pt x="0" y="0"/>
                </a:lnTo>
              </a:path>
            </a:pathLst>
          </a:custGeom>
          <a:ln w="25399">
            <a:solidFill>
              <a:srgbClr val="00C4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584777" y="421349"/>
            <a:ext cx="9365036" cy="81850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500" b="0" i="0">
                <a:solidFill>
                  <a:srgbClr val="00C4D9"/>
                </a:solidFill>
                <a:latin typeface="Calibri"/>
                <a:cs typeface="Calibri"/>
              </a:defRPr>
            </a:lvl1pPr>
          </a:lstStyle>
          <a:p/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4918308" y="2457081"/>
            <a:ext cx="6583045" cy="355219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2400" b="0" i="0">
                <a:solidFill>
                  <a:srgbClr val="646464"/>
                </a:solidFill>
                <a:latin typeface="Arial"/>
                <a:cs typeface="Arial"/>
              </a:defRPr>
            </a:lvl1pPr>
          </a:lstStyle>
          <a:p/>
        </p:txBody>
      </p:sp>
      <p:sp>
        <p:nvSpPr>
          <p:cNvPr id="4" name="Holder 4"/>
          <p:cNvSpPr>
            <a:spLocks noGrp="1"/>
          </p:cNvSpPr>
          <p:nvPr>
            <p:ph type="ftr" idx="5" sz="quarter"/>
          </p:nvPr>
        </p:nvSpPr>
        <p:spPr>
          <a:xfrm>
            <a:off x="4145280" y="6377940"/>
            <a:ext cx="390144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/>
        </p:txBody>
      </p:sp>
      <p:sp>
        <p:nvSpPr>
          <p:cNvPr id="5" name="Holder 5"/>
          <p:cNvSpPr>
            <a:spLocks noGrp="1"/>
          </p:cNvSpPr>
          <p:nvPr>
            <p:ph type="dt" idx="6" sz="half"/>
          </p:nvPr>
        </p:nvSpPr>
        <p:spPr>
          <a:xfrm>
            <a:off x="609600" y="6377940"/>
            <a:ext cx="280416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</a:fld>
          </a:p>
        </p:txBody>
      </p:sp>
      <p:sp>
        <p:nvSpPr>
          <p:cNvPr id="6" name="Holder 6"/>
          <p:cNvSpPr>
            <a:spLocks noGrp="1"/>
          </p:cNvSpPr>
          <p:nvPr>
            <p:ph type="sldNum" idx="7" sz="quarter"/>
          </p:nvPr>
        </p:nvSpPr>
        <p:spPr>
          <a:xfrm>
            <a:off x="11171289" y="6415414"/>
            <a:ext cx="314959" cy="252729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1600" b="0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#</a:t>
            </a:fld>
          </a:p>
        </p:txBody>
      </p:sp>
    </p:spTree>
  </p:cSld>
  <p:clrMap folHlink="folHlink" hlink="hlink" accent1="accent1" accent2="accent2" accent3="accent3" accent4="accent4" accent5="accent5" accent6="accent6" tx2="dk2" bg2="lt2" tx1="dk1" bg1="lt1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
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Relationship Id="rId4" Type="http://schemas.openxmlformats.org/officeDocument/2006/relationships/image" Target="../media/image18.jpg"/></Relationships>
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Relationship Id="rId3" Type="http://schemas.openxmlformats.org/officeDocument/2006/relationships/image" Target="../media/image20.jpg"/></Relationships>
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g"/><Relationship Id="rId4" Type="http://schemas.openxmlformats.org/officeDocument/2006/relationships/image" Target="../media/image23.png"/><Relationship Id="rId5" Type="http://schemas.openxmlformats.org/officeDocument/2006/relationships/image" Target="../media/image24.png"/></Relationships>
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g"/><Relationship Id="rId3" Type="http://schemas.openxmlformats.org/officeDocument/2006/relationships/image" Target="../media/image26.jpg"/></Relationships>
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
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g"/><Relationship Id="rId3" Type="http://schemas.openxmlformats.org/officeDocument/2006/relationships/image" Target="../media/image28.jpg"/><Relationship Id="rId4" Type="http://schemas.openxmlformats.org/officeDocument/2006/relationships/image" Target="../media/image29.jpg"/><Relationship Id="rId5" Type="http://schemas.openxmlformats.org/officeDocument/2006/relationships/image" Target="../media/image30.jpg"/></Relationships>
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png"/><Relationship Id="rId3" Type="http://schemas.openxmlformats.org/officeDocument/2006/relationships/image" Target="../media/image32.png"/><Relationship Id="rId4" Type="http://schemas.openxmlformats.org/officeDocument/2006/relationships/image" Target="../media/image33.png"/></Relationships>
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4.jpg"/></Relationships>
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png"/><Relationship Id="rId3" Type="http://schemas.openxmlformats.org/officeDocument/2006/relationships/image" Target="../media/image36.png"/></Relationships>
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g"/><Relationship Id="rId3" Type="http://schemas.openxmlformats.org/officeDocument/2006/relationships/image" Target="../media/image38.png"/></Relationships>
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
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
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
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Relationship Id="rId3" Type="http://schemas.openxmlformats.org/officeDocument/2006/relationships/image" Target="../media/image10.png"/><Relationship Id="rId4" Type="http://schemas.openxmlformats.org/officeDocument/2006/relationships/image" Target="../media/image11.png"/></Relationships>
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Relationship Id="rId4" Type="http://schemas.openxmlformats.org/officeDocument/2006/relationships/image" Target="../media/image14.png"/><Relationship Id="rId5" Type="http://schemas.openxmlformats.org/officeDocument/2006/relationships/image" Target="../media/image15.png"/></Relationships>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ject 2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5443779" y="534226"/>
            <a:ext cx="1323786" cy="1246371"/>
          </a:xfrm>
          <a:prstGeom prst="rect">
            <a:avLst/>
          </a:prstGeom>
        </p:spPr>
      </p:pic>
      <p:sp>
        <p:nvSpPr>
          <p:cNvPr id="3" name="object 3" descr=""/>
          <p:cNvSpPr/>
          <p:nvPr/>
        </p:nvSpPr>
        <p:spPr>
          <a:xfrm>
            <a:off x="4446446" y="3830802"/>
            <a:ext cx="3309620" cy="257810"/>
          </a:xfrm>
          <a:custGeom>
            <a:avLst/>
            <a:gdLst/>
            <a:ahLst/>
            <a:cxnLst/>
            <a:rect l="l" t="t" r="r" b="b"/>
            <a:pathLst>
              <a:path w="3309620" h="257810">
                <a:moveTo>
                  <a:pt x="3309359" y="257410"/>
                </a:moveTo>
                <a:lnTo>
                  <a:pt x="0" y="257410"/>
                </a:lnTo>
                <a:lnTo>
                  <a:pt x="0" y="0"/>
                </a:lnTo>
                <a:lnTo>
                  <a:pt x="3309359" y="0"/>
                </a:lnTo>
                <a:lnTo>
                  <a:pt x="3309359" y="257410"/>
                </a:lnTo>
                <a:close/>
              </a:path>
            </a:pathLst>
          </a:custGeom>
          <a:solidFill>
            <a:srgbClr val="00C4D9"/>
          </a:solidFill>
        </p:spPr>
        <p:txBody>
          <a:bodyPr wrap="square" lIns="0" tIns="0" rIns="0" bIns="0" rtlCol="0"/>
          <a:lstStyle/>
          <a:p/>
        </p:txBody>
      </p:sp>
      <p:sp>
        <p:nvSpPr>
          <p:cNvPr id="4" name="object 4" descr=""/>
          <p:cNvSpPr txBox="1"/>
          <p:nvPr/>
        </p:nvSpPr>
        <p:spPr>
          <a:xfrm>
            <a:off x="4201700" y="4831640"/>
            <a:ext cx="3826510" cy="1373505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14"/>
              </a:spcBef>
            </a:pPr>
            <a:r>
              <a:rPr dirty="0" sz="2650" b="1">
                <a:solidFill>
                  <a:srgbClr val="005A84"/>
                </a:solidFill>
                <a:latin typeface="Arial"/>
                <a:cs typeface="Arial"/>
              </a:rPr>
              <a:t>Careers</a:t>
            </a:r>
            <a:r>
              <a:rPr dirty="0" sz="2650" spc="-20" b="1">
                <a:solidFill>
                  <a:srgbClr val="005A84"/>
                </a:solidFill>
                <a:latin typeface="Arial"/>
                <a:cs typeface="Arial"/>
              </a:rPr>
              <a:t> </a:t>
            </a:r>
            <a:r>
              <a:rPr dirty="0" sz="2650" b="1">
                <a:solidFill>
                  <a:srgbClr val="005A84"/>
                </a:solidFill>
                <a:latin typeface="Arial"/>
                <a:cs typeface="Arial"/>
              </a:rPr>
              <a:t>in</a:t>
            </a:r>
            <a:r>
              <a:rPr dirty="0" sz="2650" spc="-15" b="1">
                <a:solidFill>
                  <a:srgbClr val="005A84"/>
                </a:solidFill>
                <a:latin typeface="Arial"/>
                <a:cs typeface="Arial"/>
              </a:rPr>
              <a:t> </a:t>
            </a:r>
            <a:r>
              <a:rPr dirty="0" sz="2650" spc="-10" b="1">
                <a:solidFill>
                  <a:srgbClr val="005A84"/>
                </a:solidFill>
                <a:latin typeface="Arial"/>
                <a:cs typeface="Arial"/>
              </a:rPr>
              <a:t>Mathematics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2145"/>
              </a:spcBef>
            </a:pPr>
            <a:endParaRPr sz="2650">
              <a:latin typeface="Arial"/>
              <a:cs typeface="Arial"/>
            </a:endParaRPr>
          </a:p>
          <a:p>
            <a:pPr algn="ctr">
              <a:lnSpc>
                <a:spcPct val="100000"/>
              </a:lnSpc>
            </a:pPr>
            <a:r>
              <a:rPr dirty="0" sz="1850">
                <a:solidFill>
                  <a:srgbClr val="005A84"/>
                </a:solidFill>
                <a:latin typeface="Arial"/>
                <a:cs typeface="Arial"/>
              </a:rPr>
              <a:t>Created</a:t>
            </a:r>
            <a:r>
              <a:rPr dirty="0" sz="1850" spc="25">
                <a:solidFill>
                  <a:srgbClr val="005A84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005A84"/>
                </a:solidFill>
                <a:latin typeface="Arial"/>
                <a:cs typeface="Arial"/>
              </a:rPr>
              <a:t>and</a:t>
            </a:r>
            <a:r>
              <a:rPr dirty="0" sz="1850" spc="25">
                <a:solidFill>
                  <a:srgbClr val="005A84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005A84"/>
                </a:solidFill>
                <a:latin typeface="Arial"/>
                <a:cs typeface="Arial"/>
              </a:rPr>
              <a:t>funded</a:t>
            </a:r>
            <a:r>
              <a:rPr dirty="0" sz="1850" spc="30">
                <a:solidFill>
                  <a:srgbClr val="005A84"/>
                </a:solidFill>
                <a:latin typeface="Arial"/>
                <a:cs typeface="Arial"/>
              </a:rPr>
              <a:t> </a:t>
            </a:r>
            <a:r>
              <a:rPr dirty="0" sz="1850">
                <a:solidFill>
                  <a:srgbClr val="005A84"/>
                </a:solidFill>
                <a:latin typeface="Arial"/>
                <a:cs typeface="Arial"/>
              </a:rPr>
              <a:t>by</a:t>
            </a:r>
            <a:r>
              <a:rPr dirty="0" sz="1850" spc="25">
                <a:solidFill>
                  <a:srgbClr val="005A84"/>
                </a:solidFill>
                <a:latin typeface="Arial"/>
                <a:cs typeface="Arial"/>
              </a:rPr>
              <a:t> </a:t>
            </a:r>
            <a:r>
              <a:rPr dirty="0" sz="1850" spc="-25">
                <a:solidFill>
                  <a:srgbClr val="005A84"/>
                </a:solidFill>
                <a:latin typeface="Arial"/>
                <a:cs typeface="Arial"/>
              </a:rPr>
              <a:t>PSI</a:t>
            </a:r>
            <a:endParaRPr sz="185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981280" y="2474530"/>
            <a:ext cx="8227695" cy="83820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5300">
                <a:latin typeface="Arial"/>
                <a:cs typeface="Arial"/>
              </a:rPr>
              <a:t>Statistics</a:t>
            </a:r>
            <a:r>
              <a:rPr dirty="0" sz="5300" spc="-30">
                <a:latin typeface="Arial"/>
                <a:cs typeface="Arial"/>
              </a:rPr>
              <a:t> </a:t>
            </a:r>
            <a:r>
              <a:rPr dirty="0" sz="5300">
                <a:latin typeface="Arial"/>
                <a:cs typeface="Arial"/>
              </a:rPr>
              <a:t>and</a:t>
            </a:r>
            <a:r>
              <a:rPr dirty="0" sz="5300" spc="-15">
                <a:latin typeface="Arial"/>
                <a:cs typeface="Arial"/>
              </a:rPr>
              <a:t> </a:t>
            </a:r>
            <a:r>
              <a:rPr dirty="0" sz="5300">
                <a:latin typeface="Arial"/>
                <a:cs typeface="Arial"/>
              </a:rPr>
              <a:t>Clinical</a:t>
            </a:r>
            <a:r>
              <a:rPr dirty="0" sz="5300" spc="-105">
                <a:latin typeface="Arial"/>
                <a:cs typeface="Arial"/>
              </a:rPr>
              <a:t> </a:t>
            </a:r>
            <a:r>
              <a:rPr dirty="0" sz="5300" spc="-10">
                <a:latin typeface="Arial"/>
                <a:cs typeface="Arial"/>
              </a:rPr>
              <a:t>Trials</a:t>
            </a:r>
            <a:endParaRPr sz="53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/>
                <a:cs typeface="Arial"/>
              </a:rPr>
              <a:t>Statistics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all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around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spc="-25">
                <a:latin typeface="Arial"/>
                <a:cs typeface="Arial"/>
              </a:rPr>
              <a:t>us!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37868" y="1469472"/>
            <a:ext cx="10129520" cy="1066800"/>
          </a:xfrm>
          <a:prstGeom prst="rect">
            <a:avLst/>
          </a:prstGeom>
        </p:spPr>
        <p:txBody>
          <a:bodyPr wrap="square" lIns="0" tIns="90170" rIns="0" bIns="0" rtlCol="0" vert="horz">
            <a:spAutoFit/>
          </a:bodyPr>
          <a:lstStyle/>
          <a:p>
            <a:pPr marL="414020" indent="-401320">
              <a:lnSpc>
                <a:spcPct val="100000"/>
              </a:lnSpc>
              <a:spcBef>
                <a:spcPts val="710"/>
              </a:spcBef>
              <a:buChar char="•"/>
              <a:tabLst>
                <a:tab pos="414020" algn="l"/>
              </a:tabLst>
            </a:pP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Reviews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you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see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online</a:t>
            </a:r>
            <a:r>
              <a:rPr dirty="0" sz="2900" spc="5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are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all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statistics,</a:t>
            </a:r>
            <a:r>
              <a:rPr dirty="0" sz="2900" spc="4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summarizing</a:t>
            </a:r>
            <a:r>
              <a:rPr dirty="0" sz="2900" spc="5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20">
                <a:solidFill>
                  <a:srgbClr val="005983"/>
                </a:solidFill>
                <a:latin typeface="Arial"/>
                <a:cs typeface="Arial"/>
              </a:rPr>
              <a:t>data</a:t>
            </a:r>
            <a:endParaRPr sz="2900">
              <a:latin typeface="Arial"/>
              <a:cs typeface="Arial"/>
            </a:endParaRPr>
          </a:p>
          <a:p>
            <a:pPr marL="414020" indent="-401320">
              <a:lnSpc>
                <a:spcPct val="100000"/>
              </a:lnSpc>
              <a:spcBef>
                <a:spcPts val="620"/>
              </a:spcBef>
              <a:buChar char="•"/>
              <a:tabLst>
                <a:tab pos="414020" algn="l"/>
              </a:tabLst>
            </a:pP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Recommendations</a:t>
            </a:r>
            <a:r>
              <a:rPr dirty="0" sz="2900" spc="114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generated</a:t>
            </a:r>
            <a:r>
              <a:rPr dirty="0" sz="2900" spc="114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by</a:t>
            </a:r>
            <a:r>
              <a:rPr dirty="0" sz="2900" spc="114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prediction</a:t>
            </a:r>
            <a:r>
              <a:rPr dirty="0" sz="2900" spc="114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>
                <a:solidFill>
                  <a:srgbClr val="005983"/>
                </a:solidFill>
                <a:latin typeface="Arial"/>
                <a:cs typeface="Arial"/>
              </a:rPr>
              <a:t>models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7356921" y="3029509"/>
            <a:ext cx="4391944" cy="3020489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710777" y="2736595"/>
            <a:ext cx="6409690" cy="3606800"/>
            <a:chOff x="710777" y="2736595"/>
            <a:chExt cx="6409690" cy="3606800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10777" y="2736595"/>
              <a:ext cx="6409579" cy="3606515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548542" y="4272897"/>
              <a:ext cx="2378020" cy="2009594"/>
            </a:xfrm>
            <a:prstGeom prst="rect">
              <a:avLst/>
            </a:prstGeom>
          </p:spPr>
        </p:pic>
      </p:grpSp>
      <p:sp>
        <p:nvSpPr>
          <p:cNvPr id="8" name="object 8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23" y="444271"/>
            <a:ext cx="6517005" cy="71628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/>
                <a:cs typeface="Arial"/>
              </a:rPr>
              <a:t>Statistics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all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around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spc="-25">
                <a:latin typeface="Arial"/>
                <a:cs typeface="Arial"/>
              </a:rPr>
              <a:t>us!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37868" y="1543132"/>
            <a:ext cx="10418445" cy="144018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14020" marR="541020" indent="-401955">
              <a:lnSpc>
                <a:spcPct val="101099"/>
              </a:lnSpc>
              <a:spcBef>
                <a:spcPts val="95"/>
              </a:spcBef>
              <a:buChar char="•"/>
              <a:tabLst>
                <a:tab pos="414020" algn="l"/>
              </a:tabLst>
            </a:pP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Statisticians</a:t>
            </a:r>
            <a:r>
              <a:rPr dirty="0" sz="2900" spc="5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try</a:t>
            </a:r>
            <a:r>
              <a:rPr dirty="0" sz="2900" spc="6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to</a:t>
            </a:r>
            <a:r>
              <a:rPr dirty="0" sz="2900" spc="5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predict</a:t>
            </a:r>
            <a:r>
              <a:rPr dirty="0" sz="2900" spc="5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what</a:t>
            </a:r>
            <a:r>
              <a:rPr dirty="0" sz="2900" spc="5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will</a:t>
            </a:r>
            <a:r>
              <a:rPr dirty="0" sz="2900" spc="6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happen</a:t>
            </a:r>
            <a:r>
              <a:rPr dirty="0" sz="2900" spc="5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in</a:t>
            </a:r>
            <a:r>
              <a:rPr dirty="0" sz="2900" spc="6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elections</a:t>
            </a:r>
            <a:r>
              <a:rPr dirty="0" sz="2900" spc="6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25">
                <a:solidFill>
                  <a:srgbClr val="005983"/>
                </a:solidFill>
                <a:latin typeface="Arial"/>
                <a:cs typeface="Arial"/>
              </a:rPr>
              <a:t>by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asking</a:t>
            </a:r>
            <a:r>
              <a:rPr dirty="0" sz="2900" spc="6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people</a:t>
            </a:r>
            <a:r>
              <a:rPr dirty="0" sz="2900" spc="6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>
                <a:solidFill>
                  <a:srgbClr val="005983"/>
                </a:solidFill>
                <a:latin typeface="Arial"/>
                <a:cs typeface="Arial"/>
              </a:rPr>
              <a:t>questions.</a:t>
            </a:r>
            <a:endParaRPr sz="2900">
              <a:latin typeface="Arial"/>
              <a:cs typeface="Arial"/>
            </a:endParaRPr>
          </a:p>
          <a:p>
            <a:pPr marL="414020" indent="-401320">
              <a:lnSpc>
                <a:spcPct val="100000"/>
              </a:lnSpc>
              <a:spcBef>
                <a:spcPts val="620"/>
              </a:spcBef>
              <a:buChar char="•"/>
              <a:tabLst>
                <a:tab pos="414020" algn="l"/>
              </a:tabLst>
            </a:pP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This</a:t>
            </a:r>
            <a:r>
              <a:rPr dirty="0" sz="2900" spc="2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is</a:t>
            </a:r>
            <a:r>
              <a:rPr dirty="0" sz="2900" spc="2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called</a:t>
            </a:r>
            <a:r>
              <a:rPr dirty="0" sz="2900" spc="2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opinion</a:t>
            </a:r>
            <a:r>
              <a:rPr dirty="0" sz="2900" spc="2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polling</a:t>
            </a:r>
            <a:r>
              <a:rPr dirty="0" sz="2900" spc="2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-</a:t>
            </a:r>
            <a:r>
              <a:rPr dirty="0" sz="2900" spc="3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i="1">
                <a:solidFill>
                  <a:srgbClr val="005983"/>
                </a:solidFill>
                <a:latin typeface="Arial"/>
                <a:cs typeface="Arial"/>
              </a:rPr>
              <a:t>and</a:t>
            </a:r>
            <a:r>
              <a:rPr dirty="0" sz="2900" spc="20" i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i="1">
                <a:solidFill>
                  <a:srgbClr val="005983"/>
                </a:solidFill>
                <a:latin typeface="Arial"/>
                <a:cs typeface="Arial"/>
              </a:rPr>
              <a:t>is</a:t>
            </a:r>
            <a:r>
              <a:rPr dirty="0" sz="2900" spc="25" i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i="1">
                <a:solidFill>
                  <a:srgbClr val="005983"/>
                </a:solidFill>
                <a:latin typeface="Arial"/>
                <a:cs typeface="Arial"/>
              </a:rPr>
              <a:t>very</a:t>
            </a:r>
            <a:r>
              <a:rPr dirty="0" sz="2900" spc="20" i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i="1">
                <a:solidFill>
                  <a:srgbClr val="005983"/>
                </a:solidFill>
                <a:latin typeface="Arial"/>
                <a:cs typeface="Arial"/>
              </a:rPr>
              <a:t>difficult</a:t>
            </a:r>
            <a:r>
              <a:rPr dirty="0" sz="2900" spc="20" i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i="1">
                <a:solidFill>
                  <a:srgbClr val="005983"/>
                </a:solidFill>
                <a:latin typeface="Arial"/>
                <a:cs typeface="Arial"/>
              </a:rPr>
              <a:t>to</a:t>
            </a:r>
            <a:r>
              <a:rPr dirty="0" sz="2900" spc="20" i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i="1">
                <a:solidFill>
                  <a:srgbClr val="005983"/>
                </a:solidFill>
                <a:latin typeface="Arial"/>
                <a:cs typeface="Arial"/>
              </a:rPr>
              <a:t>get</a:t>
            </a:r>
            <a:r>
              <a:rPr dirty="0" sz="2900" spc="20" i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 i="1">
                <a:solidFill>
                  <a:srgbClr val="005983"/>
                </a:solidFill>
                <a:latin typeface="Arial"/>
                <a:cs typeface="Arial"/>
              </a:rPr>
              <a:t>right!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1560443" y="3345210"/>
            <a:ext cx="2822712" cy="2712165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459561" y="3345210"/>
            <a:ext cx="5925705" cy="2712165"/>
          </a:xfrm>
          <a:prstGeom prst="rect">
            <a:avLst/>
          </a:prstGeom>
        </p:spPr>
      </p:pic>
      <p:grpSp>
        <p:nvGrpSpPr>
          <p:cNvPr id="6" name="object 6" descr=""/>
          <p:cNvGrpSpPr/>
          <p:nvPr/>
        </p:nvGrpSpPr>
        <p:grpSpPr>
          <a:xfrm>
            <a:off x="6835775" y="123823"/>
            <a:ext cx="4625975" cy="610870"/>
            <a:chOff x="6835775" y="123823"/>
            <a:chExt cx="4625975" cy="610870"/>
          </a:xfrm>
        </p:grpSpPr>
        <p:sp>
          <p:nvSpPr>
            <p:cNvPr id="7" name="object 7" descr=""/>
            <p:cNvSpPr/>
            <p:nvPr/>
          </p:nvSpPr>
          <p:spPr>
            <a:xfrm>
              <a:off x="6848475" y="136523"/>
              <a:ext cx="4600575" cy="585470"/>
            </a:xfrm>
            <a:custGeom>
              <a:avLst/>
              <a:gdLst/>
              <a:ahLst/>
              <a:cxnLst/>
              <a:rect l="l" t="t" r="r" b="b"/>
              <a:pathLst>
                <a:path w="4600575" h="585470">
                  <a:moveTo>
                    <a:pt x="4600117" y="585164"/>
                  </a:moveTo>
                  <a:lnTo>
                    <a:pt x="0" y="585164"/>
                  </a:lnTo>
                  <a:lnTo>
                    <a:pt x="0" y="0"/>
                  </a:lnTo>
                  <a:lnTo>
                    <a:pt x="4600117" y="0"/>
                  </a:lnTo>
                  <a:lnTo>
                    <a:pt x="4600117" y="5851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6848475" y="136523"/>
              <a:ext cx="4600575" cy="585470"/>
            </a:xfrm>
            <a:custGeom>
              <a:avLst/>
              <a:gdLst/>
              <a:ahLst/>
              <a:cxnLst/>
              <a:rect l="l" t="t" r="r" b="b"/>
              <a:pathLst>
                <a:path w="4600575" h="585470">
                  <a:moveTo>
                    <a:pt x="0" y="0"/>
                  </a:moveTo>
                  <a:lnTo>
                    <a:pt x="4600117" y="0"/>
                  </a:lnTo>
                  <a:lnTo>
                    <a:pt x="4600117" y="585164"/>
                  </a:lnTo>
                  <a:lnTo>
                    <a:pt x="0" y="585164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9" name="object 9" descr=""/>
          <p:cNvSpPr txBox="1"/>
          <p:nvPr/>
        </p:nvSpPr>
        <p:spPr>
          <a:xfrm>
            <a:off x="7745689" y="264514"/>
            <a:ext cx="2806065" cy="32956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555"/>
              </a:lnSpc>
            </a:pPr>
            <a:r>
              <a:rPr dirty="0" sz="2400" spc="70" b="1">
                <a:solidFill>
                  <a:srgbClr val="FA9A00"/>
                </a:solidFill>
                <a:latin typeface="Calibri"/>
                <a:cs typeface="Calibri"/>
              </a:rPr>
              <a:t>Additional</a:t>
            </a:r>
            <a:r>
              <a:rPr dirty="0" sz="2400" spc="145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70" b="1">
                <a:solidFill>
                  <a:srgbClr val="FA9A00"/>
                </a:solidFill>
                <a:latin typeface="Calibri"/>
                <a:cs typeface="Calibri"/>
              </a:rPr>
              <a:t>examples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/>
                <a:cs typeface="Arial"/>
              </a:rPr>
              <a:t>Statistics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all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around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spc="-25">
                <a:latin typeface="Arial"/>
                <a:cs typeface="Arial"/>
              </a:rPr>
              <a:t>us!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37868" y="1712097"/>
            <a:ext cx="1029970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14020" marR="5080" indent="-401955">
              <a:lnSpc>
                <a:spcPct val="101099"/>
              </a:lnSpc>
              <a:spcBef>
                <a:spcPts val="95"/>
              </a:spcBef>
              <a:buChar char="•"/>
              <a:tabLst>
                <a:tab pos="414020" algn="l"/>
              </a:tabLst>
            </a:pP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Statisticians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use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data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to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estimate</a:t>
            </a:r>
            <a:r>
              <a:rPr dirty="0" sz="2900" spc="8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how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quickly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coronavirus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25">
                <a:solidFill>
                  <a:srgbClr val="005983"/>
                </a:solidFill>
                <a:latin typeface="Arial"/>
                <a:cs typeface="Arial"/>
              </a:rPr>
              <a:t>is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spreading,</a:t>
            </a:r>
            <a:r>
              <a:rPr dirty="0" sz="2900" spc="7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which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helps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politicians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make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decisions</a:t>
            </a:r>
            <a:r>
              <a:rPr dirty="0" sz="2900" spc="7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>
                <a:solidFill>
                  <a:srgbClr val="005983"/>
                </a:solidFill>
                <a:latin typeface="Arial"/>
                <a:cs typeface="Arial"/>
              </a:rPr>
              <a:t>about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fighting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the</a:t>
            </a:r>
            <a:r>
              <a:rPr dirty="0" sz="2900" spc="5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>
                <a:solidFill>
                  <a:srgbClr val="005983"/>
                </a:solidFill>
                <a:latin typeface="Arial"/>
                <a:cs typeface="Arial"/>
              </a:rPr>
              <a:t>virus</a:t>
            </a:r>
            <a:endParaRPr sz="290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9137753" y="3281857"/>
            <a:ext cx="2444647" cy="2448467"/>
          </a:xfrm>
          <a:prstGeom prst="rect">
            <a:avLst/>
          </a:prstGeom>
        </p:spPr>
      </p:pic>
      <p:grpSp>
        <p:nvGrpSpPr>
          <p:cNvPr id="5" name="object 5" descr=""/>
          <p:cNvGrpSpPr/>
          <p:nvPr/>
        </p:nvGrpSpPr>
        <p:grpSpPr>
          <a:xfrm>
            <a:off x="609599" y="3429000"/>
            <a:ext cx="6790055" cy="2516505"/>
            <a:chOff x="609599" y="3429000"/>
            <a:chExt cx="6790055" cy="2516505"/>
          </a:xfrm>
        </p:grpSpPr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609599" y="3541904"/>
              <a:ext cx="3385411" cy="2356870"/>
            </a:xfrm>
            <a:prstGeom prst="rect">
              <a:avLst/>
            </a:prstGeom>
          </p:spPr>
        </p:pic>
        <p:sp>
          <p:nvSpPr>
            <p:cNvPr id="7" name="object 7" descr=""/>
            <p:cNvSpPr/>
            <p:nvPr/>
          </p:nvSpPr>
          <p:spPr>
            <a:xfrm>
              <a:off x="3991240" y="4185412"/>
              <a:ext cx="805815" cy="516255"/>
            </a:xfrm>
            <a:custGeom>
              <a:avLst/>
              <a:gdLst/>
              <a:ahLst/>
              <a:cxnLst/>
              <a:rect l="l" t="t" r="r" b="b"/>
              <a:pathLst>
                <a:path w="805814" h="516254">
                  <a:moveTo>
                    <a:pt x="547402" y="516079"/>
                  </a:moveTo>
                  <a:lnTo>
                    <a:pt x="547402" y="387059"/>
                  </a:lnTo>
                  <a:lnTo>
                    <a:pt x="0" y="387059"/>
                  </a:lnTo>
                  <a:lnTo>
                    <a:pt x="0" y="129019"/>
                  </a:lnTo>
                  <a:lnTo>
                    <a:pt x="547402" y="129019"/>
                  </a:lnTo>
                  <a:lnTo>
                    <a:pt x="547402" y="0"/>
                  </a:lnTo>
                  <a:lnTo>
                    <a:pt x="805442" y="258039"/>
                  </a:lnTo>
                  <a:lnTo>
                    <a:pt x="547402" y="516079"/>
                  </a:lnTo>
                  <a:close/>
                </a:path>
              </a:pathLst>
            </a:custGeom>
            <a:ln w="25399">
              <a:solidFill>
                <a:srgbClr val="99CC33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8" name="object 8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612637" y="4901330"/>
              <a:ext cx="1044101" cy="1044101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830695" y="4742390"/>
              <a:ext cx="1044101" cy="1044101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355209" y="4742390"/>
              <a:ext cx="1044101" cy="1044101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5334205" y="3429000"/>
              <a:ext cx="1447824" cy="1447823"/>
            </a:xfrm>
            <a:prstGeom prst="rect">
              <a:avLst/>
            </a:prstGeom>
          </p:spPr>
        </p:pic>
      </p:grpSp>
      <p:sp>
        <p:nvSpPr>
          <p:cNvPr id="12" name="object 12" descr=""/>
          <p:cNvSpPr/>
          <p:nvPr/>
        </p:nvSpPr>
        <p:spPr>
          <a:xfrm>
            <a:off x="7843697" y="4205333"/>
            <a:ext cx="805815" cy="516255"/>
          </a:xfrm>
          <a:custGeom>
            <a:avLst/>
            <a:gdLst/>
            <a:ahLst/>
            <a:cxnLst/>
            <a:rect l="l" t="t" r="r" b="b"/>
            <a:pathLst>
              <a:path w="805815" h="516254">
                <a:moveTo>
                  <a:pt x="547402" y="516080"/>
                </a:moveTo>
                <a:lnTo>
                  <a:pt x="547402" y="387059"/>
                </a:lnTo>
                <a:lnTo>
                  <a:pt x="0" y="387059"/>
                </a:lnTo>
                <a:lnTo>
                  <a:pt x="0" y="129019"/>
                </a:lnTo>
                <a:lnTo>
                  <a:pt x="547402" y="129019"/>
                </a:lnTo>
                <a:lnTo>
                  <a:pt x="547402" y="0"/>
                </a:lnTo>
                <a:lnTo>
                  <a:pt x="805442" y="258039"/>
                </a:lnTo>
                <a:lnTo>
                  <a:pt x="547402" y="516080"/>
                </a:lnTo>
                <a:close/>
              </a:path>
            </a:pathLst>
          </a:custGeom>
          <a:ln w="25399">
            <a:solidFill>
              <a:srgbClr val="99CC33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682623" y="444271"/>
            <a:ext cx="6517005" cy="716280"/>
          </a:xfrm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/>
                <a:cs typeface="Arial"/>
              </a:rPr>
              <a:t>Statistics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is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all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around</a:t>
            </a:r>
            <a:r>
              <a:rPr dirty="0" spc="-5">
                <a:latin typeface="Arial"/>
                <a:cs typeface="Arial"/>
              </a:rPr>
              <a:t> </a:t>
            </a:r>
            <a:r>
              <a:rPr dirty="0" spc="-25">
                <a:latin typeface="Arial"/>
                <a:cs typeface="Arial"/>
              </a:rPr>
              <a:t>us!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737868" y="1712097"/>
            <a:ext cx="10299700" cy="1366520"/>
          </a:xfrm>
          <a:prstGeom prst="rect">
            <a:avLst/>
          </a:prstGeom>
        </p:spPr>
        <p:txBody>
          <a:bodyPr wrap="square" lIns="0" tIns="12065" rIns="0" bIns="0" rtlCol="0" vert="horz">
            <a:spAutoFit/>
          </a:bodyPr>
          <a:lstStyle/>
          <a:p>
            <a:pPr marL="414020" marR="5080" indent="-401955">
              <a:lnSpc>
                <a:spcPct val="101099"/>
              </a:lnSpc>
              <a:spcBef>
                <a:spcPts val="95"/>
              </a:spcBef>
              <a:buChar char="•"/>
              <a:tabLst>
                <a:tab pos="414020" algn="l"/>
              </a:tabLst>
            </a:pP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Statisticians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use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data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to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estimate</a:t>
            </a:r>
            <a:r>
              <a:rPr dirty="0" sz="2900" spc="8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how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quickly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coronavirus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25">
                <a:solidFill>
                  <a:srgbClr val="005983"/>
                </a:solidFill>
                <a:latin typeface="Arial"/>
                <a:cs typeface="Arial"/>
              </a:rPr>
              <a:t>is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spreading,</a:t>
            </a:r>
            <a:r>
              <a:rPr dirty="0" sz="2900" spc="7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which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helps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politicians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make</a:t>
            </a:r>
            <a:r>
              <a:rPr dirty="0" sz="2900" spc="8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decisions</a:t>
            </a:r>
            <a:r>
              <a:rPr dirty="0" sz="2900" spc="7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>
                <a:solidFill>
                  <a:srgbClr val="005983"/>
                </a:solidFill>
                <a:latin typeface="Arial"/>
                <a:cs typeface="Arial"/>
              </a:rPr>
              <a:t>about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fighting</a:t>
            </a:r>
            <a:r>
              <a:rPr dirty="0" sz="2900" spc="4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>
                <a:solidFill>
                  <a:srgbClr val="005983"/>
                </a:solidFill>
                <a:latin typeface="Arial"/>
                <a:cs typeface="Arial"/>
              </a:rPr>
              <a:t>the</a:t>
            </a:r>
            <a:r>
              <a:rPr dirty="0" sz="2900" spc="5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900" spc="-10">
                <a:solidFill>
                  <a:srgbClr val="005983"/>
                </a:solidFill>
                <a:latin typeface="Arial"/>
                <a:cs typeface="Arial"/>
              </a:rPr>
              <a:t>virus</a:t>
            </a:r>
            <a:endParaRPr sz="2900">
              <a:latin typeface="Arial"/>
              <a:cs typeface="Arial"/>
            </a:endParaRPr>
          </a:p>
        </p:txBody>
      </p:sp>
      <p:grpSp>
        <p:nvGrpSpPr>
          <p:cNvPr id="4" name="object 4" descr=""/>
          <p:cNvGrpSpPr/>
          <p:nvPr/>
        </p:nvGrpSpPr>
        <p:grpSpPr>
          <a:xfrm>
            <a:off x="1323552" y="3267898"/>
            <a:ext cx="9875520" cy="3360420"/>
            <a:chOff x="1323552" y="3267898"/>
            <a:chExt cx="9875520" cy="3360420"/>
          </a:xfrm>
        </p:grpSpPr>
        <p:pic>
          <p:nvPicPr>
            <p:cNvPr id="5" name="object 5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323552" y="3477409"/>
              <a:ext cx="4599726" cy="3150344"/>
            </a:xfrm>
            <a:prstGeom prst="rect">
              <a:avLst/>
            </a:prstGeom>
          </p:spPr>
        </p:pic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048406" y="3267898"/>
              <a:ext cx="6150298" cy="2366971"/>
            </a:xfrm>
            <a:prstGeom prst="rect">
              <a:avLst/>
            </a:prstGeom>
          </p:spPr>
        </p:pic>
      </p:grpSp>
      <p:grpSp>
        <p:nvGrpSpPr>
          <p:cNvPr id="7" name="object 7" descr=""/>
          <p:cNvGrpSpPr/>
          <p:nvPr/>
        </p:nvGrpSpPr>
        <p:grpSpPr>
          <a:xfrm>
            <a:off x="6835775" y="123823"/>
            <a:ext cx="4625975" cy="610870"/>
            <a:chOff x="6835775" y="123823"/>
            <a:chExt cx="4625975" cy="610870"/>
          </a:xfrm>
        </p:grpSpPr>
        <p:sp>
          <p:nvSpPr>
            <p:cNvPr id="8" name="object 8" descr=""/>
            <p:cNvSpPr/>
            <p:nvPr/>
          </p:nvSpPr>
          <p:spPr>
            <a:xfrm>
              <a:off x="6848475" y="136523"/>
              <a:ext cx="4600575" cy="585470"/>
            </a:xfrm>
            <a:custGeom>
              <a:avLst/>
              <a:gdLst/>
              <a:ahLst/>
              <a:cxnLst/>
              <a:rect l="l" t="t" r="r" b="b"/>
              <a:pathLst>
                <a:path w="4600575" h="585470">
                  <a:moveTo>
                    <a:pt x="4600117" y="585164"/>
                  </a:moveTo>
                  <a:lnTo>
                    <a:pt x="0" y="585164"/>
                  </a:lnTo>
                  <a:lnTo>
                    <a:pt x="0" y="0"/>
                  </a:lnTo>
                  <a:lnTo>
                    <a:pt x="4600117" y="0"/>
                  </a:lnTo>
                  <a:lnTo>
                    <a:pt x="4600117" y="5851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6848475" y="136523"/>
              <a:ext cx="4600575" cy="585470"/>
            </a:xfrm>
            <a:custGeom>
              <a:avLst/>
              <a:gdLst/>
              <a:ahLst/>
              <a:cxnLst/>
              <a:rect l="l" t="t" r="r" b="b"/>
              <a:pathLst>
                <a:path w="4600575" h="585470">
                  <a:moveTo>
                    <a:pt x="0" y="0"/>
                  </a:moveTo>
                  <a:lnTo>
                    <a:pt x="4600117" y="0"/>
                  </a:lnTo>
                  <a:lnTo>
                    <a:pt x="4600117" y="585164"/>
                  </a:lnTo>
                  <a:lnTo>
                    <a:pt x="0" y="585164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0" name="object 10" descr=""/>
          <p:cNvSpPr txBox="1"/>
          <p:nvPr/>
        </p:nvSpPr>
        <p:spPr>
          <a:xfrm>
            <a:off x="7745689" y="264514"/>
            <a:ext cx="2806065" cy="329565"/>
          </a:xfrm>
          <a:prstGeom prst="rect">
            <a:avLst/>
          </a:prstGeom>
          <a:solidFill>
            <a:srgbClr val="FFFF00"/>
          </a:solidFill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2555"/>
              </a:lnSpc>
            </a:pPr>
            <a:r>
              <a:rPr dirty="0" sz="2400" spc="70" b="1">
                <a:solidFill>
                  <a:srgbClr val="FA9A00"/>
                </a:solidFill>
                <a:latin typeface="Calibri"/>
                <a:cs typeface="Calibri"/>
              </a:rPr>
              <a:t>Additional</a:t>
            </a:r>
            <a:r>
              <a:rPr dirty="0" sz="2400" spc="145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70" b="1">
                <a:solidFill>
                  <a:srgbClr val="FA9A00"/>
                </a:solidFill>
                <a:latin typeface="Calibri"/>
                <a:cs typeface="Calibri"/>
              </a:rPr>
              <a:t>examples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>
            <a:spLocks noGrp="1"/>
          </p:cNvSpPr>
          <p:nvPr>
            <p:ph type="subTitle" idx="4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3500">
                <a:solidFill>
                  <a:srgbClr val="00C4D9"/>
                </a:solidFill>
              </a:rPr>
              <a:t>….I</a:t>
            </a:r>
            <a:r>
              <a:rPr dirty="0" sz="3500" spc="-85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use</a:t>
            </a:r>
            <a:r>
              <a:rPr dirty="0" sz="3500" spc="-80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statistics</a:t>
            </a:r>
            <a:r>
              <a:rPr dirty="0" sz="3500" spc="-80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to</a:t>
            </a:r>
            <a:r>
              <a:rPr dirty="0" sz="3500" spc="-80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find</a:t>
            </a:r>
            <a:r>
              <a:rPr dirty="0" sz="3500" spc="-80">
                <a:solidFill>
                  <a:srgbClr val="00C4D9"/>
                </a:solidFill>
              </a:rPr>
              <a:t> </a:t>
            </a:r>
            <a:r>
              <a:rPr dirty="0" sz="3500" spc="-25">
                <a:solidFill>
                  <a:srgbClr val="00C4D9"/>
                </a:solidFill>
              </a:rPr>
              <a:t>new </a:t>
            </a:r>
            <a:r>
              <a:rPr dirty="0" sz="3500">
                <a:solidFill>
                  <a:srgbClr val="00C4D9"/>
                </a:solidFill>
              </a:rPr>
              <a:t>medicines</a:t>
            </a:r>
            <a:r>
              <a:rPr dirty="0" sz="3500" spc="-110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and</a:t>
            </a:r>
            <a:r>
              <a:rPr dirty="0" sz="3500" spc="-105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help</a:t>
            </a:r>
            <a:r>
              <a:rPr dirty="0" sz="3500" spc="-110">
                <a:solidFill>
                  <a:srgbClr val="00C4D9"/>
                </a:solidFill>
              </a:rPr>
              <a:t> </a:t>
            </a:r>
            <a:r>
              <a:rPr dirty="0" sz="3500" spc="-10">
                <a:solidFill>
                  <a:srgbClr val="00C4D9"/>
                </a:solidFill>
              </a:rPr>
              <a:t>improve </a:t>
            </a:r>
            <a:r>
              <a:rPr dirty="0" sz="3500">
                <a:solidFill>
                  <a:srgbClr val="00C4D9"/>
                </a:solidFill>
              </a:rPr>
              <a:t>the</a:t>
            </a:r>
            <a:r>
              <a:rPr dirty="0" sz="3500" spc="-40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lives</a:t>
            </a:r>
            <a:r>
              <a:rPr dirty="0" sz="3500" spc="-35">
                <a:solidFill>
                  <a:srgbClr val="00C4D9"/>
                </a:solidFill>
              </a:rPr>
              <a:t> </a:t>
            </a:r>
            <a:r>
              <a:rPr dirty="0" sz="3500">
                <a:solidFill>
                  <a:srgbClr val="00C4D9"/>
                </a:solidFill>
              </a:rPr>
              <a:t>of</a:t>
            </a:r>
            <a:r>
              <a:rPr dirty="0" sz="3500" spc="-40">
                <a:solidFill>
                  <a:srgbClr val="00C4D9"/>
                </a:solidFill>
              </a:rPr>
              <a:t> </a:t>
            </a:r>
            <a:r>
              <a:rPr dirty="0" sz="3500" spc="-10">
                <a:solidFill>
                  <a:srgbClr val="00C4D9"/>
                </a:solidFill>
              </a:rPr>
              <a:t>patients</a:t>
            </a:r>
            <a:endParaRPr sz="3500"/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" name="object 3"/>
          <p:cNvSpPr txBox="1">
            <a:spLocks noGrp="1"/>
          </p:cNvSpPr>
          <p:nvPr>
            <p:ph type="ctrTitle"/>
          </p:nvPr>
        </p:nvSpPr>
        <p:spPr>
          <a:prstGeom prst="rect"/>
        </p:spPr>
        <p:txBody>
          <a:bodyPr wrap="square" lIns="0" tIns="88900" rIns="0" bIns="0" rtlCol="0" vert="horz">
            <a:spAutoFit/>
          </a:bodyPr>
          <a:lstStyle/>
          <a:p>
            <a:pPr marL="911225" marR="5080" indent="-899160">
              <a:lnSpc>
                <a:spcPts val="4750"/>
              </a:lnSpc>
              <a:spcBef>
                <a:spcPts val="700"/>
              </a:spcBef>
            </a:pPr>
            <a:r>
              <a:rPr dirty="0" sz="4400" b="1">
                <a:solidFill>
                  <a:srgbClr val="005983"/>
                </a:solidFill>
                <a:latin typeface="Arial"/>
                <a:cs typeface="Arial"/>
              </a:rPr>
              <a:t>What</a:t>
            </a:r>
            <a:r>
              <a:rPr dirty="0" sz="4400" spc="-1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4400" b="1">
                <a:solidFill>
                  <a:srgbClr val="005983"/>
                </a:solidFill>
                <a:latin typeface="Arial"/>
                <a:cs typeface="Arial"/>
              </a:rPr>
              <a:t>do</a:t>
            </a:r>
            <a:r>
              <a:rPr dirty="0" sz="4400" spc="-1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4400" b="1">
                <a:solidFill>
                  <a:srgbClr val="005983"/>
                </a:solidFill>
                <a:latin typeface="Arial"/>
                <a:cs typeface="Arial"/>
              </a:rPr>
              <a:t>I</a:t>
            </a:r>
            <a:r>
              <a:rPr dirty="0" sz="4400" spc="-1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4400" b="1">
                <a:solidFill>
                  <a:srgbClr val="005983"/>
                </a:solidFill>
                <a:latin typeface="Arial"/>
                <a:cs typeface="Arial"/>
              </a:rPr>
              <a:t>do</a:t>
            </a:r>
            <a:r>
              <a:rPr dirty="0" sz="4400" spc="-1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4400" spc="-20" b="1">
                <a:solidFill>
                  <a:srgbClr val="005983"/>
                </a:solidFill>
                <a:latin typeface="Arial"/>
                <a:cs typeface="Arial"/>
              </a:rPr>
              <a:t>with </a:t>
            </a:r>
            <a:r>
              <a:rPr dirty="0" sz="4400" spc="-10" b="1">
                <a:solidFill>
                  <a:srgbClr val="005983"/>
                </a:solidFill>
                <a:latin typeface="Arial"/>
                <a:cs typeface="Arial"/>
              </a:rPr>
              <a:t>Statistics?</a:t>
            </a:r>
            <a:endParaRPr sz="4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39065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Do</a:t>
            </a:r>
            <a:r>
              <a:rPr dirty="0" sz="4800" spc="-105"/>
              <a:t> </a:t>
            </a:r>
            <a:r>
              <a:rPr dirty="0" sz="4800"/>
              <a:t>any</a:t>
            </a:r>
            <a:r>
              <a:rPr dirty="0" sz="4800" spc="-105"/>
              <a:t> </a:t>
            </a:r>
            <a:r>
              <a:rPr dirty="0" sz="4800"/>
              <a:t>of</a:t>
            </a:r>
            <a:r>
              <a:rPr dirty="0" sz="4800" spc="-105"/>
              <a:t> </a:t>
            </a:r>
            <a:r>
              <a:rPr dirty="0" sz="4800"/>
              <a:t>these</a:t>
            </a:r>
            <a:r>
              <a:rPr dirty="0" sz="4800" spc="-105"/>
              <a:t> </a:t>
            </a:r>
            <a:r>
              <a:rPr dirty="0" sz="4800"/>
              <a:t>look</a:t>
            </a:r>
            <a:r>
              <a:rPr dirty="0" sz="4800" spc="-105"/>
              <a:t> </a:t>
            </a:r>
            <a:r>
              <a:rPr dirty="0" sz="4800" spc="-10"/>
              <a:t>familiar?</a:t>
            </a:r>
            <a:endParaRPr sz="4800"/>
          </a:p>
        </p:txBody>
      </p:sp>
      <p:grpSp>
        <p:nvGrpSpPr>
          <p:cNvPr id="3" name="object 3" descr=""/>
          <p:cNvGrpSpPr/>
          <p:nvPr/>
        </p:nvGrpSpPr>
        <p:grpSpPr>
          <a:xfrm>
            <a:off x="887373" y="1577905"/>
            <a:ext cx="6214110" cy="4629150"/>
            <a:chOff x="887373" y="1577905"/>
            <a:chExt cx="6214110" cy="462915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640354" y="1577905"/>
              <a:ext cx="2460810" cy="2010832"/>
            </a:xfrm>
            <a:prstGeom prst="rect">
              <a:avLst/>
            </a:prstGeom>
          </p:spPr>
        </p:pic>
        <p:pic>
          <p:nvPicPr>
            <p:cNvPr id="5" name="object 5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87373" y="4127165"/>
              <a:ext cx="941106" cy="2079603"/>
            </a:xfrm>
            <a:prstGeom prst="rect">
              <a:avLst/>
            </a:prstGeom>
          </p:spPr>
        </p:pic>
      </p:grpSp>
      <p:grpSp>
        <p:nvGrpSpPr>
          <p:cNvPr id="6" name="object 6" descr=""/>
          <p:cNvGrpSpPr/>
          <p:nvPr/>
        </p:nvGrpSpPr>
        <p:grpSpPr>
          <a:xfrm>
            <a:off x="8333785" y="1109741"/>
            <a:ext cx="3643629" cy="5530215"/>
            <a:chOff x="8333785" y="1109741"/>
            <a:chExt cx="3643629" cy="5530215"/>
          </a:xfrm>
        </p:grpSpPr>
        <p:pic>
          <p:nvPicPr>
            <p:cNvPr id="7" name="object 7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8977219" y="4371846"/>
              <a:ext cx="971794" cy="226751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8333785" y="1109741"/>
              <a:ext cx="3643515" cy="3555242"/>
            </a:xfrm>
            <a:prstGeom prst="rect">
              <a:avLst/>
            </a:prstGeom>
          </p:spPr>
        </p:pic>
      </p:grpSp>
      <p:sp>
        <p:nvSpPr>
          <p:cNvPr id="9" name="object 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00"/>
              </a:spcBef>
            </a:pPr>
            <a:r>
              <a:rPr dirty="0" sz="4800"/>
              <a:t>How</a:t>
            </a:r>
            <a:r>
              <a:rPr dirty="0" sz="4800" spc="-95"/>
              <a:t> </a:t>
            </a:r>
            <a:r>
              <a:rPr dirty="0" sz="4800"/>
              <a:t>is</a:t>
            </a:r>
            <a:r>
              <a:rPr dirty="0" sz="4800" spc="-95"/>
              <a:t> </a:t>
            </a:r>
            <a:r>
              <a:rPr dirty="0" sz="4800"/>
              <a:t>Statistics</a:t>
            </a:r>
            <a:r>
              <a:rPr dirty="0" sz="4800" spc="-90"/>
              <a:t> </a:t>
            </a:r>
            <a:r>
              <a:rPr dirty="0" sz="4800"/>
              <a:t>Used</a:t>
            </a:r>
            <a:r>
              <a:rPr dirty="0" sz="4800" spc="-95"/>
              <a:t> </a:t>
            </a:r>
            <a:r>
              <a:rPr dirty="0" sz="4800"/>
              <a:t>in</a:t>
            </a:r>
            <a:r>
              <a:rPr dirty="0" sz="4800" spc="-90"/>
              <a:t> </a:t>
            </a:r>
            <a:r>
              <a:rPr dirty="0" sz="4800" spc="-10"/>
              <a:t>Medicine?</a:t>
            </a:r>
            <a:endParaRPr sz="4800"/>
          </a:p>
        </p:txBody>
      </p:sp>
      <p:sp>
        <p:nvSpPr>
          <p:cNvPr id="3" name="object 3" descr=""/>
          <p:cNvSpPr txBox="1"/>
          <p:nvPr/>
        </p:nvSpPr>
        <p:spPr>
          <a:xfrm>
            <a:off x="4561606" y="4209708"/>
            <a:ext cx="3063875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09270" marR="5080" indent="-49720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400" spc="-4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run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a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clinical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C4D9"/>
                </a:solidFill>
                <a:latin typeface="Arial"/>
                <a:cs typeface="Arial"/>
              </a:rPr>
              <a:t>trial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to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collect</a:t>
            </a:r>
            <a:r>
              <a:rPr dirty="0" sz="2400" spc="-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data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182869" y="4209708"/>
            <a:ext cx="3869054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400" spc="-9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use</a:t>
            </a:r>
            <a:r>
              <a:rPr dirty="0" sz="2400" spc="-9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statistics</a:t>
            </a:r>
            <a:r>
              <a:rPr dirty="0" sz="2400" spc="-9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00C4D9"/>
                </a:solidFill>
                <a:latin typeface="Arial"/>
                <a:cs typeface="Arial"/>
              </a:rPr>
              <a:t>to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analyse</a:t>
            </a:r>
            <a:r>
              <a:rPr dirty="0" sz="2400" spc="-5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the</a:t>
            </a:r>
            <a:r>
              <a:rPr dirty="0" sz="2400" spc="-5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data</a:t>
            </a:r>
            <a:r>
              <a:rPr dirty="0" sz="2400" spc="-5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to</a:t>
            </a:r>
            <a:r>
              <a:rPr dirty="0" sz="2400" spc="-5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C4D9"/>
                </a:solidFill>
                <a:latin typeface="Arial"/>
                <a:cs typeface="Arial"/>
              </a:rPr>
              <a:t>assess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if</a:t>
            </a:r>
            <a:r>
              <a:rPr dirty="0" sz="2400" spc="-3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the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medicine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C4D9"/>
                </a:solidFill>
                <a:latin typeface="Arial"/>
                <a:cs typeface="Arial"/>
              </a:rPr>
              <a:t>works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486295" y="4183071"/>
            <a:ext cx="3462020" cy="1122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12700" marR="5080" indent="-3175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When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400" spc="-1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find</a:t>
            </a:r>
            <a:r>
              <a:rPr dirty="0" sz="2400" spc="-1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C4D9"/>
                </a:solidFill>
                <a:latin typeface="Arial"/>
                <a:cs typeface="Arial"/>
              </a:rPr>
              <a:t>potential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new</a:t>
            </a:r>
            <a:r>
              <a:rPr dirty="0" sz="2400" spc="-2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medicines</a:t>
            </a:r>
            <a:r>
              <a:rPr dirty="0" sz="2400" spc="-2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want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to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see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if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they</a:t>
            </a:r>
            <a:r>
              <a:rPr dirty="0" sz="2400" spc="-3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work</a:t>
            </a:r>
            <a:endParaRPr sz="2400">
              <a:latin typeface="Arial"/>
              <a:cs typeface="Arial"/>
            </a:endParaRPr>
          </a:p>
        </p:txBody>
      </p:sp>
      <p:grpSp>
        <p:nvGrpSpPr>
          <p:cNvPr id="6" name="object 6" descr=""/>
          <p:cNvGrpSpPr/>
          <p:nvPr/>
        </p:nvGrpSpPr>
        <p:grpSpPr>
          <a:xfrm>
            <a:off x="1176038" y="1853750"/>
            <a:ext cx="10008870" cy="2124710"/>
            <a:chOff x="1176038" y="1853750"/>
            <a:chExt cx="10008870" cy="2124710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233189" y="2034073"/>
              <a:ext cx="1849278" cy="1799999"/>
            </a:xfrm>
            <a:prstGeom prst="rect">
              <a:avLst/>
            </a:prstGeom>
          </p:spPr>
        </p:pic>
        <p:sp>
          <p:nvSpPr>
            <p:cNvPr id="8" name="object 8" descr=""/>
            <p:cNvSpPr/>
            <p:nvPr/>
          </p:nvSpPr>
          <p:spPr>
            <a:xfrm>
              <a:off x="1204613" y="2005497"/>
              <a:ext cx="1906905" cy="1857375"/>
            </a:xfrm>
            <a:custGeom>
              <a:avLst/>
              <a:gdLst/>
              <a:ahLst/>
              <a:cxnLst/>
              <a:rect l="l" t="t" r="r" b="b"/>
              <a:pathLst>
                <a:path w="1906905" h="1857375">
                  <a:moveTo>
                    <a:pt x="0" y="928574"/>
                  </a:moveTo>
                  <a:lnTo>
                    <a:pt x="1240" y="880790"/>
                  </a:lnTo>
                  <a:lnTo>
                    <a:pt x="4921" y="833633"/>
                  </a:lnTo>
                  <a:lnTo>
                    <a:pt x="10983" y="787162"/>
                  </a:lnTo>
                  <a:lnTo>
                    <a:pt x="19365" y="741434"/>
                  </a:lnTo>
                  <a:lnTo>
                    <a:pt x="30009" y="696509"/>
                  </a:lnTo>
                  <a:lnTo>
                    <a:pt x="42854" y="652445"/>
                  </a:lnTo>
                  <a:lnTo>
                    <a:pt x="57840" y="609299"/>
                  </a:lnTo>
                  <a:lnTo>
                    <a:pt x="74908" y="567131"/>
                  </a:lnTo>
                  <a:lnTo>
                    <a:pt x="93997" y="525999"/>
                  </a:lnTo>
                  <a:lnTo>
                    <a:pt x="115047" y="485961"/>
                  </a:lnTo>
                  <a:lnTo>
                    <a:pt x="138000" y="447075"/>
                  </a:lnTo>
                  <a:lnTo>
                    <a:pt x="162794" y="409399"/>
                  </a:lnTo>
                  <a:lnTo>
                    <a:pt x="189369" y="372993"/>
                  </a:lnTo>
                  <a:lnTo>
                    <a:pt x="217667" y="337915"/>
                  </a:lnTo>
                  <a:lnTo>
                    <a:pt x="247627" y="304222"/>
                  </a:lnTo>
                  <a:lnTo>
                    <a:pt x="279190" y="271973"/>
                  </a:lnTo>
                  <a:lnTo>
                    <a:pt x="312294" y="241226"/>
                  </a:lnTo>
                  <a:lnTo>
                    <a:pt x="346881" y="212041"/>
                  </a:lnTo>
                  <a:lnTo>
                    <a:pt x="382891" y="184474"/>
                  </a:lnTo>
                  <a:lnTo>
                    <a:pt x="420263" y="158586"/>
                  </a:lnTo>
                  <a:lnTo>
                    <a:pt x="458938" y="134432"/>
                  </a:lnTo>
                  <a:lnTo>
                    <a:pt x="498855" y="112074"/>
                  </a:lnTo>
                  <a:lnTo>
                    <a:pt x="539956" y="91567"/>
                  </a:lnTo>
                  <a:lnTo>
                    <a:pt x="582180" y="72972"/>
                  </a:lnTo>
                  <a:lnTo>
                    <a:pt x="625467" y="56345"/>
                  </a:lnTo>
                  <a:lnTo>
                    <a:pt x="669757" y="41746"/>
                  </a:lnTo>
                  <a:lnTo>
                    <a:pt x="714991" y="29234"/>
                  </a:lnTo>
                  <a:lnTo>
                    <a:pt x="761108" y="18865"/>
                  </a:lnTo>
                  <a:lnTo>
                    <a:pt x="808049" y="10699"/>
                  </a:lnTo>
                  <a:lnTo>
                    <a:pt x="855753" y="4794"/>
                  </a:lnTo>
                  <a:lnTo>
                    <a:pt x="904162" y="1208"/>
                  </a:lnTo>
                  <a:lnTo>
                    <a:pt x="953214" y="0"/>
                  </a:lnTo>
                  <a:lnTo>
                    <a:pt x="1003622" y="1298"/>
                  </a:lnTo>
                  <a:lnTo>
                    <a:pt x="1053659" y="5166"/>
                  </a:lnTo>
                  <a:lnTo>
                    <a:pt x="1103230" y="11567"/>
                  </a:lnTo>
                  <a:lnTo>
                    <a:pt x="1152240" y="20462"/>
                  </a:lnTo>
                  <a:lnTo>
                    <a:pt x="1200595" y="31813"/>
                  </a:lnTo>
                  <a:lnTo>
                    <a:pt x="1248200" y="45581"/>
                  </a:lnTo>
                  <a:lnTo>
                    <a:pt x="1294960" y="61729"/>
                  </a:lnTo>
                  <a:lnTo>
                    <a:pt x="1340780" y="80218"/>
                  </a:lnTo>
                  <a:lnTo>
                    <a:pt x="1385565" y="101009"/>
                  </a:lnTo>
                  <a:lnTo>
                    <a:pt x="1429221" y="124065"/>
                  </a:lnTo>
                  <a:lnTo>
                    <a:pt x="1471653" y="149347"/>
                  </a:lnTo>
                  <a:lnTo>
                    <a:pt x="1512765" y="176817"/>
                  </a:lnTo>
                  <a:lnTo>
                    <a:pt x="1552463" y="206437"/>
                  </a:lnTo>
                  <a:lnTo>
                    <a:pt x="1590653" y="238168"/>
                  </a:lnTo>
                  <a:lnTo>
                    <a:pt x="1627238" y="271973"/>
                  </a:lnTo>
                  <a:lnTo>
                    <a:pt x="1661940" y="307613"/>
                  </a:lnTo>
                  <a:lnTo>
                    <a:pt x="1694513" y="344815"/>
                  </a:lnTo>
                  <a:lnTo>
                    <a:pt x="1724919" y="383487"/>
                  </a:lnTo>
                  <a:lnTo>
                    <a:pt x="1753118" y="423537"/>
                  </a:lnTo>
                  <a:lnTo>
                    <a:pt x="1779071" y="464872"/>
                  </a:lnTo>
                  <a:lnTo>
                    <a:pt x="1802739" y="507399"/>
                  </a:lnTo>
                  <a:lnTo>
                    <a:pt x="1824082" y="551027"/>
                  </a:lnTo>
                  <a:lnTo>
                    <a:pt x="1843061" y="595662"/>
                  </a:lnTo>
                  <a:lnTo>
                    <a:pt x="1859637" y="641213"/>
                  </a:lnTo>
                  <a:lnTo>
                    <a:pt x="1873771" y="687588"/>
                  </a:lnTo>
                  <a:lnTo>
                    <a:pt x="1885423" y="734693"/>
                  </a:lnTo>
                  <a:lnTo>
                    <a:pt x="1894554" y="782437"/>
                  </a:lnTo>
                  <a:lnTo>
                    <a:pt x="1901125" y="830726"/>
                  </a:lnTo>
                  <a:lnTo>
                    <a:pt x="1905096" y="879470"/>
                  </a:lnTo>
                  <a:lnTo>
                    <a:pt x="1906428" y="928574"/>
                  </a:lnTo>
                  <a:lnTo>
                    <a:pt x="1905188" y="976359"/>
                  </a:lnTo>
                  <a:lnTo>
                    <a:pt x="1901507" y="1023516"/>
                  </a:lnTo>
                  <a:lnTo>
                    <a:pt x="1895445" y="1069987"/>
                  </a:lnTo>
                  <a:lnTo>
                    <a:pt x="1887063" y="1115715"/>
                  </a:lnTo>
                  <a:lnTo>
                    <a:pt x="1876419" y="1160640"/>
                  </a:lnTo>
                  <a:lnTo>
                    <a:pt x="1863574" y="1204704"/>
                  </a:lnTo>
                  <a:lnTo>
                    <a:pt x="1848588" y="1247850"/>
                  </a:lnTo>
                  <a:lnTo>
                    <a:pt x="1831520" y="1290018"/>
                  </a:lnTo>
                  <a:lnTo>
                    <a:pt x="1812431" y="1331150"/>
                  </a:lnTo>
                  <a:lnTo>
                    <a:pt x="1791381" y="1371189"/>
                  </a:lnTo>
                  <a:lnTo>
                    <a:pt x="1768428" y="1410074"/>
                  </a:lnTo>
                  <a:lnTo>
                    <a:pt x="1743634" y="1447750"/>
                  </a:lnTo>
                  <a:lnTo>
                    <a:pt x="1717059" y="1484156"/>
                  </a:lnTo>
                  <a:lnTo>
                    <a:pt x="1688761" y="1519235"/>
                  </a:lnTo>
                  <a:lnTo>
                    <a:pt x="1658801" y="1552927"/>
                  </a:lnTo>
                  <a:lnTo>
                    <a:pt x="1627238" y="1585176"/>
                  </a:lnTo>
                  <a:lnTo>
                    <a:pt x="1594134" y="1615923"/>
                  </a:lnTo>
                  <a:lnTo>
                    <a:pt x="1559547" y="1645108"/>
                  </a:lnTo>
                  <a:lnTo>
                    <a:pt x="1523538" y="1672675"/>
                  </a:lnTo>
                  <a:lnTo>
                    <a:pt x="1486165" y="1698564"/>
                  </a:lnTo>
                  <a:lnTo>
                    <a:pt x="1447490" y="1722717"/>
                  </a:lnTo>
                  <a:lnTo>
                    <a:pt x="1407573" y="1745076"/>
                  </a:lnTo>
                  <a:lnTo>
                    <a:pt x="1366472" y="1765582"/>
                  </a:lnTo>
                  <a:lnTo>
                    <a:pt x="1324248" y="1784177"/>
                  </a:lnTo>
                  <a:lnTo>
                    <a:pt x="1280961" y="1800804"/>
                  </a:lnTo>
                  <a:lnTo>
                    <a:pt x="1236671" y="1815403"/>
                  </a:lnTo>
                  <a:lnTo>
                    <a:pt x="1191437" y="1827916"/>
                  </a:lnTo>
                  <a:lnTo>
                    <a:pt x="1145320" y="1838284"/>
                  </a:lnTo>
                  <a:lnTo>
                    <a:pt x="1098379" y="1846450"/>
                  </a:lnTo>
                  <a:lnTo>
                    <a:pt x="1050675" y="1852355"/>
                  </a:lnTo>
                  <a:lnTo>
                    <a:pt x="1002266" y="1855941"/>
                  </a:lnTo>
                  <a:lnTo>
                    <a:pt x="953214" y="1857149"/>
                  </a:lnTo>
                  <a:lnTo>
                    <a:pt x="904162" y="1855941"/>
                  </a:lnTo>
                  <a:lnTo>
                    <a:pt x="855753" y="1852355"/>
                  </a:lnTo>
                  <a:lnTo>
                    <a:pt x="808049" y="1846450"/>
                  </a:lnTo>
                  <a:lnTo>
                    <a:pt x="761108" y="1838284"/>
                  </a:lnTo>
                  <a:lnTo>
                    <a:pt x="714991" y="1827916"/>
                  </a:lnTo>
                  <a:lnTo>
                    <a:pt x="669757" y="1815403"/>
                  </a:lnTo>
                  <a:lnTo>
                    <a:pt x="625467" y="1800804"/>
                  </a:lnTo>
                  <a:lnTo>
                    <a:pt x="582180" y="1784177"/>
                  </a:lnTo>
                  <a:lnTo>
                    <a:pt x="539956" y="1765582"/>
                  </a:lnTo>
                  <a:lnTo>
                    <a:pt x="498855" y="1745076"/>
                  </a:lnTo>
                  <a:lnTo>
                    <a:pt x="458938" y="1722717"/>
                  </a:lnTo>
                  <a:lnTo>
                    <a:pt x="420263" y="1698564"/>
                  </a:lnTo>
                  <a:lnTo>
                    <a:pt x="382891" y="1672675"/>
                  </a:lnTo>
                  <a:lnTo>
                    <a:pt x="346881" y="1645108"/>
                  </a:lnTo>
                  <a:lnTo>
                    <a:pt x="312294" y="1615923"/>
                  </a:lnTo>
                  <a:lnTo>
                    <a:pt x="279190" y="1585176"/>
                  </a:lnTo>
                  <a:lnTo>
                    <a:pt x="247627" y="1552927"/>
                  </a:lnTo>
                  <a:lnTo>
                    <a:pt x="217667" y="1519235"/>
                  </a:lnTo>
                  <a:lnTo>
                    <a:pt x="189369" y="1484156"/>
                  </a:lnTo>
                  <a:lnTo>
                    <a:pt x="162794" y="1447750"/>
                  </a:lnTo>
                  <a:lnTo>
                    <a:pt x="138000" y="1410074"/>
                  </a:lnTo>
                  <a:lnTo>
                    <a:pt x="115047" y="1371189"/>
                  </a:lnTo>
                  <a:lnTo>
                    <a:pt x="93997" y="1331150"/>
                  </a:lnTo>
                  <a:lnTo>
                    <a:pt x="74908" y="1290018"/>
                  </a:lnTo>
                  <a:lnTo>
                    <a:pt x="57840" y="1247850"/>
                  </a:lnTo>
                  <a:lnTo>
                    <a:pt x="42854" y="1204704"/>
                  </a:lnTo>
                  <a:lnTo>
                    <a:pt x="30009" y="1160640"/>
                  </a:lnTo>
                  <a:lnTo>
                    <a:pt x="19365" y="1115715"/>
                  </a:lnTo>
                  <a:lnTo>
                    <a:pt x="10983" y="1069987"/>
                  </a:lnTo>
                  <a:lnTo>
                    <a:pt x="4921" y="1023516"/>
                  </a:lnTo>
                  <a:lnTo>
                    <a:pt x="1240" y="976359"/>
                  </a:lnTo>
                  <a:lnTo>
                    <a:pt x="0" y="928574"/>
                  </a:lnTo>
                  <a:close/>
                </a:path>
              </a:pathLst>
            </a:custGeom>
            <a:ln w="5714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9" name="object 9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9109534" y="2015897"/>
              <a:ext cx="2017937" cy="1904995"/>
            </a:xfrm>
            <a:prstGeom prst="rect">
              <a:avLst/>
            </a:prstGeom>
          </p:spPr>
        </p:pic>
        <p:sp>
          <p:nvSpPr>
            <p:cNvPr id="10" name="object 10" descr=""/>
            <p:cNvSpPr/>
            <p:nvPr/>
          </p:nvSpPr>
          <p:spPr>
            <a:xfrm>
              <a:off x="9080959" y="1987321"/>
              <a:ext cx="2075180" cy="1962150"/>
            </a:xfrm>
            <a:custGeom>
              <a:avLst/>
              <a:gdLst/>
              <a:ahLst/>
              <a:cxnLst/>
              <a:rect l="l" t="t" r="r" b="b"/>
              <a:pathLst>
                <a:path w="2075179" h="1962150">
                  <a:moveTo>
                    <a:pt x="0" y="981072"/>
                  </a:moveTo>
                  <a:lnTo>
                    <a:pt x="1129" y="934889"/>
                  </a:lnTo>
                  <a:lnTo>
                    <a:pt x="4484" y="889255"/>
                  </a:lnTo>
                  <a:lnTo>
                    <a:pt x="10014" y="844218"/>
                  </a:lnTo>
                  <a:lnTo>
                    <a:pt x="17670" y="799824"/>
                  </a:lnTo>
                  <a:lnTo>
                    <a:pt x="27402" y="756121"/>
                  </a:lnTo>
                  <a:lnTo>
                    <a:pt x="39160" y="713157"/>
                  </a:lnTo>
                  <a:lnTo>
                    <a:pt x="52894" y="670978"/>
                  </a:lnTo>
                  <a:lnTo>
                    <a:pt x="68555" y="629630"/>
                  </a:lnTo>
                  <a:lnTo>
                    <a:pt x="86092" y="589163"/>
                  </a:lnTo>
                  <a:lnTo>
                    <a:pt x="105457" y="549621"/>
                  </a:lnTo>
                  <a:lnTo>
                    <a:pt x="126598" y="511054"/>
                  </a:lnTo>
                  <a:lnTo>
                    <a:pt x="149466" y="473507"/>
                  </a:lnTo>
                  <a:lnTo>
                    <a:pt x="174012" y="437028"/>
                  </a:lnTo>
                  <a:lnTo>
                    <a:pt x="200185" y="401663"/>
                  </a:lnTo>
                  <a:lnTo>
                    <a:pt x="227936" y="367461"/>
                  </a:lnTo>
                  <a:lnTo>
                    <a:pt x="257215" y="334468"/>
                  </a:lnTo>
                  <a:lnTo>
                    <a:pt x="287972" y="302732"/>
                  </a:lnTo>
                  <a:lnTo>
                    <a:pt x="320157" y="272298"/>
                  </a:lnTo>
                  <a:lnTo>
                    <a:pt x="353720" y="243215"/>
                  </a:lnTo>
                  <a:lnTo>
                    <a:pt x="388612" y="215530"/>
                  </a:lnTo>
                  <a:lnTo>
                    <a:pt x="424783" y="189290"/>
                  </a:lnTo>
                  <a:lnTo>
                    <a:pt x="462183" y="164541"/>
                  </a:lnTo>
                  <a:lnTo>
                    <a:pt x="500762" y="141331"/>
                  </a:lnTo>
                  <a:lnTo>
                    <a:pt x="540470" y="119707"/>
                  </a:lnTo>
                  <a:lnTo>
                    <a:pt x="581258" y="99717"/>
                  </a:lnTo>
                  <a:lnTo>
                    <a:pt x="623075" y="81407"/>
                  </a:lnTo>
                  <a:lnTo>
                    <a:pt x="665872" y="64824"/>
                  </a:lnTo>
                  <a:lnTo>
                    <a:pt x="709599" y="50015"/>
                  </a:lnTo>
                  <a:lnTo>
                    <a:pt x="754206" y="37028"/>
                  </a:lnTo>
                  <a:lnTo>
                    <a:pt x="799644" y="25910"/>
                  </a:lnTo>
                  <a:lnTo>
                    <a:pt x="845862" y="16708"/>
                  </a:lnTo>
                  <a:lnTo>
                    <a:pt x="892811" y="9469"/>
                  </a:lnTo>
                  <a:lnTo>
                    <a:pt x="940440" y="4239"/>
                  </a:lnTo>
                  <a:lnTo>
                    <a:pt x="988701" y="1067"/>
                  </a:lnTo>
                  <a:lnTo>
                    <a:pt x="1037543" y="0"/>
                  </a:lnTo>
                  <a:lnTo>
                    <a:pt x="1088992" y="1205"/>
                  </a:lnTo>
                  <a:lnTo>
                    <a:pt x="1140091" y="4800"/>
                  </a:lnTo>
                  <a:lnTo>
                    <a:pt x="1190757" y="10751"/>
                  </a:lnTo>
                  <a:lnTo>
                    <a:pt x="1240903" y="19025"/>
                  </a:lnTo>
                  <a:lnTo>
                    <a:pt x="1290445" y="29588"/>
                  </a:lnTo>
                  <a:lnTo>
                    <a:pt x="1339297" y="42407"/>
                  </a:lnTo>
                  <a:lnTo>
                    <a:pt x="1387375" y="57448"/>
                  </a:lnTo>
                  <a:lnTo>
                    <a:pt x="1434594" y="74679"/>
                  </a:lnTo>
                  <a:lnTo>
                    <a:pt x="1480868" y="94066"/>
                  </a:lnTo>
                  <a:lnTo>
                    <a:pt x="1526113" y="115576"/>
                  </a:lnTo>
                  <a:lnTo>
                    <a:pt x="1570243" y="139176"/>
                  </a:lnTo>
                  <a:lnTo>
                    <a:pt x="1613173" y="164831"/>
                  </a:lnTo>
                  <a:lnTo>
                    <a:pt x="1654819" y="192510"/>
                  </a:lnTo>
                  <a:lnTo>
                    <a:pt x="1695094" y="222178"/>
                  </a:lnTo>
                  <a:lnTo>
                    <a:pt x="1733916" y="253802"/>
                  </a:lnTo>
                  <a:lnTo>
                    <a:pt x="1771197" y="287349"/>
                  </a:lnTo>
                  <a:lnTo>
                    <a:pt x="1806675" y="322602"/>
                  </a:lnTo>
                  <a:lnTo>
                    <a:pt x="1840120" y="359310"/>
                  </a:lnTo>
                  <a:lnTo>
                    <a:pt x="1871496" y="397394"/>
                  </a:lnTo>
                  <a:lnTo>
                    <a:pt x="1900767" y="436773"/>
                  </a:lnTo>
                  <a:lnTo>
                    <a:pt x="1927900" y="477367"/>
                  </a:lnTo>
                  <a:lnTo>
                    <a:pt x="1952857" y="519095"/>
                  </a:lnTo>
                  <a:lnTo>
                    <a:pt x="1975605" y="561877"/>
                  </a:lnTo>
                  <a:lnTo>
                    <a:pt x="1996109" y="605632"/>
                  </a:lnTo>
                  <a:lnTo>
                    <a:pt x="2014331" y="650281"/>
                  </a:lnTo>
                  <a:lnTo>
                    <a:pt x="2030239" y="695742"/>
                  </a:lnTo>
                  <a:lnTo>
                    <a:pt x="2043796" y="741936"/>
                  </a:lnTo>
                  <a:lnTo>
                    <a:pt x="2054967" y="788781"/>
                  </a:lnTo>
                  <a:lnTo>
                    <a:pt x="2063716" y="836198"/>
                  </a:lnTo>
                  <a:lnTo>
                    <a:pt x="2070010" y="884105"/>
                  </a:lnTo>
                  <a:lnTo>
                    <a:pt x="2073812" y="932424"/>
                  </a:lnTo>
                  <a:lnTo>
                    <a:pt x="2075087" y="981072"/>
                  </a:lnTo>
                  <a:lnTo>
                    <a:pt x="2073958" y="1027256"/>
                  </a:lnTo>
                  <a:lnTo>
                    <a:pt x="2070603" y="1072890"/>
                  </a:lnTo>
                  <a:lnTo>
                    <a:pt x="2065073" y="1117927"/>
                  </a:lnTo>
                  <a:lnTo>
                    <a:pt x="2057417" y="1162321"/>
                  </a:lnTo>
                  <a:lnTo>
                    <a:pt x="2047685" y="1206023"/>
                  </a:lnTo>
                  <a:lnTo>
                    <a:pt x="2035927" y="1248988"/>
                  </a:lnTo>
                  <a:lnTo>
                    <a:pt x="2022192" y="1291167"/>
                  </a:lnTo>
                  <a:lnTo>
                    <a:pt x="2006531" y="1332514"/>
                  </a:lnTo>
                  <a:lnTo>
                    <a:pt x="1988994" y="1372982"/>
                  </a:lnTo>
                  <a:lnTo>
                    <a:pt x="1969630" y="1412523"/>
                  </a:lnTo>
                  <a:lnTo>
                    <a:pt x="1948489" y="1451091"/>
                  </a:lnTo>
                  <a:lnTo>
                    <a:pt x="1925620" y="1488638"/>
                  </a:lnTo>
                  <a:lnTo>
                    <a:pt x="1901074" y="1525117"/>
                  </a:lnTo>
                  <a:lnTo>
                    <a:pt x="1874901" y="1560481"/>
                  </a:lnTo>
                  <a:lnTo>
                    <a:pt x="1847150" y="1594684"/>
                  </a:lnTo>
                  <a:lnTo>
                    <a:pt x="1817871" y="1627677"/>
                  </a:lnTo>
                  <a:lnTo>
                    <a:pt x="1787114" y="1659413"/>
                  </a:lnTo>
                  <a:lnTo>
                    <a:pt x="1754929" y="1689847"/>
                  </a:lnTo>
                  <a:lnTo>
                    <a:pt x="1721366" y="1718929"/>
                  </a:lnTo>
                  <a:lnTo>
                    <a:pt x="1686474" y="1746615"/>
                  </a:lnTo>
                  <a:lnTo>
                    <a:pt x="1650303" y="1772855"/>
                  </a:lnTo>
                  <a:lnTo>
                    <a:pt x="1612903" y="1797604"/>
                  </a:lnTo>
                  <a:lnTo>
                    <a:pt x="1574324" y="1820814"/>
                  </a:lnTo>
                  <a:lnTo>
                    <a:pt x="1534616" y="1842438"/>
                  </a:lnTo>
                  <a:lnTo>
                    <a:pt x="1493828" y="1862428"/>
                  </a:lnTo>
                  <a:lnTo>
                    <a:pt x="1452011" y="1880738"/>
                  </a:lnTo>
                  <a:lnTo>
                    <a:pt x="1409214" y="1897321"/>
                  </a:lnTo>
                  <a:lnTo>
                    <a:pt x="1365487" y="1912130"/>
                  </a:lnTo>
                  <a:lnTo>
                    <a:pt x="1320880" y="1925117"/>
                  </a:lnTo>
                  <a:lnTo>
                    <a:pt x="1275442" y="1936235"/>
                  </a:lnTo>
                  <a:lnTo>
                    <a:pt x="1229224" y="1945437"/>
                  </a:lnTo>
                  <a:lnTo>
                    <a:pt x="1182275" y="1952676"/>
                  </a:lnTo>
                  <a:lnTo>
                    <a:pt x="1134646" y="1957906"/>
                  </a:lnTo>
                  <a:lnTo>
                    <a:pt x="1086385" y="1961078"/>
                  </a:lnTo>
                  <a:lnTo>
                    <a:pt x="1037543" y="1962145"/>
                  </a:lnTo>
                  <a:lnTo>
                    <a:pt x="988701" y="1961078"/>
                  </a:lnTo>
                  <a:lnTo>
                    <a:pt x="940440" y="1957906"/>
                  </a:lnTo>
                  <a:lnTo>
                    <a:pt x="892811" y="1952676"/>
                  </a:lnTo>
                  <a:lnTo>
                    <a:pt x="845862" y="1945437"/>
                  </a:lnTo>
                  <a:lnTo>
                    <a:pt x="799644" y="1936235"/>
                  </a:lnTo>
                  <a:lnTo>
                    <a:pt x="754206" y="1925117"/>
                  </a:lnTo>
                  <a:lnTo>
                    <a:pt x="709599" y="1912130"/>
                  </a:lnTo>
                  <a:lnTo>
                    <a:pt x="665872" y="1897321"/>
                  </a:lnTo>
                  <a:lnTo>
                    <a:pt x="623075" y="1880738"/>
                  </a:lnTo>
                  <a:lnTo>
                    <a:pt x="581258" y="1862428"/>
                  </a:lnTo>
                  <a:lnTo>
                    <a:pt x="540470" y="1842438"/>
                  </a:lnTo>
                  <a:lnTo>
                    <a:pt x="500762" y="1820814"/>
                  </a:lnTo>
                  <a:lnTo>
                    <a:pt x="462183" y="1797604"/>
                  </a:lnTo>
                  <a:lnTo>
                    <a:pt x="424783" y="1772855"/>
                  </a:lnTo>
                  <a:lnTo>
                    <a:pt x="388612" y="1746615"/>
                  </a:lnTo>
                  <a:lnTo>
                    <a:pt x="353720" y="1718929"/>
                  </a:lnTo>
                  <a:lnTo>
                    <a:pt x="320157" y="1689847"/>
                  </a:lnTo>
                  <a:lnTo>
                    <a:pt x="287972" y="1659413"/>
                  </a:lnTo>
                  <a:lnTo>
                    <a:pt x="257215" y="1627677"/>
                  </a:lnTo>
                  <a:lnTo>
                    <a:pt x="227936" y="1594684"/>
                  </a:lnTo>
                  <a:lnTo>
                    <a:pt x="200185" y="1560481"/>
                  </a:lnTo>
                  <a:lnTo>
                    <a:pt x="174012" y="1525117"/>
                  </a:lnTo>
                  <a:lnTo>
                    <a:pt x="149466" y="1488638"/>
                  </a:lnTo>
                  <a:lnTo>
                    <a:pt x="126598" y="1451091"/>
                  </a:lnTo>
                  <a:lnTo>
                    <a:pt x="105457" y="1412523"/>
                  </a:lnTo>
                  <a:lnTo>
                    <a:pt x="86092" y="1372982"/>
                  </a:lnTo>
                  <a:lnTo>
                    <a:pt x="68555" y="1332514"/>
                  </a:lnTo>
                  <a:lnTo>
                    <a:pt x="52894" y="1291167"/>
                  </a:lnTo>
                  <a:lnTo>
                    <a:pt x="39160" y="1248988"/>
                  </a:lnTo>
                  <a:lnTo>
                    <a:pt x="27402" y="1206023"/>
                  </a:lnTo>
                  <a:lnTo>
                    <a:pt x="17670" y="1162321"/>
                  </a:lnTo>
                  <a:lnTo>
                    <a:pt x="10014" y="1117927"/>
                  </a:lnTo>
                  <a:lnTo>
                    <a:pt x="4484" y="1072890"/>
                  </a:lnTo>
                  <a:lnTo>
                    <a:pt x="1129" y="1027256"/>
                  </a:lnTo>
                  <a:lnTo>
                    <a:pt x="0" y="981072"/>
                  </a:lnTo>
                  <a:close/>
                </a:path>
              </a:pathLst>
            </a:custGeom>
            <a:ln w="5714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108738" y="1910901"/>
              <a:ext cx="1974525" cy="2009991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3082467" y="1882325"/>
              <a:ext cx="6017260" cy="2067560"/>
            </a:xfrm>
            <a:custGeom>
              <a:avLst/>
              <a:gdLst/>
              <a:ahLst/>
              <a:cxnLst/>
              <a:rect l="l" t="t" r="r" b="b"/>
              <a:pathLst>
                <a:path w="6017259" h="2067560">
                  <a:moveTo>
                    <a:pt x="1997694" y="1033570"/>
                  </a:moveTo>
                  <a:lnTo>
                    <a:pt x="1998800" y="984916"/>
                  </a:lnTo>
                  <a:lnTo>
                    <a:pt x="2002085" y="936840"/>
                  </a:lnTo>
                  <a:lnTo>
                    <a:pt x="2007499" y="889392"/>
                  </a:lnTo>
                  <a:lnTo>
                    <a:pt x="2014995" y="842623"/>
                  </a:lnTo>
                  <a:lnTo>
                    <a:pt x="2024523" y="796582"/>
                  </a:lnTo>
                  <a:lnTo>
                    <a:pt x="2036036" y="751319"/>
                  </a:lnTo>
                  <a:lnTo>
                    <a:pt x="2049483" y="706882"/>
                  </a:lnTo>
                  <a:lnTo>
                    <a:pt x="2064816" y="663322"/>
                  </a:lnTo>
                  <a:lnTo>
                    <a:pt x="2081986" y="620689"/>
                  </a:lnTo>
                  <a:lnTo>
                    <a:pt x="2100945" y="579032"/>
                  </a:lnTo>
                  <a:lnTo>
                    <a:pt x="2121644" y="538401"/>
                  </a:lnTo>
                  <a:lnTo>
                    <a:pt x="2144034" y="498845"/>
                  </a:lnTo>
                  <a:lnTo>
                    <a:pt x="2168066" y="460413"/>
                  </a:lnTo>
                  <a:lnTo>
                    <a:pt x="2193692" y="423157"/>
                  </a:lnTo>
                  <a:lnTo>
                    <a:pt x="2220863" y="387125"/>
                  </a:lnTo>
                  <a:lnTo>
                    <a:pt x="2249529" y="352366"/>
                  </a:lnTo>
                  <a:lnTo>
                    <a:pt x="2279642" y="318931"/>
                  </a:lnTo>
                  <a:lnTo>
                    <a:pt x="2311154" y="286869"/>
                  </a:lnTo>
                  <a:lnTo>
                    <a:pt x="2344015" y="256230"/>
                  </a:lnTo>
                  <a:lnTo>
                    <a:pt x="2378177" y="227063"/>
                  </a:lnTo>
                  <a:lnTo>
                    <a:pt x="2413591" y="199419"/>
                  </a:lnTo>
                  <a:lnTo>
                    <a:pt x="2450209" y="173346"/>
                  </a:lnTo>
                  <a:lnTo>
                    <a:pt x="2487981" y="148894"/>
                  </a:lnTo>
                  <a:lnTo>
                    <a:pt x="2526858" y="126113"/>
                  </a:lnTo>
                  <a:lnTo>
                    <a:pt x="2566792" y="105053"/>
                  </a:lnTo>
                  <a:lnTo>
                    <a:pt x="2607735" y="85763"/>
                  </a:lnTo>
                  <a:lnTo>
                    <a:pt x="2649636" y="68292"/>
                  </a:lnTo>
                  <a:lnTo>
                    <a:pt x="2692449" y="52692"/>
                  </a:lnTo>
                  <a:lnTo>
                    <a:pt x="2736123" y="39010"/>
                  </a:lnTo>
                  <a:lnTo>
                    <a:pt x="2780610" y="27297"/>
                  </a:lnTo>
                  <a:lnTo>
                    <a:pt x="2825861" y="17602"/>
                  </a:lnTo>
                  <a:lnTo>
                    <a:pt x="2871828" y="9975"/>
                  </a:lnTo>
                  <a:lnTo>
                    <a:pt x="2918461" y="4466"/>
                  </a:lnTo>
                  <a:lnTo>
                    <a:pt x="2965712" y="1124"/>
                  </a:lnTo>
                  <a:lnTo>
                    <a:pt x="3013532" y="0"/>
                  </a:lnTo>
                  <a:lnTo>
                    <a:pt x="3063904" y="1270"/>
                  </a:lnTo>
                  <a:lnTo>
                    <a:pt x="3113935" y="5057"/>
                  </a:lnTo>
                  <a:lnTo>
                    <a:pt x="3163540" y="11326"/>
                  </a:lnTo>
                  <a:lnTo>
                    <a:pt x="3212637" y="20043"/>
                  </a:lnTo>
                  <a:lnTo>
                    <a:pt x="3261143" y="31171"/>
                  </a:lnTo>
                  <a:lnTo>
                    <a:pt x="3308973" y="44676"/>
                  </a:lnTo>
                  <a:lnTo>
                    <a:pt x="3356045" y="60522"/>
                  </a:lnTo>
                  <a:lnTo>
                    <a:pt x="3402276" y="78675"/>
                  </a:lnTo>
                  <a:lnTo>
                    <a:pt x="3447582" y="99100"/>
                  </a:lnTo>
                  <a:lnTo>
                    <a:pt x="3491880" y="121761"/>
                  </a:lnTo>
                  <a:lnTo>
                    <a:pt x="3535087" y="146623"/>
                  </a:lnTo>
                  <a:lnTo>
                    <a:pt x="3577119" y="173652"/>
                  </a:lnTo>
                  <a:lnTo>
                    <a:pt x="3617894" y="202811"/>
                  </a:lnTo>
                  <a:lnTo>
                    <a:pt x="3657327" y="234067"/>
                  </a:lnTo>
                  <a:lnTo>
                    <a:pt x="3695336" y="267383"/>
                  </a:lnTo>
                  <a:lnTo>
                    <a:pt x="3731838" y="302725"/>
                  </a:lnTo>
                  <a:lnTo>
                    <a:pt x="3766574" y="339864"/>
                  </a:lnTo>
                  <a:lnTo>
                    <a:pt x="3799318" y="378537"/>
                  </a:lnTo>
                  <a:lnTo>
                    <a:pt x="3830038" y="418659"/>
                  </a:lnTo>
                  <a:lnTo>
                    <a:pt x="3858697" y="460145"/>
                  </a:lnTo>
                  <a:lnTo>
                    <a:pt x="3885262" y="502911"/>
                  </a:lnTo>
                  <a:lnTo>
                    <a:pt x="3909697" y="546872"/>
                  </a:lnTo>
                  <a:lnTo>
                    <a:pt x="3931969" y="591943"/>
                  </a:lnTo>
                  <a:lnTo>
                    <a:pt x="3952044" y="638040"/>
                  </a:lnTo>
                  <a:lnTo>
                    <a:pt x="3969885" y="685078"/>
                  </a:lnTo>
                  <a:lnTo>
                    <a:pt x="3985460" y="732972"/>
                  </a:lnTo>
                  <a:lnTo>
                    <a:pt x="3998733" y="781637"/>
                  </a:lnTo>
                  <a:lnTo>
                    <a:pt x="4009670" y="830989"/>
                  </a:lnTo>
                  <a:lnTo>
                    <a:pt x="4018237" y="880943"/>
                  </a:lnTo>
                  <a:lnTo>
                    <a:pt x="4024399" y="931415"/>
                  </a:lnTo>
                  <a:lnTo>
                    <a:pt x="4028121" y="982319"/>
                  </a:lnTo>
                  <a:lnTo>
                    <a:pt x="4029370" y="1033570"/>
                  </a:lnTo>
                  <a:lnTo>
                    <a:pt x="4028264" y="1082225"/>
                  </a:lnTo>
                  <a:lnTo>
                    <a:pt x="4024980" y="1130301"/>
                  </a:lnTo>
                  <a:lnTo>
                    <a:pt x="4019565" y="1177749"/>
                  </a:lnTo>
                  <a:lnTo>
                    <a:pt x="4012069" y="1224518"/>
                  </a:lnTo>
                  <a:lnTo>
                    <a:pt x="4002541" y="1270559"/>
                  </a:lnTo>
                  <a:lnTo>
                    <a:pt x="3991029" y="1315822"/>
                  </a:lnTo>
                  <a:lnTo>
                    <a:pt x="3977582" y="1360259"/>
                  </a:lnTo>
                  <a:lnTo>
                    <a:pt x="3962248" y="1403819"/>
                  </a:lnTo>
                  <a:lnTo>
                    <a:pt x="3945078" y="1446452"/>
                  </a:lnTo>
                  <a:lnTo>
                    <a:pt x="3926119" y="1488109"/>
                  </a:lnTo>
                  <a:lnTo>
                    <a:pt x="3905420" y="1528740"/>
                  </a:lnTo>
                  <a:lnTo>
                    <a:pt x="3883030" y="1568296"/>
                  </a:lnTo>
                  <a:lnTo>
                    <a:pt x="3858998" y="1606728"/>
                  </a:lnTo>
                  <a:lnTo>
                    <a:pt x="3833372" y="1643984"/>
                  </a:lnTo>
                  <a:lnTo>
                    <a:pt x="3806202" y="1680016"/>
                  </a:lnTo>
                  <a:lnTo>
                    <a:pt x="3777535" y="1714775"/>
                  </a:lnTo>
                  <a:lnTo>
                    <a:pt x="3747422" y="1748210"/>
                  </a:lnTo>
                  <a:lnTo>
                    <a:pt x="3715910" y="1780272"/>
                  </a:lnTo>
                  <a:lnTo>
                    <a:pt x="3683049" y="1810911"/>
                  </a:lnTo>
                  <a:lnTo>
                    <a:pt x="3648887" y="1840078"/>
                  </a:lnTo>
                  <a:lnTo>
                    <a:pt x="3613472" y="1867722"/>
                  </a:lnTo>
                  <a:lnTo>
                    <a:pt x="3576855" y="1893795"/>
                  </a:lnTo>
                  <a:lnTo>
                    <a:pt x="3539083" y="1918247"/>
                  </a:lnTo>
                  <a:lnTo>
                    <a:pt x="3500206" y="1941028"/>
                  </a:lnTo>
                  <a:lnTo>
                    <a:pt x="3460272" y="1962088"/>
                  </a:lnTo>
                  <a:lnTo>
                    <a:pt x="3419329" y="1981378"/>
                  </a:lnTo>
                  <a:lnTo>
                    <a:pt x="3377427" y="1998849"/>
                  </a:lnTo>
                  <a:lnTo>
                    <a:pt x="3334615" y="2014449"/>
                  </a:lnTo>
                  <a:lnTo>
                    <a:pt x="3290941" y="2028131"/>
                  </a:lnTo>
                  <a:lnTo>
                    <a:pt x="3246454" y="2039844"/>
                  </a:lnTo>
                  <a:lnTo>
                    <a:pt x="3201203" y="2049539"/>
                  </a:lnTo>
                  <a:lnTo>
                    <a:pt x="3155236" y="2057166"/>
                  </a:lnTo>
                  <a:lnTo>
                    <a:pt x="3108603" y="2062675"/>
                  </a:lnTo>
                  <a:lnTo>
                    <a:pt x="3061352" y="2066017"/>
                  </a:lnTo>
                  <a:lnTo>
                    <a:pt x="3013532" y="2067141"/>
                  </a:lnTo>
                  <a:lnTo>
                    <a:pt x="2965712" y="2066017"/>
                  </a:lnTo>
                  <a:lnTo>
                    <a:pt x="2918461" y="2062675"/>
                  </a:lnTo>
                  <a:lnTo>
                    <a:pt x="2871828" y="2057166"/>
                  </a:lnTo>
                  <a:lnTo>
                    <a:pt x="2825861" y="2049539"/>
                  </a:lnTo>
                  <a:lnTo>
                    <a:pt x="2780610" y="2039844"/>
                  </a:lnTo>
                  <a:lnTo>
                    <a:pt x="2736123" y="2028131"/>
                  </a:lnTo>
                  <a:lnTo>
                    <a:pt x="2692449" y="2014449"/>
                  </a:lnTo>
                  <a:lnTo>
                    <a:pt x="2649636" y="1998849"/>
                  </a:lnTo>
                  <a:lnTo>
                    <a:pt x="2607735" y="1981378"/>
                  </a:lnTo>
                  <a:lnTo>
                    <a:pt x="2566792" y="1962088"/>
                  </a:lnTo>
                  <a:lnTo>
                    <a:pt x="2526858" y="1941028"/>
                  </a:lnTo>
                  <a:lnTo>
                    <a:pt x="2487981" y="1918247"/>
                  </a:lnTo>
                  <a:lnTo>
                    <a:pt x="2450209" y="1893795"/>
                  </a:lnTo>
                  <a:lnTo>
                    <a:pt x="2413591" y="1867722"/>
                  </a:lnTo>
                  <a:lnTo>
                    <a:pt x="2378177" y="1840078"/>
                  </a:lnTo>
                  <a:lnTo>
                    <a:pt x="2344015" y="1810911"/>
                  </a:lnTo>
                  <a:lnTo>
                    <a:pt x="2311154" y="1780272"/>
                  </a:lnTo>
                  <a:lnTo>
                    <a:pt x="2279642" y="1748210"/>
                  </a:lnTo>
                  <a:lnTo>
                    <a:pt x="2249529" y="1714775"/>
                  </a:lnTo>
                  <a:lnTo>
                    <a:pt x="2220863" y="1680016"/>
                  </a:lnTo>
                  <a:lnTo>
                    <a:pt x="2193692" y="1643984"/>
                  </a:lnTo>
                  <a:lnTo>
                    <a:pt x="2168066" y="1606728"/>
                  </a:lnTo>
                  <a:lnTo>
                    <a:pt x="2144034" y="1568296"/>
                  </a:lnTo>
                  <a:lnTo>
                    <a:pt x="2121644" y="1528740"/>
                  </a:lnTo>
                  <a:lnTo>
                    <a:pt x="2100945" y="1488109"/>
                  </a:lnTo>
                  <a:lnTo>
                    <a:pt x="2081986" y="1446452"/>
                  </a:lnTo>
                  <a:lnTo>
                    <a:pt x="2064816" y="1403819"/>
                  </a:lnTo>
                  <a:lnTo>
                    <a:pt x="2049483" y="1360259"/>
                  </a:lnTo>
                  <a:lnTo>
                    <a:pt x="2036036" y="1315822"/>
                  </a:lnTo>
                  <a:lnTo>
                    <a:pt x="2024523" y="1270559"/>
                  </a:lnTo>
                  <a:lnTo>
                    <a:pt x="2014995" y="1224518"/>
                  </a:lnTo>
                  <a:lnTo>
                    <a:pt x="2007499" y="1177749"/>
                  </a:lnTo>
                  <a:lnTo>
                    <a:pt x="2002085" y="1130301"/>
                  </a:lnTo>
                  <a:lnTo>
                    <a:pt x="1998800" y="1082225"/>
                  </a:lnTo>
                  <a:lnTo>
                    <a:pt x="1997694" y="1033570"/>
                  </a:lnTo>
                  <a:close/>
                </a:path>
                <a:path w="6017259" h="2067560">
                  <a:moveTo>
                    <a:pt x="0" y="1051746"/>
                  </a:moveTo>
                  <a:lnTo>
                    <a:pt x="2026199" y="1033446"/>
                  </a:lnTo>
                </a:path>
                <a:path w="6017259" h="2067560">
                  <a:moveTo>
                    <a:pt x="3990928" y="1033570"/>
                  </a:moveTo>
                  <a:lnTo>
                    <a:pt x="6017199" y="1015394"/>
                  </a:lnTo>
                </a:path>
              </a:pathLst>
            </a:custGeom>
            <a:ln w="5714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6085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10"/>
              </a:spcBef>
            </a:pPr>
            <a:r>
              <a:rPr dirty="0" sz="3950"/>
              <a:t>Questions</a:t>
            </a:r>
            <a:r>
              <a:rPr dirty="0" sz="3950" spc="-55"/>
              <a:t> </a:t>
            </a:r>
            <a:r>
              <a:rPr dirty="0" sz="3950"/>
              <a:t>we</a:t>
            </a:r>
            <a:r>
              <a:rPr dirty="0" sz="3950" spc="-55"/>
              <a:t> </a:t>
            </a:r>
            <a:r>
              <a:rPr dirty="0" sz="3950"/>
              <a:t>can</a:t>
            </a:r>
            <a:r>
              <a:rPr dirty="0" sz="3950" spc="-55"/>
              <a:t> </a:t>
            </a:r>
            <a:r>
              <a:rPr dirty="0" sz="3950"/>
              <a:t>answer</a:t>
            </a:r>
            <a:r>
              <a:rPr dirty="0" sz="3950" spc="-55"/>
              <a:t> </a:t>
            </a:r>
            <a:r>
              <a:rPr dirty="0" sz="3950"/>
              <a:t>with</a:t>
            </a:r>
            <a:r>
              <a:rPr dirty="0" sz="3950" spc="-55"/>
              <a:t> </a:t>
            </a:r>
            <a:r>
              <a:rPr dirty="0" sz="3950" spc="-10"/>
              <a:t>Statistics</a:t>
            </a:r>
            <a:r>
              <a:rPr dirty="0" sz="3950" spc="-10">
                <a:latin typeface="Arial"/>
                <a:cs typeface="Arial"/>
              </a:rPr>
              <a:t>…</a:t>
            </a:r>
            <a:endParaRPr sz="395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559285" y="1657998"/>
            <a:ext cx="11134725" cy="4930140"/>
            <a:chOff x="559285" y="1657998"/>
            <a:chExt cx="11134725" cy="4930140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559285" y="1657998"/>
              <a:ext cx="5338781" cy="4930091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3939081" y="5235908"/>
              <a:ext cx="7741920" cy="997585"/>
            </a:xfrm>
            <a:custGeom>
              <a:avLst/>
              <a:gdLst/>
              <a:ahLst/>
              <a:cxnLst/>
              <a:rect l="l" t="t" r="r" b="b"/>
              <a:pathLst>
                <a:path w="7741920" h="997585">
                  <a:moveTo>
                    <a:pt x="7741729" y="997527"/>
                  </a:moveTo>
                  <a:lnTo>
                    <a:pt x="2805913" y="997527"/>
                  </a:lnTo>
                  <a:lnTo>
                    <a:pt x="2805913" y="521527"/>
                  </a:lnTo>
                  <a:lnTo>
                    <a:pt x="0" y="0"/>
                  </a:lnTo>
                  <a:lnTo>
                    <a:pt x="2805913" y="317527"/>
                  </a:lnTo>
                  <a:lnTo>
                    <a:pt x="2805913" y="181527"/>
                  </a:lnTo>
                  <a:lnTo>
                    <a:pt x="7741729" y="181527"/>
                  </a:lnTo>
                  <a:lnTo>
                    <a:pt x="7741729" y="997527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6" name="object 6" descr=""/>
            <p:cNvSpPr/>
            <p:nvPr/>
          </p:nvSpPr>
          <p:spPr>
            <a:xfrm>
              <a:off x="3939081" y="5235908"/>
              <a:ext cx="7741920" cy="997585"/>
            </a:xfrm>
            <a:custGeom>
              <a:avLst/>
              <a:gdLst/>
              <a:ahLst/>
              <a:cxnLst/>
              <a:rect l="l" t="t" r="r" b="b"/>
              <a:pathLst>
                <a:path w="7741920" h="997585">
                  <a:moveTo>
                    <a:pt x="2805913" y="181527"/>
                  </a:moveTo>
                  <a:lnTo>
                    <a:pt x="3628549" y="181527"/>
                  </a:lnTo>
                  <a:lnTo>
                    <a:pt x="4862503" y="181527"/>
                  </a:lnTo>
                  <a:lnTo>
                    <a:pt x="7741729" y="181527"/>
                  </a:lnTo>
                  <a:lnTo>
                    <a:pt x="7741729" y="317527"/>
                  </a:lnTo>
                  <a:lnTo>
                    <a:pt x="7741729" y="521527"/>
                  </a:lnTo>
                  <a:lnTo>
                    <a:pt x="7741729" y="997527"/>
                  </a:lnTo>
                  <a:lnTo>
                    <a:pt x="4862503" y="997527"/>
                  </a:lnTo>
                  <a:lnTo>
                    <a:pt x="3628549" y="997527"/>
                  </a:lnTo>
                  <a:lnTo>
                    <a:pt x="2805913" y="997527"/>
                  </a:lnTo>
                  <a:lnTo>
                    <a:pt x="2805913" y="521527"/>
                  </a:lnTo>
                  <a:lnTo>
                    <a:pt x="0" y="0"/>
                  </a:lnTo>
                  <a:lnTo>
                    <a:pt x="2805913" y="317527"/>
                  </a:lnTo>
                  <a:lnTo>
                    <a:pt x="2805913" y="181527"/>
                  </a:lnTo>
                  <a:close/>
                </a:path>
              </a:pathLst>
            </a:custGeom>
            <a:ln w="25399">
              <a:solidFill>
                <a:srgbClr val="00C4D9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7" name="object 7" descr=""/>
            <p:cNvSpPr/>
            <p:nvPr/>
          </p:nvSpPr>
          <p:spPr>
            <a:xfrm>
              <a:off x="2562040" y="4275054"/>
              <a:ext cx="7606030" cy="923290"/>
            </a:xfrm>
            <a:custGeom>
              <a:avLst/>
              <a:gdLst/>
              <a:ahLst/>
              <a:cxnLst/>
              <a:rect l="l" t="t" r="r" b="b"/>
              <a:pathLst>
                <a:path w="7606030" h="923289">
                  <a:moveTo>
                    <a:pt x="7605688" y="922683"/>
                  </a:moveTo>
                  <a:lnTo>
                    <a:pt x="2576835" y="922683"/>
                  </a:lnTo>
                  <a:lnTo>
                    <a:pt x="2576835" y="446683"/>
                  </a:lnTo>
                  <a:lnTo>
                    <a:pt x="0" y="0"/>
                  </a:lnTo>
                  <a:lnTo>
                    <a:pt x="2576835" y="242683"/>
                  </a:lnTo>
                  <a:lnTo>
                    <a:pt x="2576835" y="106683"/>
                  </a:lnTo>
                  <a:lnTo>
                    <a:pt x="7605688" y="106683"/>
                  </a:lnTo>
                  <a:lnTo>
                    <a:pt x="7605688" y="922683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8" name="object 8" descr=""/>
            <p:cNvSpPr/>
            <p:nvPr/>
          </p:nvSpPr>
          <p:spPr>
            <a:xfrm>
              <a:off x="2562040" y="4275054"/>
              <a:ext cx="7606030" cy="923290"/>
            </a:xfrm>
            <a:custGeom>
              <a:avLst/>
              <a:gdLst/>
              <a:ahLst/>
              <a:cxnLst/>
              <a:rect l="l" t="t" r="r" b="b"/>
              <a:pathLst>
                <a:path w="7606030" h="923289">
                  <a:moveTo>
                    <a:pt x="2576835" y="106683"/>
                  </a:moveTo>
                  <a:lnTo>
                    <a:pt x="3414977" y="106683"/>
                  </a:lnTo>
                  <a:lnTo>
                    <a:pt x="4672190" y="106683"/>
                  </a:lnTo>
                  <a:lnTo>
                    <a:pt x="7605688" y="106683"/>
                  </a:lnTo>
                  <a:lnTo>
                    <a:pt x="7605688" y="242683"/>
                  </a:lnTo>
                  <a:lnTo>
                    <a:pt x="7605688" y="446683"/>
                  </a:lnTo>
                  <a:lnTo>
                    <a:pt x="7605688" y="922683"/>
                  </a:lnTo>
                  <a:lnTo>
                    <a:pt x="4672190" y="922683"/>
                  </a:lnTo>
                  <a:lnTo>
                    <a:pt x="3414977" y="922683"/>
                  </a:lnTo>
                  <a:lnTo>
                    <a:pt x="2576835" y="922683"/>
                  </a:lnTo>
                  <a:lnTo>
                    <a:pt x="2576835" y="446683"/>
                  </a:lnTo>
                  <a:lnTo>
                    <a:pt x="0" y="0"/>
                  </a:lnTo>
                  <a:lnTo>
                    <a:pt x="2576835" y="242683"/>
                  </a:lnTo>
                  <a:lnTo>
                    <a:pt x="2576835" y="106683"/>
                  </a:lnTo>
                  <a:close/>
                </a:path>
              </a:pathLst>
            </a:custGeom>
            <a:ln w="25399">
              <a:solidFill>
                <a:srgbClr val="99CC3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9" name="object 9" descr=""/>
            <p:cNvSpPr/>
            <p:nvPr/>
          </p:nvSpPr>
          <p:spPr>
            <a:xfrm>
              <a:off x="3600663" y="3292551"/>
              <a:ext cx="7908925" cy="816610"/>
            </a:xfrm>
            <a:custGeom>
              <a:avLst/>
              <a:gdLst/>
              <a:ahLst/>
              <a:cxnLst/>
              <a:rect l="l" t="t" r="r" b="b"/>
              <a:pathLst>
                <a:path w="7908925" h="816610">
                  <a:moveTo>
                    <a:pt x="7908850" y="815999"/>
                  </a:moveTo>
                  <a:lnTo>
                    <a:pt x="2321451" y="815999"/>
                  </a:lnTo>
                  <a:lnTo>
                    <a:pt x="2321451" y="339999"/>
                  </a:lnTo>
                  <a:lnTo>
                    <a:pt x="0" y="245656"/>
                  </a:lnTo>
                  <a:lnTo>
                    <a:pt x="2321451" y="135999"/>
                  </a:lnTo>
                  <a:lnTo>
                    <a:pt x="2321451" y="0"/>
                  </a:lnTo>
                  <a:lnTo>
                    <a:pt x="7908850" y="0"/>
                  </a:lnTo>
                  <a:lnTo>
                    <a:pt x="7908850" y="815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0" name="object 10" descr=""/>
            <p:cNvSpPr/>
            <p:nvPr/>
          </p:nvSpPr>
          <p:spPr>
            <a:xfrm>
              <a:off x="3600663" y="3292551"/>
              <a:ext cx="7908925" cy="816610"/>
            </a:xfrm>
            <a:custGeom>
              <a:avLst/>
              <a:gdLst/>
              <a:ahLst/>
              <a:cxnLst/>
              <a:rect l="l" t="t" r="r" b="b"/>
              <a:pathLst>
                <a:path w="7908925" h="816610">
                  <a:moveTo>
                    <a:pt x="2321451" y="0"/>
                  </a:moveTo>
                  <a:lnTo>
                    <a:pt x="3252684" y="0"/>
                  </a:lnTo>
                  <a:lnTo>
                    <a:pt x="4649534" y="0"/>
                  </a:lnTo>
                  <a:lnTo>
                    <a:pt x="7908850" y="0"/>
                  </a:lnTo>
                  <a:lnTo>
                    <a:pt x="7908850" y="135999"/>
                  </a:lnTo>
                  <a:lnTo>
                    <a:pt x="7908850" y="339999"/>
                  </a:lnTo>
                  <a:lnTo>
                    <a:pt x="7908850" y="815999"/>
                  </a:lnTo>
                  <a:lnTo>
                    <a:pt x="4649534" y="815999"/>
                  </a:lnTo>
                  <a:lnTo>
                    <a:pt x="3252684" y="815999"/>
                  </a:lnTo>
                  <a:lnTo>
                    <a:pt x="2321451" y="815999"/>
                  </a:lnTo>
                  <a:lnTo>
                    <a:pt x="2321451" y="339999"/>
                  </a:lnTo>
                  <a:lnTo>
                    <a:pt x="0" y="245656"/>
                  </a:lnTo>
                  <a:lnTo>
                    <a:pt x="2321451" y="135999"/>
                  </a:lnTo>
                  <a:lnTo>
                    <a:pt x="2321451" y="0"/>
                  </a:lnTo>
                  <a:close/>
                </a:path>
              </a:pathLst>
            </a:custGeom>
            <a:ln w="25399">
              <a:solidFill>
                <a:srgbClr val="FFC0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1" name="object 11" descr=""/>
            <p:cNvSpPr/>
            <p:nvPr/>
          </p:nvSpPr>
          <p:spPr>
            <a:xfrm>
              <a:off x="2566124" y="2256852"/>
              <a:ext cx="8700770" cy="816610"/>
            </a:xfrm>
            <a:custGeom>
              <a:avLst/>
              <a:gdLst/>
              <a:ahLst/>
              <a:cxnLst/>
              <a:rect l="l" t="t" r="r" b="b"/>
              <a:pathLst>
                <a:path w="8700770" h="816610">
                  <a:moveTo>
                    <a:pt x="8700560" y="815999"/>
                  </a:moveTo>
                  <a:lnTo>
                    <a:pt x="2247096" y="815999"/>
                  </a:lnTo>
                  <a:lnTo>
                    <a:pt x="2247096" y="679999"/>
                  </a:lnTo>
                  <a:lnTo>
                    <a:pt x="0" y="793992"/>
                  </a:lnTo>
                  <a:lnTo>
                    <a:pt x="2247096" y="475999"/>
                  </a:lnTo>
                  <a:lnTo>
                    <a:pt x="2247096" y="0"/>
                  </a:lnTo>
                  <a:lnTo>
                    <a:pt x="8700560" y="0"/>
                  </a:lnTo>
                  <a:lnTo>
                    <a:pt x="8700560" y="815999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2566124" y="2256852"/>
              <a:ext cx="8700770" cy="816610"/>
            </a:xfrm>
            <a:custGeom>
              <a:avLst/>
              <a:gdLst/>
              <a:ahLst/>
              <a:cxnLst/>
              <a:rect l="l" t="t" r="r" b="b"/>
              <a:pathLst>
                <a:path w="8700770" h="816610">
                  <a:moveTo>
                    <a:pt x="2247096" y="0"/>
                  </a:moveTo>
                  <a:lnTo>
                    <a:pt x="3322673" y="0"/>
                  </a:lnTo>
                  <a:lnTo>
                    <a:pt x="4936039" y="0"/>
                  </a:lnTo>
                  <a:lnTo>
                    <a:pt x="8700560" y="0"/>
                  </a:lnTo>
                  <a:lnTo>
                    <a:pt x="8700560" y="475999"/>
                  </a:lnTo>
                  <a:lnTo>
                    <a:pt x="8700560" y="679999"/>
                  </a:lnTo>
                  <a:lnTo>
                    <a:pt x="8700560" y="815999"/>
                  </a:lnTo>
                  <a:lnTo>
                    <a:pt x="4936039" y="815999"/>
                  </a:lnTo>
                  <a:lnTo>
                    <a:pt x="3322673" y="815999"/>
                  </a:lnTo>
                  <a:lnTo>
                    <a:pt x="2247096" y="815999"/>
                  </a:lnTo>
                  <a:lnTo>
                    <a:pt x="2247096" y="679999"/>
                  </a:lnTo>
                  <a:lnTo>
                    <a:pt x="0" y="793992"/>
                  </a:lnTo>
                  <a:lnTo>
                    <a:pt x="2247096" y="475999"/>
                  </a:lnTo>
                  <a:lnTo>
                    <a:pt x="2247096" y="0"/>
                  </a:lnTo>
                  <a:close/>
                </a:path>
              </a:pathLst>
            </a:custGeom>
            <a:ln w="2539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>
            <a:spLocks noGrp="1"/>
          </p:cNvSpPr>
          <p:nvPr>
            <p:ph type="body" idx="1"/>
          </p:nvPr>
        </p:nvSpPr>
        <p:spPr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/>
              <a:t>Phase</a:t>
            </a:r>
            <a:r>
              <a:rPr dirty="0" spc="-55"/>
              <a:t> </a:t>
            </a:r>
            <a:r>
              <a:rPr dirty="0"/>
              <a:t>4:</a:t>
            </a:r>
            <a:r>
              <a:rPr dirty="0" spc="-50"/>
              <a:t> </a:t>
            </a:r>
            <a:r>
              <a:rPr dirty="0"/>
              <a:t>Does</a:t>
            </a:r>
            <a:r>
              <a:rPr dirty="0" spc="-55"/>
              <a:t> </a:t>
            </a:r>
            <a:r>
              <a:rPr dirty="0"/>
              <a:t>it</a:t>
            </a:r>
            <a:r>
              <a:rPr dirty="0" spc="-50"/>
              <a:t> </a:t>
            </a:r>
            <a:r>
              <a:rPr dirty="0"/>
              <a:t>work</a:t>
            </a:r>
            <a:r>
              <a:rPr dirty="0" spc="-50"/>
              <a:t> </a:t>
            </a:r>
            <a:r>
              <a:rPr dirty="0"/>
              <a:t>for</a:t>
            </a:r>
            <a:r>
              <a:rPr dirty="0" spc="-55"/>
              <a:t> </a:t>
            </a:r>
            <a:r>
              <a:rPr dirty="0"/>
              <a:t>children</a:t>
            </a:r>
            <a:r>
              <a:rPr dirty="0" spc="-50"/>
              <a:t> </a:t>
            </a:r>
            <a:r>
              <a:rPr dirty="0"/>
              <a:t>and</a:t>
            </a:r>
            <a:r>
              <a:rPr dirty="0" spc="-50"/>
              <a:t> </a:t>
            </a:r>
            <a:r>
              <a:rPr dirty="0" spc="-10"/>
              <a:t>adults?</a:t>
            </a:r>
          </a:p>
          <a:p>
            <a:pPr>
              <a:lnSpc>
                <a:spcPct val="100000"/>
              </a:lnSpc>
              <a:spcBef>
                <a:spcPts val="1075"/>
              </a:spcBef>
            </a:pPr>
          </a:p>
          <a:p>
            <a:pPr marL="3068955" marR="281940" indent="-1771014">
              <a:lnSpc>
                <a:spcPct val="100000"/>
              </a:lnSpc>
            </a:pPr>
            <a:r>
              <a:rPr dirty="0"/>
              <a:t>Phase</a:t>
            </a:r>
            <a:r>
              <a:rPr dirty="0" spc="-35"/>
              <a:t> </a:t>
            </a:r>
            <a:r>
              <a:rPr dirty="0"/>
              <a:t>3:</a:t>
            </a:r>
            <a:r>
              <a:rPr dirty="0" spc="-35"/>
              <a:t> </a:t>
            </a:r>
            <a:r>
              <a:rPr dirty="0"/>
              <a:t>Is</a:t>
            </a:r>
            <a:r>
              <a:rPr dirty="0" spc="-35"/>
              <a:t> </a:t>
            </a:r>
            <a:r>
              <a:rPr dirty="0"/>
              <a:t>it</a:t>
            </a:r>
            <a:r>
              <a:rPr dirty="0" spc="-30"/>
              <a:t> </a:t>
            </a:r>
            <a:r>
              <a:rPr dirty="0"/>
              <a:t>better</a:t>
            </a:r>
            <a:r>
              <a:rPr dirty="0" spc="-35"/>
              <a:t> </a:t>
            </a:r>
            <a:r>
              <a:rPr dirty="0"/>
              <a:t>than</a:t>
            </a:r>
            <a:r>
              <a:rPr dirty="0" spc="-35"/>
              <a:t> </a:t>
            </a:r>
            <a:r>
              <a:rPr dirty="0"/>
              <a:t>any</a:t>
            </a:r>
            <a:r>
              <a:rPr dirty="0" spc="-30"/>
              <a:t> </a:t>
            </a:r>
            <a:r>
              <a:rPr dirty="0" spc="-10"/>
              <a:t>existing treatment?</a:t>
            </a:r>
          </a:p>
          <a:p>
            <a:pPr>
              <a:lnSpc>
                <a:spcPct val="100000"/>
              </a:lnSpc>
              <a:spcBef>
                <a:spcPts val="1495"/>
              </a:spcBef>
            </a:pPr>
          </a:p>
          <a:p>
            <a:pPr marL="473075">
              <a:lnSpc>
                <a:spcPct val="100000"/>
              </a:lnSpc>
            </a:pPr>
            <a:r>
              <a:rPr dirty="0"/>
              <a:t>Phase</a:t>
            </a:r>
            <a:r>
              <a:rPr dirty="0" spc="-60"/>
              <a:t> </a:t>
            </a:r>
            <a:r>
              <a:rPr dirty="0"/>
              <a:t>2:</a:t>
            </a:r>
            <a:r>
              <a:rPr dirty="0" spc="-55"/>
              <a:t> </a:t>
            </a:r>
            <a:r>
              <a:rPr dirty="0"/>
              <a:t>Which</a:t>
            </a:r>
            <a:r>
              <a:rPr dirty="0" spc="-55"/>
              <a:t> </a:t>
            </a:r>
            <a:r>
              <a:rPr dirty="0"/>
              <a:t>is</a:t>
            </a:r>
            <a:r>
              <a:rPr dirty="0" spc="-55"/>
              <a:t> </a:t>
            </a:r>
            <a:r>
              <a:rPr dirty="0"/>
              <a:t>the</a:t>
            </a:r>
            <a:r>
              <a:rPr dirty="0" spc="-55"/>
              <a:t> </a:t>
            </a:r>
            <a:r>
              <a:rPr dirty="0"/>
              <a:t>best</a:t>
            </a:r>
            <a:r>
              <a:rPr dirty="0" spc="-55"/>
              <a:t> </a:t>
            </a:r>
            <a:r>
              <a:rPr dirty="0" spc="-10"/>
              <a:t>dose?</a:t>
            </a:r>
          </a:p>
          <a:p>
            <a:pPr>
              <a:lnSpc>
                <a:spcPct val="100000"/>
              </a:lnSpc>
              <a:spcBef>
                <a:spcPts val="2515"/>
              </a:spcBef>
            </a:pPr>
          </a:p>
          <a:p>
            <a:pPr marL="2015489">
              <a:lnSpc>
                <a:spcPct val="100000"/>
              </a:lnSpc>
            </a:pPr>
            <a:r>
              <a:rPr dirty="0"/>
              <a:t>Phase</a:t>
            </a:r>
            <a:r>
              <a:rPr dirty="0" spc="-55"/>
              <a:t> </a:t>
            </a:r>
            <a:r>
              <a:rPr dirty="0"/>
              <a:t>1:</a:t>
            </a:r>
            <a:r>
              <a:rPr dirty="0" spc="-45"/>
              <a:t> </a:t>
            </a:r>
            <a:r>
              <a:rPr dirty="0"/>
              <a:t>Is</a:t>
            </a:r>
            <a:r>
              <a:rPr dirty="0" spc="-40"/>
              <a:t> </a:t>
            </a:r>
            <a:r>
              <a:rPr dirty="0"/>
              <a:t>the</a:t>
            </a:r>
            <a:r>
              <a:rPr dirty="0" spc="-45"/>
              <a:t> </a:t>
            </a:r>
            <a:r>
              <a:rPr dirty="0"/>
              <a:t>drug</a:t>
            </a:r>
            <a:r>
              <a:rPr dirty="0" spc="-40"/>
              <a:t> </a:t>
            </a:r>
            <a:r>
              <a:rPr dirty="0"/>
              <a:t>safe</a:t>
            </a:r>
            <a:r>
              <a:rPr dirty="0" spc="-45"/>
              <a:t> </a:t>
            </a:r>
            <a:r>
              <a:rPr dirty="0"/>
              <a:t>to</a:t>
            </a:r>
            <a:r>
              <a:rPr dirty="0" spc="-40"/>
              <a:t> </a:t>
            </a:r>
            <a:r>
              <a:rPr dirty="0" spc="-10"/>
              <a:t>take?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latin typeface="Arial"/>
                <a:cs typeface="Arial"/>
              </a:rPr>
              <a:t>Why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I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became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a</a:t>
            </a:r>
            <a:r>
              <a:rPr dirty="0" spc="-10">
                <a:latin typeface="Arial"/>
                <a:cs typeface="Arial"/>
              </a:rPr>
              <a:t> </a:t>
            </a:r>
            <a:r>
              <a:rPr dirty="0">
                <a:latin typeface="Arial"/>
                <a:cs typeface="Arial"/>
              </a:rPr>
              <a:t>Medical</a:t>
            </a:r>
            <a:r>
              <a:rPr dirty="0" spc="-10">
                <a:latin typeface="Arial"/>
                <a:cs typeface="Arial"/>
              </a:rPr>
              <a:t> Statistician</a:t>
            </a:r>
          </a:p>
        </p:txBody>
      </p:sp>
      <p:grpSp>
        <p:nvGrpSpPr>
          <p:cNvPr id="3" name="object 3" descr=""/>
          <p:cNvGrpSpPr/>
          <p:nvPr/>
        </p:nvGrpSpPr>
        <p:grpSpPr>
          <a:xfrm>
            <a:off x="7032116" y="4166566"/>
            <a:ext cx="3923029" cy="2267585"/>
            <a:chOff x="7032116" y="4166566"/>
            <a:chExt cx="3923029" cy="2267585"/>
          </a:xfrm>
        </p:grpSpPr>
        <p:pic>
          <p:nvPicPr>
            <p:cNvPr id="4" name="object 4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7032116" y="4166566"/>
              <a:ext cx="3922770" cy="2267072"/>
            </a:xfrm>
            <a:prstGeom prst="rect">
              <a:avLst/>
            </a:prstGeom>
          </p:spPr>
        </p:pic>
        <p:sp>
          <p:nvSpPr>
            <p:cNvPr id="5" name="object 5" descr=""/>
            <p:cNvSpPr/>
            <p:nvPr/>
          </p:nvSpPr>
          <p:spPr>
            <a:xfrm>
              <a:off x="7086403" y="4197854"/>
              <a:ext cx="3814445" cy="2159000"/>
            </a:xfrm>
            <a:custGeom>
              <a:avLst/>
              <a:gdLst/>
              <a:ahLst/>
              <a:cxnLst/>
              <a:rect l="l" t="t" r="r" b="b"/>
              <a:pathLst>
                <a:path w="3814445" h="2159000">
                  <a:moveTo>
                    <a:pt x="3814195" y="2158497"/>
                  </a:moveTo>
                  <a:lnTo>
                    <a:pt x="0" y="2158497"/>
                  </a:lnTo>
                  <a:lnTo>
                    <a:pt x="0" y="0"/>
                  </a:lnTo>
                  <a:lnTo>
                    <a:pt x="3814195" y="0"/>
                  </a:lnTo>
                  <a:lnTo>
                    <a:pt x="3814195" y="2158497"/>
                  </a:lnTo>
                  <a:close/>
                </a:path>
              </a:pathLst>
            </a:custGeom>
            <a:solidFill>
              <a:srgbClr val="F1F1F1"/>
            </a:solidFill>
          </p:spPr>
          <p:txBody>
            <a:bodyPr wrap="square" lIns="0" tIns="0" rIns="0" bIns="0" rtlCol="0"/>
            <a:lstStyle/>
            <a:p/>
          </p:txBody>
        </p:sp>
        <p:pic>
          <p:nvPicPr>
            <p:cNvPr id="6" name="object 6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307927" y="4419716"/>
              <a:ext cx="1219199" cy="1219199"/>
            </a:xfrm>
            <a:prstGeom prst="rect">
              <a:avLst/>
            </a:prstGeom>
          </p:spPr>
        </p:pic>
      </p:grpSp>
      <p:sp>
        <p:nvSpPr>
          <p:cNvPr id="7" name="object 7" descr=""/>
          <p:cNvSpPr/>
          <p:nvPr/>
        </p:nvSpPr>
        <p:spPr>
          <a:xfrm>
            <a:off x="732639" y="1701595"/>
            <a:ext cx="4927600" cy="4526280"/>
          </a:xfrm>
          <a:custGeom>
            <a:avLst/>
            <a:gdLst/>
            <a:ahLst/>
            <a:cxnLst/>
            <a:rect l="l" t="t" r="r" b="b"/>
            <a:pathLst>
              <a:path w="4927600" h="4526280">
                <a:moveTo>
                  <a:pt x="0" y="0"/>
                </a:moveTo>
                <a:lnTo>
                  <a:pt x="4927132" y="0"/>
                </a:lnTo>
                <a:lnTo>
                  <a:pt x="4927132" y="4525962"/>
                </a:lnTo>
                <a:lnTo>
                  <a:pt x="0" y="4525962"/>
                </a:lnTo>
                <a:lnTo>
                  <a:pt x="0" y="0"/>
                </a:lnTo>
                <a:close/>
              </a:path>
            </a:pathLst>
          </a:custGeom>
          <a:ln w="25399">
            <a:solidFill>
              <a:srgbClr val="00C4D9"/>
            </a:solidFill>
          </a:ln>
        </p:spPr>
        <p:txBody>
          <a:bodyPr wrap="square" lIns="0" tIns="0" rIns="0" bIns="0" rtlCol="0"/>
          <a:lstStyle/>
          <a:p/>
        </p:txBody>
      </p:sp>
      <p:sp>
        <p:nvSpPr>
          <p:cNvPr id="8" name="object 8" descr=""/>
          <p:cNvSpPr txBox="1"/>
          <p:nvPr/>
        </p:nvSpPr>
        <p:spPr>
          <a:xfrm>
            <a:off x="805664" y="1647748"/>
            <a:ext cx="3500120" cy="1576705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2400" b="1">
                <a:solidFill>
                  <a:srgbClr val="005983"/>
                </a:solidFill>
                <a:latin typeface="Arial"/>
                <a:cs typeface="Arial"/>
              </a:rPr>
              <a:t>School</a:t>
            </a:r>
            <a:r>
              <a:rPr dirty="0" sz="2400" spc="-3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5983"/>
                </a:solidFill>
                <a:latin typeface="Arial"/>
                <a:cs typeface="Arial"/>
              </a:rPr>
              <a:t>&amp;</a:t>
            </a:r>
            <a:r>
              <a:rPr dirty="0" sz="2400" spc="-2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5983"/>
                </a:solidFill>
                <a:latin typeface="Arial"/>
                <a:cs typeface="Arial"/>
              </a:rPr>
              <a:t>Education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1600" spc="-20">
                <a:solidFill>
                  <a:srgbClr val="C8C8C8"/>
                </a:solidFill>
                <a:latin typeface="Arial"/>
                <a:cs typeface="Arial"/>
              </a:rPr>
              <a:t>e.g.</a:t>
            </a:r>
            <a:endParaRPr sz="1600">
              <a:latin typeface="Arial"/>
              <a:cs typeface="Arial"/>
            </a:endParaRPr>
          </a:p>
          <a:p>
            <a:pPr marL="469265" indent="-426720">
              <a:lnSpc>
                <a:spcPct val="100000"/>
              </a:lnSpc>
              <a:spcBef>
                <a:spcPts val="320"/>
              </a:spcBef>
              <a:buChar char="•"/>
              <a:tabLst>
                <a:tab pos="469265" algn="l"/>
              </a:tabLst>
            </a:pP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What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did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you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C8C8C8"/>
                </a:solidFill>
                <a:latin typeface="Arial"/>
                <a:cs typeface="Arial"/>
              </a:rPr>
              <a:t>study?</a:t>
            </a:r>
            <a:endParaRPr sz="1600">
              <a:latin typeface="Arial"/>
              <a:cs typeface="Arial"/>
            </a:endParaRPr>
          </a:p>
          <a:p>
            <a:pPr marL="611505">
              <a:lnSpc>
                <a:spcPct val="100000"/>
              </a:lnSpc>
              <a:spcBef>
                <a:spcPts val="315"/>
              </a:spcBef>
              <a:tabLst>
                <a:tab pos="1002665" algn="l"/>
              </a:tabLst>
            </a:pPr>
            <a:r>
              <a:rPr dirty="0" sz="1450" spc="-50">
                <a:solidFill>
                  <a:srgbClr val="C8C8C8"/>
                </a:solidFill>
                <a:latin typeface="Arial"/>
                <a:cs typeface="Arial"/>
              </a:rPr>
              <a:t>–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	What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did you enjoy at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C8C8C8"/>
                </a:solidFill>
                <a:latin typeface="Arial"/>
                <a:cs typeface="Arial"/>
              </a:rPr>
              <a:t>school?</a:t>
            </a:r>
            <a:endParaRPr sz="1450">
              <a:latin typeface="Arial"/>
              <a:cs typeface="Arial"/>
            </a:endParaRPr>
          </a:p>
          <a:p>
            <a:pPr marL="469265" indent="-426720">
              <a:lnSpc>
                <a:spcPct val="100000"/>
              </a:lnSpc>
              <a:spcBef>
                <a:spcPts val="315"/>
              </a:spcBef>
              <a:buChar char="•"/>
              <a:tabLst>
                <a:tab pos="469265" algn="l"/>
              </a:tabLst>
            </a:pP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What</a:t>
            </a:r>
            <a:r>
              <a:rPr dirty="0" sz="1600" spc="-4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is</a:t>
            </a:r>
            <a:r>
              <a:rPr dirty="0" sz="1600" spc="-4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your</a:t>
            </a:r>
            <a:r>
              <a:rPr dirty="0" sz="1600" spc="-3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current</a:t>
            </a:r>
            <a:r>
              <a:rPr dirty="0" sz="1600" spc="-4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C8C8C8"/>
                </a:solidFill>
                <a:latin typeface="Arial"/>
                <a:cs typeface="Arial"/>
              </a:rPr>
              <a:t>job?</a:t>
            </a:r>
            <a:endParaRPr sz="16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1404856" y="3758503"/>
            <a:ext cx="3283585" cy="24955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  <a:tabLst>
                <a:tab pos="403860" algn="l"/>
              </a:tabLst>
            </a:pPr>
            <a:r>
              <a:rPr dirty="0" sz="1450" spc="-50">
                <a:solidFill>
                  <a:srgbClr val="C8C8C8"/>
                </a:solidFill>
                <a:latin typeface="Arial"/>
                <a:cs typeface="Arial"/>
              </a:rPr>
              <a:t>–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	How</a:t>
            </a:r>
            <a:r>
              <a:rPr dirty="0" sz="1450" spc="-1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do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you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use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maths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/</a:t>
            </a:r>
            <a:r>
              <a:rPr dirty="0" sz="1450" spc="-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450" spc="-10">
                <a:solidFill>
                  <a:srgbClr val="C8C8C8"/>
                </a:solidFill>
                <a:latin typeface="Arial"/>
                <a:cs typeface="Arial"/>
              </a:rPr>
              <a:t>statistics?</a:t>
            </a:r>
            <a:endParaRPr sz="1450">
              <a:latin typeface="Arial"/>
              <a:cs typeface="Arial"/>
            </a:endParaRPr>
          </a:p>
        </p:txBody>
      </p:sp>
      <p:sp>
        <p:nvSpPr>
          <p:cNvPr id="10" name="object 10" descr=""/>
          <p:cNvSpPr/>
          <p:nvPr/>
        </p:nvSpPr>
        <p:spPr>
          <a:xfrm>
            <a:off x="6532219" y="1701596"/>
            <a:ext cx="4927600" cy="2212340"/>
          </a:xfrm>
          <a:custGeom>
            <a:avLst/>
            <a:gdLst/>
            <a:ahLst/>
            <a:cxnLst/>
            <a:rect l="l" t="t" r="r" b="b"/>
            <a:pathLst>
              <a:path w="4927600" h="2212340">
                <a:moveTo>
                  <a:pt x="4927130" y="2019998"/>
                </a:moveTo>
                <a:lnTo>
                  <a:pt x="0" y="2019998"/>
                </a:lnTo>
                <a:lnTo>
                  <a:pt x="0" y="2212302"/>
                </a:lnTo>
                <a:lnTo>
                  <a:pt x="4927130" y="2212302"/>
                </a:lnTo>
                <a:lnTo>
                  <a:pt x="4927130" y="2019998"/>
                </a:lnTo>
                <a:close/>
              </a:path>
              <a:path w="4927600" h="2212340">
                <a:moveTo>
                  <a:pt x="4927130" y="0"/>
                </a:moveTo>
                <a:lnTo>
                  <a:pt x="0" y="0"/>
                </a:lnTo>
                <a:lnTo>
                  <a:pt x="0" y="1434833"/>
                </a:lnTo>
                <a:lnTo>
                  <a:pt x="4927130" y="1434833"/>
                </a:lnTo>
                <a:lnTo>
                  <a:pt x="4927130" y="0"/>
                </a:lnTo>
                <a:close/>
              </a:path>
            </a:pathLst>
          </a:custGeom>
          <a:solidFill>
            <a:srgbClr val="C4F9FF">
              <a:alpha val="49803"/>
            </a:srgbClr>
          </a:solidFill>
        </p:spPr>
        <p:txBody>
          <a:bodyPr wrap="square" lIns="0" tIns="0" rIns="0" bIns="0" rtlCol="0"/>
          <a:lstStyle/>
          <a:p/>
        </p:txBody>
      </p:sp>
      <p:sp>
        <p:nvSpPr>
          <p:cNvPr id="11" name="object 11" descr=""/>
          <p:cNvSpPr txBox="1"/>
          <p:nvPr/>
        </p:nvSpPr>
        <p:spPr>
          <a:xfrm>
            <a:off x="6633826" y="1666796"/>
            <a:ext cx="4066540" cy="746760"/>
          </a:xfrm>
          <a:prstGeom prst="rect">
            <a:avLst/>
          </a:prstGeom>
        </p:spPr>
        <p:txBody>
          <a:bodyPr wrap="square" lIns="0" tIns="79375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625"/>
              </a:spcBef>
            </a:pPr>
            <a:r>
              <a:rPr dirty="0" sz="2400" b="1">
                <a:solidFill>
                  <a:srgbClr val="005983"/>
                </a:solidFill>
                <a:latin typeface="Arial"/>
                <a:cs typeface="Arial"/>
              </a:rPr>
              <a:t>Interesting</a:t>
            </a:r>
            <a:r>
              <a:rPr dirty="0" sz="2400" spc="-4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5983"/>
                </a:solidFill>
                <a:latin typeface="Arial"/>
                <a:cs typeface="Arial"/>
              </a:rPr>
              <a:t>Fact</a:t>
            </a:r>
            <a:r>
              <a:rPr dirty="0" sz="2400" spc="-4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005983"/>
                </a:solidFill>
                <a:latin typeface="Arial"/>
                <a:cs typeface="Arial"/>
              </a:rPr>
              <a:t>/</a:t>
            </a:r>
            <a:r>
              <a:rPr dirty="0" sz="2400" spc="-3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005983"/>
                </a:solidFill>
                <a:latin typeface="Arial"/>
                <a:cs typeface="Arial"/>
              </a:rPr>
              <a:t>Motivation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355"/>
              </a:spcBef>
            </a:pPr>
            <a:r>
              <a:rPr dirty="0" sz="1600" spc="-20">
                <a:solidFill>
                  <a:srgbClr val="C8C8C8"/>
                </a:solidFill>
                <a:latin typeface="Arial"/>
                <a:cs typeface="Arial"/>
              </a:rPr>
              <a:t>e.g.</a:t>
            </a:r>
            <a:endParaRPr sz="16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6664304" y="2388157"/>
            <a:ext cx="4683760" cy="838200"/>
          </a:xfrm>
          <a:prstGeom prst="rect">
            <a:avLst/>
          </a:prstGeom>
        </p:spPr>
        <p:txBody>
          <a:bodyPr wrap="square" lIns="0" tIns="53340" rIns="0" bIns="0" rtlCol="0" vert="horz">
            <a:spAutoFit/>
          </a:bodyPr>
          <a:lstStyle/>
          <a:p>
            <a:pPr marL="324485" indent="-311785">
              <a:lnSpc>
                <a:spcPct val="100000"/>
              </a:lnSpc>
              <a:spcBef>
                <a:spcPts val="420"/>
              </a:spcBef>
              <a:buChar char="•"/>
              <a:tabLst>
                <a:tab pos="324485" algn="l"/>
              </a:tabLst>
            </a:pP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Why</a:t>
            </a:r>
            <a:r>
              <a:rPr dirty="0" sz="1600" spc="-3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did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you</a:t>
            </a:r>
            <a:r>
              <a:rPr dirty="0" sz="1600" spc="-2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continue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studying</a:t>
            </a:r>
            <a:r>
              <a:rPr dirty="0" sz="1600" spc="-2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C8C8C8"/>
                </a:solidFill>
                <a:latin typeface="Arial"/>
                <a:cs typeface="Arial"/>
              </a:rPr>
              <a:t>maths/stats?</a:t>
            </a:r>
            <a:endParaRPr sz="1600">
              <a:latin typeface="Arial"/>
              <a:cs typeface="Arial"/>
            </a:endParaRPr>
          </a:p>
          <a:p>
            <a:pPr marL="325120" marR="5080" indent="-312420">
              <a:lnSpc>
                <a:spcPct val="100000"/>
              </a:lnSpc>
              <a:spcBef>
                <a:spcPts val="320"/>
              </a:spcBef>
              <a:buChar char="•"/>
              <a:tabLst>
                <a:tab pos="325120" algn="l"/>
              </a:tabLst>
            </a:pP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Do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you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have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any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fun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or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interest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highlights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20">
                <a:solidFill>
                  <a:srgbClr val="C8C8C8"/>
                </a:solidFill>
                <a:latin typeface="Arial"/>
                <a:cs typeface="Arial"/>
              </a:rPr>
              <a:t>from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work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you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could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share?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C8C8C8"/>
                </a:solidFill>
                <a:latin typeface="Arial"/>
                <a:cs typeface="Arial"/>
              </a:rPr>
              <a:t>Interesting</a:t>
            </a:r>
            <a:r>
              <a:rPr dirty="0" sz="1600" spc="-2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trials,</a:t>
            </a:r>
            <a:r>
              <a:rPr dirty="0" sz="1600" spc="-3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C8C8C8"/>
                </a:solidFill>
                <a:latin typeface="Arial"/>
                <a:cs typeface="Arial"/>
              </a:rPr>
              <a:t>unusual</a:t>
            </a:r>
            <a:endParaRPr sz="16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1417556" y="3232905"/>
            <a:ext cx="8505190" cy="503555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1770"/>
              </a:lnSpc>
              <a:tabLst>
                <a:tab pos="391160" algn="l"/>
                <a:tab pos="5571490" algn="l"/>
              </a:tabLst>
            </a:pPr>
            <a:r>
              <a:rPr dirty="0" baseline="-5747" sz="2175" spc="-75">
                <a:solidFill>
                  <a:srgbClr val="C8C8C8"/>
                </a:solidFill>
                <a:latin typeface="Arial"/>
                <a:cs typeface="Arial"/>
              </a:rPr>
              <a:t>–</a:t>
            </a:r>
            <a:r>
              <a:rPr dirty="0" baseline="-5747" sz="2175">
                <a:solidFill>
                  <a:srgbClr val="C8C8C8"/>
                </a:solidFill>
                <a:latin typeface="Arial"/>
                <a:cs typeface="Arial"/>
              </a:rPr>
              <a:t>	What does the</a:t>
            </a:r>
            <a:r>
              <a:rPr dirty="0" baseline="-5747" sz="2175" spc="7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baseline="-5747" sz="2175">
                <a:solidFill>
                  <a:srgbClr val="C8C8C8"/>
                </a:solidFill>
                <a:latin typeface="Arial"/>
                <a:cs typeface="Arial"/>
              </a:rPr>
              <a:t>company </a:t>
            </a:r>
            <a:r>
              <a:rPr dirty="0" baseline="-5747" sz="2175" spc="-37">
                <a:solidFill>
                  <a:srgbClr val="C8C8C8"/>
                </a:solidFill>
                <a:latin typeface="Arial"/>
                <a:cs typeface="Arial"/>
              </a:rPr>
              <a:t>do?</a:t>
            </a:r>
            <a:r>
              <a:rPr dirty="0" baseline="-5747" sz="2175">
                <a:solidFill>
                  <a:srgbClr val="C8C8C8"/>
                </a:solidFill>
                <a:latin typeface="Arial"/>
                <a:cs typeface="Arial"/>
              </a:rPr>
              <a:t>	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results,</a:t>
            </a:r>
            <a:r>
              <a:rPr dirty="0" sz="1600" spc="-80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>
                <a:solidFill>
                  <a:srgbClr val="C8C8C8"/>
                </a:solidFill>
                <a:latin typeface="Arial"/>
                <a:cs typeface="Arial"/>
              </a:rPr>
              <a:t>breakthrough</a:t>
            </a:r>
            <a:r>
              <a:rPr dirty="0" sz="1600" spc="-75">
                <a:solidFill>
                  <a:srgbClr val="C8C8C8"/>
                </a:solidFill>
                <a:latin typeface="Arial"/>
                <a:cs typeface="Arial"/>
              </a:rPr>
              <a:t> </a:t>
            </a:r>
            <a:r>
              <a:rPr dirty="0" sz="1600" spc="-10">
                <a:solidFill>
                  <a:srgbClr val="C8C8C8"/>
                </a:solidFill>
                <a:latin typeface="Arial"/>
                <a:cs typeface="Arial"/>
              </a:rPr>
              <a:t>medicines.</a:t>
            </a:r>
            <a:endParaRPr sz="16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430"/>
              </a:spcBef>
              <a:tabLst>
                <a:tab pos="391160" algn="l"/>
              </a:tabLst>
            </a:pPr>
            <a:r>
              <a:rPr dirty="0" sz="1450" spc="-50">
                <a:solidFill>
                  <a:srgbClr val="C8C8C8"/>
                </a:solidFill>
                <a:latin typeface="Arial"/>
                <a:cs typeface="Arial"/>
              </a:rPr>
              <a:t>–</a:t>
            </a:r>
            <a:r>
              <a:rPr dirty="0" sz="1450">
                <a:solidFill>
                  <a:srgbClr val="C8C8C8"/>
                </a:solidFill>
                <a:latin typeface="Arial"/>
                <a:cs typeface="Arial"/>
              </a:rPr>
              <a:t>	What do you </a:t>
            </a:r>
            <a:r>
              <a:rPr dirty="0" sz="1450" spc="-25">
                <a:solidFill>
                  <a:srgbClr val="C8C8C8"/>
                </a:solidFill>
                <a:latin typeface="Arial"/>
                <a:cs typeface="Arial"/>
              </a:rPr>
              <a:t>do?</a:t>
            </a:r>
            <a:endParaRPr sz="145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7086403" y="4197853"/>
            <a:ext cx="3814445" cy="2159000"/>
          </a:xfrm>
          <a:prstGeom prst="rect">
            <a:avLst/>
          </a:prstGeom>
          <a:ln w="28574">
            <a:solidFill>
              <a:srgbClr val="646464"/>
            </a:solidFill>
          </a:ln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</a:pPr>
            <a:endParaRPr sz="14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1120"/>
              </a:spcBef>
            </a:pPr>
            <a:endParaRPr sz="1400">
              <a:latin typeface="Times New Roman"/>
              <a:cs typeface="Times New Roman"/>
            </a:endParaRPr>
          </a:p>
          <a:p>
            <a:pPr marL="1009015">
              <a:lnSpc>
                <a:spcPct val="100000"/>
              </a:lnSpc>
            </a:pPr>
            <a:r>
              <a:rPr dirty="0" sz="1400">
                <a:latin typeface="Arial"/>
                <a:cs typeface="Arial"/>
              </a:rPr>
              <a:t>Insert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a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relevant</a:t>
            </a:r>
            <a:r>
              <a:rPr dirty="0" sz="1400" spc="-25">
                <a:latin typeface="Arial"/>
                <a:cs typeface="Arial"/>
              </a:rPr>
              <a:t> </a:t>
            </a:r>
            <a:r>
              <a:rPr dirty="0" sz="1400" spc="-10">
                <a:latin typeface="Arial"/>
                <a:cs typeface="Arial"/>
              </a:rPr>
              <a:t>photo:</a:t>
            </a:r>
            <a:endParaRPr sz="1400">
              <a:latin typeface="Arial"/>
              <a:cs typeface="Arial"/>
            </a:endParaRPr>
          </a:p>
          <a:p>
            <a:pPr marL="1186815" marR="638810" indent="-518795">
              <a:lnSpc>
                <a:spcPct val="100000"/>
              </a:lnSpc>
            </a:pPr>
            <a:r>
              <a:rPr dirty="0" sz="1400">
                <a:latin typeface="Arial"/>
                <a:cs typeface="Arial"/>
              </a:rPr>
              <a:t>e.g.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you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/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company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/</a:t>
            </a:r>
            <a:r>
              <a:rPr dirty="0" sz="1400" spc="-10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university</a:t>
            </a:r>
            <a:r>
              <a:rPr dirty="0" sz="1400" spc="-5">
                <a:latin typeface="Arial"/>
                <a:cs typeface="Arial"/>
              </a:rPr>
              <a:t> </a:t>
            </a:r>
            <a:r>
              <a:rPr dirty="0" sz="1400" spc="-50">
                <a:latin typeface="Arial"/>
                <a:cs typeface="Arial"/>
              </a:rPr>
              <a:t>/ </a:t>
            </a:r>
            <a:r>
              <a:rPr dirty="0" sz="1400">
                <a:latin typeface="Arial"/>
                <a:cs typeface="Arial"/>
              </a:rPr>
              <a:t>product</a:t>
            </a:r>
            <a:r>
              <a:rPr dirty="0" sz="1400" spc="-45">
                <a:latin typeface="Arial"/>
                <a:cs typeface="Arial"/>
              </a:rPr>
              <a:t> </a:t>
            </a:r>
            <a:r>
              <a:rPr dirty="0" sz="1400">
                <a:latin typeface="Arial"/>
                <a:cs typeface="Arial"/>
              </a:rPr>
              <a:t>worked</a:t>
            </a:r>
            <a:r>
              <a:rPr dirty="0" sz="1400" spc="-30">
                <a:latin typeface="Arial"/>
                <a:cs typeface="Arial"/>
              </a:rPr>
              <a:t> </a:t>
            </a:r>
            <a:r>
              <a:rPr dirty="0" sz="1400" spc="-25">
                <a:latin typeface="Arial"/>
                <a:cs typeface="Arial"/>
              </a:rPr>
              <a:t>on</a:t>
            </a:r>
            <a:endParaRPr sz="14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406856" y="3123718"/>
            <a:ext cx="11594465" cy="610870"/>
            <a:chOff x="406856" y="3123718"/>
            <a:chExt cx="11594465" cy="610870"/>
          </a:xfrm>
        </p:grpSpPr>
        <p:sp>
          <p:nvSpPr>
            <p:cNvPr id="16" name="object 16" descr=""/>
            <p:cNvSpPr/>
            <p:nvPr/>
          </p:nvSpPr>
          <p:spPr>
            <a:xfrm>
              <a:off x="419556" y="3136418"/>
              <a:ext cx="11569065" cy="585470"/>
            </a:xfrm>
            <a:custGeom>
              <a:avLst/>
              <a:gdLst/>
              <a:ahLst/>
              <a:cxnLst/>
              <a:rect l="l" t="t" r="r" b="b"/>
              <a:pathLst>
                <a:path w="11569065" h="585470">
                  <a:moveTo>
                    <a:pt x="11568910" y="585164"/>
                  </a:moveTo>
                  <a:lnTo>
                    <a:pt x="0" y="585164"/>
                  </a:lnTo>
                  <a:lnTo>
                    <a:pt x="0" y="0"/>
                  </a:lnTo>
                  <a:lnTo>
                    <a:pt x="11568910" y="0"/>
                  </a:lnTo>
                  <a:lnTo>
                    <a:pt x="11568910" y="585164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419556" y="3136418"/>
              <a:ext cx="11569065" cy="585470"/>
            </a:xfrm>
            <a:custGeom>
              <a:avLst/>
              <a:gdLst/>
              <a:ahLst/>
              <a:cxnLst/>
              <a:rect l="l" t="t" r="r" b="b"/>
              <a:pathLst>
                <a:path w="11569065" h="585470">
                  <a:moveTo>
                    <a:pt x="0" y="0"/>
                  </a:moveTo>
                  <a:lnTo>
                    <a:pt x="11568910" y="0"/>
                  </a:lnTo>
                  <a:lnTo>
                    <a:pt x="11568910" y="585164"/>
                  </a:lnTo>
                  <a:lnTo>
                    <a:pt x="0" y="585164"/>
                  </a:lnTo>
                  <a:lnTo>
                    <a:pt x="0" y="0"/>
                  </a:lnTo>
                  <a:close/>
                </a:path>
              </a:pathLst>
            </a:custGeom>
            <a:ln w="25399">
              <a:solidFill>
                <a:srgbClr val="FA9A0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3100989" y="3264408"/>
              <a:ext cx="6206490" cy="329565"/>
            </a:xfrm>
            <a:custGeom>
              <a:avLst/>
              <a:gdLst/>
              <a:ahLst/>
              <a:cxnLst/>
              <a:rect l="l" t="t" r="r" b="b"/>
              <a:pathLst>
                <a:path w="6206490" h="329564">
                  <a:moveTo>
                    <a:pt x="6206045" y="329183"/>
                  </a:moveTo>
                  <a:lnTo>
                    <a:pt x="0" y="329183"/>
                  </a:lnTo>
                  <a:lnTo>
                    <a:pt x="0" y="0"/>
                  </a:lnTo>
                  <a:lnTo>
                    <a:pt x="6206045" y="0"/>
                  </a:lnTo>
                  <a:lnTo>
                    <a:pt x="6206045" y="329183"/>
                  </a:lnTo>
                  <a:close/>
                </a:path>
              </a:pathLst>
            </a:custGeom>
            <a:solidFill>
              <a:srgbClr val="FFFF00"/>
            </a:solidFill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9" name="object 19" descr=""/>
          <p:cNvSpPr txBox="1"/>
          <p:nvPr/>
        </p:nvSpPr>
        <p:spPr>
          <a:xfrm>
            <a:off x="3088289" y="3210255"/>
            <a:ext cx="62318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85" b="1">
                <a:solidFill>
                  <a:srgbClr val="FA9A00"/>
                </a:solidFill>
                <a:latin typeface="Calibri"/>
                <a:cs typeface="Calibri"/>
              </a:rPr>
              <a:t>Placeholder</a:t>
            </a:r>
            <a:r>
              <a:rPr dirty="0" sz="2400" spc="130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60" b="1">
                <a:solidFill>
                  <a:srgbClr val="FA9A00"/>
                </a:solidFill>
                <a:latin typeface="Calibri"/>
                <a:cs typeface="Calibri"/>
              </a:rPr>
              <a:t>slide</a:t>
            </a:r>
            <a:r>
              <a:rPr dirty="0" sz="2400" spc="130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60" b="1">
                <a:solidFill>
                  <a:srgbClr val="FA9A00"/>
                </a:solidFill>
                <a:latin typeface="Calibri"/>
                <a:cs typeface="Calibri"/>
              </a:rPr>
              <a:t>to</a:t>
            </a:r>
            <a:r>
              <a:rPr dirty="0" sz="2400" spc="130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150" b="1">
                <a:solidFill>
                  <a:srgbClr val="FA9A00"/>
                </a:solidFill>
                <a:latin typeface="Calibri"/>
                <a:cs typeface="Calibri"/>
              </a:rPr>
              <a:t>be</a:t>
            </a:r>
            <a:r>
              <a:rPr dirty="0" sz="2400" spc="130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105" b="1">
                <a:solidFill>
                  <a:srgbClr val="FA9A00"/>
                </a:solidFill>
                <a:latin typeface="Calibri"/>
                <a:cs typeface="Calibri"/>
              </a:rPr>
              <a:t>updated</a:t>
            </a:r>
            <a:r>
              <a:rPr dirty="0" sz="2400" spc="130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95" b="1">
                <a:solidFill>
                  <a:srgbClr val="FA9A00"/>
                </a:solidFill>
                <a:latin typeface="Calibri"/>
                <a:cs typeface="Calibri"/>
              </a:rPr>
              <a:t>by</a:t>
            </a:r>
            <a:r>
              <a:rPr dirty="0" sz="2400" spc="130" b="1">
                <a:solidFill>
                  <a:srgbClr val="FA9A00"/>
                </a:solidFill>
                <a:latin typeface="Calibri"/>
                <a:cs typeface="Calibri"/>
              </a:rPr>
              <a:t> </a:t>
            </a:r>
            <a:r>
              <a:rPr dirty="0" sz="2400" spc="50" b="1">
                <a:solidFill>
                  <a:srgbClr val="FA9A00"/>
                </a:solidFill>
                <a:latin typeface="Calibri"/>
                <a:cs typeface="Calibri"/>
              </a:rPr>
              <a:t>presenter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3902200" y="1855609"/>
            <a:ext cx="4425315" cy="1854200"/>
          </a:xfrm>
          <a:prstGeom prst="rect"/>
        </p:spPr>
        <p:txBody>
          <a:bodyPr wrap="square" lIns="0" tIns="12700" rIns="0" bIns="0" rtlCol="0" vert="horz">
            <a:spAutoFit/>
          </a:bodyPr>
          <a:lstStyle/>
          <a:p>
            <a:pPr marL="346075" marR="5080" indent="-334010">
              <a:lnSpc>
                <a:spcPct val="100000"/>
              </a:lnSpc>
              <a:spcBef>
                <a:spcPts val="100"/>
              </a:spcBef>
            </a:pPr>
            <a:r>
              <a:rPr dirty="0" sz="6000" b="1">
                <a:solidFill>
                  <a:srgbClr val="005983"/>
                </a:solidFill>
                <a:latin typeface="Calibri"/>
                <a:cs typeface="Calibri"/>
              </a:rPr>
              <a:t>Activity</a:t>
            </a:r>
            <a:r>
              <a:rPr dirty="0" sz="6000" spc="-40" b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6000" spc="-20" b="1">
                <a:solidFill>
                  <a:srgbClr val="005983"/>
                </a:solidFill>
                <a:latin typeface="Calibri"/>
                <a:cs typeface="Calibri"/>
              </a:rPr>
              <a:t>Slides </a:t>
            </a:r>
            <a:r>
              <a:rPr dirty="0" sz="6000" spc="-10" b="1">
                <a:solidFill>
                  <a:srgbClr val="005983"/>
                </a:solidFill>
                <a:latin typeface="Calibri"/>
                <a:cs typeface="Calibri"/>
              </a:rPr>
              <a:t>Placeholder</a:t>
            </a:r>
            <a:endParaRPr sz="60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" name="object 3" descr=""/>
          <p:cNvSpPr txBox="1"/>
          <p:nvPr/>
        </p:nvSpPr>
        <p:spPr>
          <a:xfrm>
            <a:off x="967105" y="4299961"/>
            <a:ext cx="9914255" cy="16306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 marL="559435">
              <a:lnSpc>
                <a:spcPct val="100000"/>
              </a:lnSpc>
              <a:spcBef>
                <a:spcPts val="100"/>
              </a:spcBef>
            </a:pPr>
            <a:r>
              <a:rPr dirty="0" sz="2400" spc="85" b="1">
                <a:solidFill>
                  <a:srgbClr val="00C4D9"/>
                </a:solidFill>
                <a:latin typeface="Calibri"/>
                <a:cs typeface="Calibri"/>
              </a:rPr>
              <a:t>Placeholder</a:t>
            </a:r>
            <a:r>
              <a:rPr dirty="0" sz="2400" spc="204" b="1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spc="60" b="1">
                <a:solidFill>
                  <a:srgbClr val="00C4D9"/>
                </a:solidFill>
                <a:latin typeface="Calibri"/>
                <a:cs typeface="Calibri"/>
              </a:rPr>
              <a:t>slide</a:t>
            </a:r>
            <a:r>
              <a:rPr dirty="0" sz="2400" spc="210" b="1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spc="60" b="1">
                <a:solidFill>
                  <a:srgbClr val="00C4D9"/>
                </a:solidFill>
                <a:latin typeface="Calibri"/>
                <a:cs typeface="Calibri"/>
              </a:rPr>
              <a:t>to</a:t>
            </a:r>
            <a:r>
              <a:rPr dirty="0" sz="2400" spc="210" b="1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00C4D9"/>
                </a:solidFill>
                <a:latin typeface="Calibri"/>
                <a:cs typeface="Calibri"/>
              </a:rPr>
              <a:t>insert</a:t>
            </a:r>
            <a:r>
              <a:rPr dirty="0" sz="2400" spc="210" b="1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00C4D9"/>
                </a:solidFill>
                <a:latin typeface="Calibri"/>
                <a:cs typeface="Calibri"/>
              </a:rPr>
              <a:t>any</a:t>
            </a:r>
            <a:r>
              <a:rPr dirty="0" sz="2400" spc="210" b="1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b="1">
                <a:solidFill>
                  <a:srgbClr val="00C4D9"/>
                </a:solidFill>
                <a:latin typeface="Calibri"/>
                <a:cs typeface="Calibri"/>
              </a:rPr>
              <a:t>activity</a:t>
            </a:r>
            <a:r>
              <a:rPr dirty="0" sz="2400" spc="210" b="1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spc="55" b="1">
                <a:solidFill>
                  <a:srgbClr val="00C4D9"/>
                </a:solidFill>
                <a:latin typeface="Calibri"/>
                <a:cs typeface="Calibri"/>
              </a:rPr>
              <a:t>slides</a:t>
            </a:r>
            <a:endParaRPr sz="2400">
              <a:latin typeface="Calibri"/>
              <a:cs typeface="Calibri"/>
            </a:endParaRPr>
          </a:p>
          <a:p>
            <a:pPr marL="635635">
              <a:lnSpc>
                <a:spcPct val="100000"/>
              </a:lnSpc>
              <a:spcBef>
                <a:spcPts val="2715"/>
              </a:spcBef>
            </a:pP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Some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useful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workshops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are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available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for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use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on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the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00C4D9"/>
                </a:solidFill>
                <a:latin typeface="Arial"/>
                <a:cs typeface="Arial"/>
              </a:rPr>
              <a:t>PSI</a:t>
            </a:r>
            <a:r>
              <a:rPr dirty="0" sz="24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00C4D9"/>
                </a:solidFill>
                <a:latin typeface="Arial"/>
                <a:cs typeface="Arial"/>
              </a:rPr>
              <a:t>website: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280"/>
              </a:spcBef>
            </a:pPr>
            <a:r>
              <a:rPr dirty="0" sz="2400" spc="-10" b="1">
                <a:solidFill>
                  <a:srgbClr val="005983"/>
                </a:solidFill>
                <a:latin typeface="Arial"/>
                <a:cs typeface="Arial"/>
              </a:rPr>
              <a:t>https://psiweb.org/careers/schools-education/classroom-workshops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7639583" y="5784516"/>
            <a:ext cx="1786889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Mathematician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3" name="object 3" descr=""/>
          <p:cNvGrpSpPr/>
          <p:nvPr/>
        </p:nvGrpSpPr>
        <p:grpSpPr>
          <a:xfrm>
            <a:off x="7981080" y="5676407"/>
            <a:ext cx="1125220" cy="666115"/>
            <a:chOff x="7981080" y="5676407"/>
            <a:chExt cx="1125220" cy="666115"/>
          </a:xfrm>
        </p:grpSpPr>
        <p:sp>
          <p:nvSpPr>
            <p:cNvPr id="4" name="object 4" descr=""/>
            <p:cNvSpPr/>
            <p:nvPr/>
          </p:nvSpPr>
          <p:spPr>
            <a:xfrm>
              <a:off x="7993780" y="5689107"/>
              <a:ext cx="1099820" cy="640715"/>
            </a:xfrm>
            <a:custGeom>
              <a:avLst/>
              <a:gdLst/>
              <a:ahLst/>
              <a:cxnLst/>
              <a:rect l="l" t="t" r="r" b="b"/>
              <a:pathLst>
                <a:path w="1099820" h="640714">
                  <a:moveTo>
                    <a:pt x="1016275" y="640290"/>
                  </a:moveTo>
                  <a:lnTo>
                    <a:pt x="549877" y="432389"/>
                  </a:lnTo>
                  <a:lnTo>
                    <a:pt x="83480" y="640290"/>
                  </a:lnTo>
                  <a:lnTo>
                    <a:pt x="0" y="453014"/>
                  </a:lnTo>
                  <a:lnTo>
                    <a:pt x="298073" y="320145"/>
                  </a:lnTo>
                  <a:lnTo>
                    <a:pt x="0" y="187276"/>
                  </a:lnTo>
                  <a:lnTo>
                    <a:pt x="83480" y="0"/>
                  </a:lnTo>
                  <a:lnTo>
                    <a:pt x="549877" y="207901"/>
                  </a:lnTo>
                  <a:lnTo>
                    <a:pt x="1016275" y="0"/>
                  </a:lnTo>
                  <a:lnTo>
                    <a:pt x="1099756" y="187276"/>
                  </a:lnTo>
                  <a:lnTo>
                    <a:pt x="801682" y="320145"/>
                  </a:lnTo>
                  <a:lnTo>
                    <a:pt x="1099756" y="453014"/>
                  </a:lnTo>
                  <a:lnTo>
                    <a:pt x="1016275" y="640290"/>
                  </a:lnTo>
                  <a:close/>
                </a:path>
              </a:pathLst>
            </a:custGeom>
            <a:solidFill>
              <a:srgbClr val="FF0000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5" name="object 5" descr=""/>
            <p:cNvSpPr/>
            <p:nvPr/>
          </p:nvSpPr>
          <p:spPr>
            <a:xfrm>
              <a:off x="7993780" y="5689107"/>
              <a:ext cx="1099820" cy="640715"/>
            </a:xfrm>
            <a:custGeom>
              <a:avLst/>
              <a:gdLst/>
              <a:ahLst/>
              <a:cxnLst/>
              <a:rect l="l" t="t" r="r" b="b"/>
              <a:pathLst>
                <a:path w="1099820" h="640714">
                  <a:moveTo>
                    <a:pt x="0" y="187276"/>
                  </a:moveTo>
                  <a:lnTo>
                    <a:pt x="83480" y="0"/>
                  </a:lnTo>
                  <a:lnTo>
                    <a:pt x="549877" y="207901"/>
                  </a:lnTo>
                  <a:lnTo>
                    <a:pt x="1016275" y="0"/>
                  </a:lnTo>
                  <a:lnTo>
                    <a:pt x="1099756" y="187276"/>
                  </a:lnTo>
                  <a:lnTo>
                    <a:pt x="801682" y="320145"/>
                  </a:lnTo>
                  <a:lnTo>
                    <a:pt x="1099756" y="453014"/>
                  </a:lnTo>
                  <a:lnTo>
                    <a:pt x="1016275" y="640290"/>
                  </a:lnTo>
                  <a:lnTo>
                    <a:pt x="549877" y="432389"/>
                  </a:lnTo>
                  <a:lnTo>
                    <a:pt x="83480" y="640290"/>
                  </a:lnTo>
                  <a:lnTo>
                    <a:pt x="0" y="453014"/>
                  </a:lnTo>
                  <a:lnTo>
                    <a:pt x="298073" y="320145"/>
                  </a:lnTo>
                  <a:lnTo>
                    <a:pt x="0" y="187276"/>
                  </a:lnTo>
                  <a:close/>
                </a:path>
              </a:pathLst>
            </a:custGeom>
            <a:ln w="25399">
              <a:solidFill>
                <a:srgbClr val="0040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What</a:t>
            </a:r>
            <a:r>
              <a:rPr dirty="0" spc="-10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job</a:t>
            </a:r>
            <a:r>
              <a:rPr dirty="0" spc="-10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does Maths</a:t>
            </a:r>
            <a:r>
              <a:rPr dirty="0" spc="-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lead</a:t>
            </a:r>
            <a:r>
              <a:rPr dirty="0" spc="-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 spc="-25">
                <a:solidFill>
                  <a:srgbClr val="004262"/>
                </a:solidFill>
                <a:latin typeface="Arial"/>
                <a:cs typeface="Arial"/>
              </a:rPr>
              <a:t>to?</a:t>
            </a:r>
          </a:p>
        </p:txBody>
      </p:sp>
      <p:sp>
        <p:nvSpPr>
          <p:cNvPr id="7" name="object 7" descr=""/>
          <p:cNvSpPr txBox="1"/>
          <p:nvPr/>
        </p:nvSpPr>
        <p:spPr>
          <a:xfrm>
            <a:off x="1535186" y="1677416"/>
            <a:ext cx="3322320" cy="369570"/>
          </a:xfrm>
          <a:prstGeom prst="rect">
            <a:avLst/>
          </a:prstGeom>
          <a:solidFill>
            <a:srgbClr val="00C4D9"/>
          </a:solidFill>
          <a:ln w="25399">
            <a:solidFill>
              <a:srgbClr val="008F9E"/>
            </a:solidFill>
          </a:ln>
        </p:spPr>
        <p:txBody>
          <a:bodyPr wrap="square" lIns="0" tIns="28575" rIns="0" bIns="0" rtlCol="0" vert="horz">
            <a:spAutoFit/>
          </a:bodyPr>
          <a:lstStyle/>
          <a:p>
            <a:pPr marL="854075">
              <a:lnSpc>
                <a:spcPct val="100000"/>
              </a:lnSpc>
              <a:spcBef>
                <a:spcPts val="225"/>
              </a:spcBef>
            </a:pP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What</a:t>
            </a:r>
            <a:r>
              <a:rPr dirty="0" sz="1800" spc="-20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>
                <a:solidFill>
                  <a:srgbClr val="FFFFFF"/>
                </a:solidFill>
                <a:latin typeface="Arial"/>
                <a:cs typeface="Arial"/>
              </a:rPr>
              <a:t>you</a:t>
            </a:r>
            <a:r>
              <a:rPr dirty="0" sz="1800" spc="-15">
                <a:solidFill>
                  <a:srgbClr val="FFFFFF"/>
                </a:solidFill>
                <a:latin typeface="Arial"/>
                <a:cs typeface="Arial"/>
              </a:rPr>
              <a:t> </a:t>
            </a:r>
            <a:r>
              <a:rPr dirty="0" sz="1800" spc="-10">
                <a:solidFill>
                  <a:srgbClr val="FFFFFF"/>
                </a:solidFill>
                <a:latin typeface="Arial"/>
                <a:cs typeface="Arial"/>
              </a:rPr>
              <a:t>Study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871984" y="1645150"/>
            <a:ext cx="3322320" cy="369570"/>
          </a:xfrm>
          <a:prstGeom prst="rect">
            <a:avLst/>
          </a:prstGeom>
          <a:solidFill>
            <a:srgbClr val="00C4D9"/>
          </a:solidFill>
          <a:ln w="25399">
            <a:solidFill>
              <a:srgbClr val="008F9E"/>
            </a:solidFill>
          </a:ln>
        </p:spPr>
        <p:txBody>
          <a:bodyPr wrap="square" lIns="0" tIns="285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225"/>
              </a:spcBef>
            </a:pPr>
            <a:r>
              <a:rPr dirty="0" sz="1800" spc="-25">
                <a:solidFill>
                  <a:srgbClr val="FFFFFF"/>
                </a:solidFill>
                <a:latin typeface="Arial"/>
                <a:cs typeface="Arial"/>
              </a:rPr>
              <a:t>Job</a:t>
            </a:r>
            <a:endParaRPr sz="18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2880789" y="2363015"/>
            <a:ext cx="522605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25">
                <a:solidFill>
                  <a:srgbClr val="00C4D9"/>
                </a:solidFill>
                <a:latin typeface="Arial"/>
                <a:cs typeface="Arial"/>
              </a:rPr>
              <a:t>Law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0" name="object 10" descr=""/>
          <p:cNvGrpSpPr/>
          <p:nvPr/>
        </p:nvGrpSpPr>
        <p:grpSpPr>
          <a:xfrm>
            <a:off x="5227447" y="2327936"/>
            <a:ext cx="1283970" cy="512445"/>
            <a:chOff x="5227447" y="2327936"/>
            <a:chExt cx="1283970" cy="512445"/>
          </a:xfrm>
        </p:grpSpPr>
        <p:sp>
          <p:nvSpPr>
            <p:cNvPr id="11" name="object 11" descr=""/>
            <p:cNvSpPr/>
            <p:nvPr/>
          </p:nvSpPr>
          <p:spPr>
            <a:xfrm>
              <a:off x="5240147" y="2340636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4">
                  <a:moveTo>
                    <a:pt x="1015067" y="486562"/>
                  </a:move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lnTo>
                    <a:pt x="1015067" y="121640"/>
                  </a:lnTo>
                  <a:lnTo>
                    <a:pt x="1015067" y="0"/>
                  </a:lnTo>
                  <a:lnTo>
                    <a:pt x="1258348" y="243281"/>
                  </a:lnTo>
                  <a:lnTo>
                    <a:pt x="1015067" y="486562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2" name="object 12" descr=""/>
            <p:cNvSpPr/>
            <p:nvPr/>
          </p:nvSpPr>
          <p:spPr>
            <a:xfrm>
              <a:off x="5240147" y="2340636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4">
                  <a:moveTo>
                    <a:pt x="0" y="121640"/>
                  </a:moveTo>
                  <a:lnTo>
                    <a:pt x="1015067" y="121640"/>
                  </a:lnTo>
                  <a:lnTo>
                    <a:pt x="1015067" y="0"/>
                  </a:lnTo>
                  <a:lnTo>
                    <a:pt x="1258348" y="243281"/>
                  </a:lnTo>
                  <a:lnTo>
                    <a:pt x="1015067" y="486562"/>
                  </a:ln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close/>
                </a:path>
              </a:pathLst>
            </a:custGeom>
            <a:ln w="25399">
              <a:solidFill>
                <a:srgbClr val="0040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3" name="object 13" descr=""/>
          <p:cNvSpPr txBox="1"/>
          <p:nvPr/>
        </p:nvSpPr>
        <p:spPr>
          <a:xfrm>
            <a:off x="8083714" y="2365633"/>
            <a:ext cx="899160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Lawyer</a:t>
            </a:r>
            <a:endParaRPr sz="21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2469291" y="3208098"/>
            <a:ext cx="1471295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Engineering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15" name="object 15" descr=""/>
          <p:cNvGrpSpPr/>
          <p:nvPr/>
        </p:nvGrpSpPr>
        <p:grpSpPr>
          <a:xfrm>
            <a:off x="5227446" y="3173018"/>
            <a:ext cx="1283970" cy="512445"/>
            <a:chOff x="5227446" y="3173018"/>
            <a:chExt cx="1283970" cy="512445"/>
          </a:xfrm>
        </p:grpSpPr>
        <p:sp>
          <p:nvSpPr>
            <p:cNvPr id="16" name="object 16" descr=""/>
            <p:cNvSpPr/>
            <p:nvPr/>
          </p:nvSpPr>
          <p:spPr>
            <a:xfrm>
              <a:off x="5240146" y="3185718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1015067" y="486562"/>
                  </a:move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lnTo>
                    <a:pt x="1015067" y="121640"/>
                  </a:lnTo>
                  <a:lnTo>
                    <a:pt x="1015067" y="0"/>
                  </a:lnTo>
                  <a:lnTo>
                    <a:pt x="1258348" y="243281"/>
                  </a:lnTo>
                  <a:lnTo>
                    <a:pt x="1015067" y="486562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5240146" y="3185718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0" y="121640"/>
                  </a:moveTo>
                  <a:lnTo>
                    <a:pt x="1015067" y="121640"/>
                  </a:lnTo>
                  <a:lnTo>
                    <a:pt x="1015067" y="0"/>
                  </a:lnTo>
                  <a:lnTo>
                    <a:pt x="1258348" y="243281"/>
                  </a:lnTo>
                  <a:lnTo>
                    <a:pt x="1015067" y="486562"/>
                  </a:ln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close/>
                </a:path>
              </a:pathLst>
            </a:custGeom>
            <a:ln w="25399">
              <a:solidFill>
                <a:srgbClr val="0040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8" name="object 18" descr=""/>
          <p:cNvSpPr txBox="1"/>
          <p:nvPr/>
        </p:nvSpPr>
        <p:spPr>
          <a:xfrm>
            <a:off x="7978167" y="3208098"/>
            <a:ext cx="1109980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Engineer</a:t>
            </a:r>
            <a:endParaRPr sz="21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1886416" y="4053182"/>
            <a:ext cx="2419350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>
                <a:solidFill>
                  <a:srgbClr val="00C4D9"/>
                </a:solidFill>
                <a:latin typeface="Arial"/>
                <a:cs typeface="Arial"/>
              </a:rPr>
              <a:t>Veterinary</a:t>
            </a:r>
            <a:r>
              <a:rPr dirty="0" sz="2100" spc="-2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Sciences</a:t>
            </a:r>
            <a:endParaRPr sz="2100">
              <a:latin typeface="Arial"/>
              <a:cs typeface="Arial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8324491" y="4053181"/>
            <a:ext cx="416559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25">
                <a:solidFill>
                  <a:srgbClr val="00C4D9"/>
                </a:solidFill>
                <a:latin typeface="Arial"/>
                <a:cs typeface="Arial"/>
              </a:rPr>
              <a:t>Vet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5227446" y="4018101"/>
            <a:ext cx="1283970" cy="512445"/>
            <a:chOff x="5227446" y="4018101"/>
            <a:chExt cx="1283970" cy="512445"/>
          </a:xfrm>
        </p:grpSpPr>
        <p:sp>
          <p:nvSpPr>
            <p:cNvPr id="22" name="object 22" descr=""/>
            <p:cNvSpPr/>
            <p:nvPr/>
          </p:nvSpPr>
          <p:spPr>
            <a:xfrm>
              <a:off x="5240146" y="4030801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1015067" y="486562"/>
                  </a:move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lnTo>
                    <a:pt x="1015067" y="121640"/>
                  </a:lnTo>
                  <a:lnTo>
                    <a:pt x="1015067" y="0"/>
                  </a:lnTo>
                  <a:lnTo>
                    <a:pt x="1258348" y="243281"/>
                  </a:lnTo>
                  <a:lnTo>
                    <a:pt x="1015067" y="486562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3" name="object 23" descr=""/>
            <p:cNvSpPr/>
            <p:nvPr/>
          </p:nvSpPr>
          <p:spPr>
            <a:xfrm>
              <a:off x="5240146" y="4030801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0" y="121640"/>
                  </a:moveTo>
                  <a:lnTo>
                    <a:pt x="1015067" y="121640"/>
                  </a:lnTo>
                  <a:lnTo>
                    <a:pt x="1015067" y="0"/>
                  </a:lnTo>
                  <a:lnTo>
                    <a:pt x="1258348" y="243281"/>
                  </a:lnTo>
                  <a:lnTo>
                    <a:pt x="1015067" y="486562"/>
                  </a:ln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close/>
                </a:path>
              </a:pathLst>
            </a:custGeom>
            <a:ln w="25399">
              <a:solidFill>
                <a:srgbClr val="0040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/>
          <p:nvPr/>
        </p:nvSpPr>
        <p:spPr>
          <a:xfrm>
            <a:off x="2541364" y="4898264"/>
            <a:ext cx="1109345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Medicine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25" name="object 25" descr=""/>
          <p:cNvGrpSpPr/>
          <p:nvPr/>
        </p:nvGrpSpPr>
        <p:grpSpPr>
          <a:xfrm>
            <a:off x="5227444" y="4858991"/>
            <a:ext cx="1283970" cy="512445"/>
            <a:chOff x="5227444" y="4858991"/>
            <a:chExt cx="1283970" cy="512445"/>
          </a:xfrm>
        </p:grpSpPr>
        <p:sp>
          <p:nvSpPr>
            <p:cNvPr id="26" name="object 26" descr=""/>
            <p:cNvSpPr/>
            <p:nvPr/>
          </p:nvSpPr>
          <p:spPr>
            <a:xfrm>
              <a:off x="5240144" y="4871691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1015067" y="486562"/>
                  </a:move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lnTo>
                    <a:pt x="1015067" y="121640"/>
                  </a:lnTo>
                  <a:lnTo>
                    <a:pt x="1015067" y="0"/>
                  </a:lnTo>
                  <a:lnTo>
                    <a:pt x="1258349" y="243281"/>
                  </a:lnTo>
                  <a:lnTo>
                    <a:pt x="1015067" y="486562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7" name="object 27" descr=""/>
            <p:cNvSpPr/>
            <p:nvPr/>
          </p:nvSpPr>
          <p:spPr>
            <a:xfrm>
              <a:off x="5240144" y="4871691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0" y="121640"/>
                  </a:moveTo>
                  <a:lnTo>
                    <a:pt x="1015067" y="121640"/>
                  </a:lnTo>
                  <a:lnTo>
                    <a:pt x="1015067" y="0"/>
                  </a:lnTo>
                  <a:lnTo>
                    <a:pt x="1258349" y="243281"/>
                  </a:lnTo>
                  <a:lnTo>
                    <a:pt x="1015067" y="486562"/>
                  </a:lnTo>
                  <a:lnTo>
                    <a:pt x="1015067" y="364922"/>
                  </a:lnTo>
                  <a:lnTo>
                    <a:pt x="0" y="364922"/>
                  </a:lnTo>
                  <a:lnTo>
                    <a:pt x="0" y="121640"/>
                  </a:lnTo>
                  <a:close/>
                </a:path>
              </a:pathLst>
            </a:custGeom>
            <a:ln w="25399">
              <a:solidFill>
                <a:srgbClr val="0040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8" name="object 28" descr=""/>
          <p:cNvSpPr txBox="1"/>
          <p:nvPr/>
        </p:nvSpPr>
        <p:spPr>
          <a:xfrm>
            <a:off x="8159035" y="4886255"/>
            <a:ext cx="748030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Medic</a:t>
            </a:r>
            <a:endParaRPr sz="21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/>
          <p:nvPr/>
        </p:nvSpPr>
        <p:spPr>
          <a:xfrm>
            <a:off x="2714557" y="5792329"/>
            <a:ext cx="763270" cy="350520"/>
          </a:xfrm>
          <a:prstGeom prst="rect">
            <a:avLst/>
          </a:prstGeom>
        </p:spPr>
        <p:txBody>
          <a:bodyPr wrap="square" lIns="0" tIns="1651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30"/>
              </a:spcBef>
            </a:pPr>
            <a:r>
              <a:rPr dirty="0" sz="2100" spc="-10">
                <a:solidFill>
                  <a:srgbClr val="00C4D9"/>
                </a:solidFill>
                <a:latin typeface="Arial"/>
                <a:cs typeface="Arial"/>
              </a:rPr>
              <a:t>Maths</a:t>
            </a:r>
            <a:endParaRPr sz="2100">
              <a:latin typeface="Arial"/>
              <a:cs typeface="Arial"/>
            </a:endParaRPr>
          </a:p>
        </p:txBody>
      </p:sp>
      <p:grpSp>
        <p:nvGrpSpPr>
          <p:cNvPr id="30" name="object 30" descr=""/>
          <p:cNvGrpSpPr/>
          <p:nvPr/>
        </p:nvGrpSpPr>
        <p:grpSpPr>
          <a:xfrm>
            <a:off x="5227444" y="5757251"/>
            <a:ext cx="1283970" cy="512445"/>
            <a:chOff x="5227444" y="5757251"/>
            <a:chExt cx="1283970" cy="512445"/>
          </a:xfrm>
        </p:grpSpPr>
        <p:sp>
          <p:nvSpPr>
            <p:cNvPr id="31" name="object 31" descr=""/>
            <p:cNvSpPr/>
            <p:nvPr/>
          </p:nvSpPr>
          <p:spPr>
            <a:xfrm>
              <a:off x="5240144" y="5769951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1015066" y="486562"/>
                  </a:moveTo>
                  <a:lnTo>
                    <a:pt x="1015066" y="364922"/>
                  </a:lnTo>
                  <a:lnTo>
                    <a:pt x="0" y="364922"/>
                  </a:lnTo>
                  <a:lnTo>
                    <a:pt x="0" y="121640"/>
                  </a:lnTo>
                  <a:lnTo>
                    <a:pt x="1015066" y="121640"/>
                  </a:lnTo>
                  <a:lnTo>
                    <a:pt x="1015066" y="0"/>
                  </a:lnTo>
                  <a:lnTo>
                    <a:pt x="1258348" y="243281"/>
                  </a:lnTo>
                  <a:lnTo>
                    <a:pt x="1015066" y="486562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32" name="object 32" descr=""/>
            <p:cNvSpPr/>
            <p:nvPr/>
          </p:nvSpPr>
          <p:spPr>
            <a:xfrm>
              <a:off x="5240144" y="5769951"/>
              <a:ext cx="1258570" cy="487045"/>
            </a:xfrm>
            <a:custGeom>
              <a:avLst/>
              <a:gdLst/>
              <a:ahLst/>
              <a:cxnLst/>
              <a:rect l="l" t="t" r="r" b="b"/>
              <a:pathLst>
                <a:path w="1258570" h="487045">
                  <a:moveTo>
                    <a:pt x="0" y="121640"/>
                  </a:moveTo>
                  <a:lnTo>
                    <a:pt x="1015066" y="121640"/>
                  </a:lnTo>
                  <a:lnTo>
                    <a:pt x="1015066" y="0"/>
                  </a:lnTo>
                  <a:lnTo>
                    <a:pt x="1258348" y="243281"/>
                  </a:lnTo>
                  <a:lnTo>
                    <a:pt x="1015066" y="486562"/>
                  </a:lnTo>
                  <a:lnTo>
                    <a:pt x="1015066" y="364922"/>
                  </a:lnTo>
                  <a:lnTo>
                    <a:pt x="0" y="364922"/>
                  </a:lnTo>
                  <a:lnTo>
                    <a:pt x="0" y="121640"/>
                  </a:lnTo>
                  <a:close/>
                </a:path>
              </a:pathLst>
            </a:custGeom>
            <a:ln w="25399">
              <a:solidFill>
                <a:srgbClr val="00405F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33" name="object 33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 spc="-10"/>
              <a:t>Summary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814721" y="1477868"/>
            <a:ext cx="9464675" cy="2291715"/>
          </a:xfrm>
          <a:prstGeom prst="rect">
            <a:avLst/>
          </a:prstGeom>
        </p:spPr>
        <p:txBody>
          <a:bodyPr wrap="square" lIns="0" tIns="227965" rIns="0" bIns="0" rtlCol="0" vert="horz">
            <a:spAutoFit/>
          </a:bodyPr>
          <a:lstStyle/>
          <a:p>
            <a:pPr marL="342265" indent="-329565">
              <a:lnSpc>
                <a:spcPct val="100000"/>
              </a:lnSpc>
              <a:spcBef>
                <a:spcPts val="1795"/>
              </a:spcBef>
              <a:buChar char="•"/>
              <a:tabLst>
                <a:tab pos="342265" algn="l"/>
              </a:tabLst>
            </a:pP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Maths</a:t>
            </a:r>
            <a:r>
              <a:rPr dirty="0" sz="2650" spc="-1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doesn’t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have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to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be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boring!</a:t>
            </a:r>
            <a:endParaRPr sz="2650">
              <a:latin typeface="Arial"/>
              <a:cs typeface="Arial"/>
            </a:endParaRPr>
          </a:p>
          <a:p>
            <a:pPr marL="342265" marR="5080" indent="-330200">
              <a:lnSpc>
                <a:spcPct val="100600"/>
              </a:lnSpc>
              <a:spcBef>
                <a:spcPts val="1680"/>
              </a:spcBef>
              <a:buChar char="•"/>
              <a:tabLst>
                <a:tab pos="342265" algn="l"/>
              </a:tabLst>
            </a:pP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Studying</a:t>
            </a:r>
            <a:r>
              <a:rPr dirty="0" sz="2650" spc="-1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maths</a:t>
            </a:r>
            <a:r>
              <a:rPr dirty="0" sz="2650" spc="-1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further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can</a:t>
            </a:r>
            <a:r>
              <a:rPr dirty="0" sz="2650" spc="-1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lead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to</a:t>
            </a:r>
            <a:r>
              <a:rPr dirty="0" sz="2650" spc="-1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many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interesting</a:t>
            </a:r>
            <a:r>
              <a:rPr dirty="0" sz="2650" spc="-1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jobs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 spc="-25">
                <a:solidFill>
                  <a:srgbClr val="005983"/>
                </a:solidFill>
                <a:latin typeface="Arial"/>
                <a:cs typeface="Arial"/>
              </a:rPr>
              <a:t>and 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careers.</a:t>
            </a:r>
            <a:endParaRPr sz="2650">
              <a:latin typeface="Arial"/>
              <a:cs typeface="Arial"/>
            </a:endParaRPr>
          </a:p>
          <a:p>
            <a:pPr marL="342265" indent="-329565">
              <a:lnSpc>
                <a:spcPct val="100000"/>
              </a:lnSpc>
              <a:spcBef>
                <a:spcPts val="1700"/>
              </a:spcBef>
              <a:buChar char="•"/>
              <a:tabLst>
                <a:tab pos="342265" algn="l"/>
              </a:tabLst>
            </a:pP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Statisticians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can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work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in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a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variety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areas,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5983"/>
                </a:solidFill>
                <a:latin typeface="Arial"/>
                <a:cs typeface="Arial"/>
              </a:rPr>
              <a:t>including</a:t>
            </a:r>
            <a:r>
              <a:rPr dirty="0" sz="2650" spc="-10">
                <a:solidFill>
                  <a:srgbClr val="005983"/>
                </a:solidFill>
                <a:latin typeface="Arial"/>
                <a:cs typeface="Arial"/>
              </a:rPr>
              <a:t> medicine.</a:t>
            </a:r>
            <a:endParaRPr sz="2650">
              <a:latin typeface="Arial"/>
              <a:cs typeface="Arial"/>
            </a:endParaRPr>
          </a:p>
        </p:txBody>
      </p:sp>
      <p:pic>
        <p:nvPicPr>
          <p:cNvPr id="4" name="object 4" descr=""/>
          <p:cNvPicPr/>
          <p:nvPr/>
        </p:nvPicPr>
        <p:blipFill>
          <a:blip r:embed="rId2" cstate="print"/>
          <a:stretch>
            <a:fillRect/>
          </a:stretch>
        </p:blipFill>
        <p:spPr>
          <a:xfrm>
            <a:off x="3433601" y="4135603"/>
            <a:ext cx="5331066" cy="2332340"/>
          </a:xfrm>
          <a:prstGeom prst="rect">
            <a:avLst/>
          </a:prstGeom>
        </p:spPr>
      </p:pic>
      <p:pic>
        <p:nvPicPr>
          <p:cNvPr id="5" name="object 5" descr=""/>
          <p:cNvPicPr/>
          <p:nvPr/>
        </p:nvPicPr>
        <p:blipFill>
          <a:blip r:embed="rId3" cstate="print"/>
          <a:stretch>
            <a:fillRect/>
          </a:stretch>
        </p:blipFill>
        <p:spPr>
          <a:xfrm>
            <a:off x="484603" y="5016138"/>
            <a:ext cx="1541980" cy="1451806"/>
          </a:xfrm>
          <a:prstGeom prst="rect">
            <a:avLst/>
          </a:prstGeom>
        </p:spPr>
      </p:pic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What</a:t>
            </a:r>
            <a:r>
              <a:rPr dirty="0" spc="-1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is</a:t>
            </a:r>
            <a:r>
              <a:rPr dirty="0" spc="-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a</a:t>
            </a:r>
            <a:r>
              <a:rPr dirty="0" spc="-10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‘Maths’</a:t>
            </a:r>
            <a:r>
              <a:rPr dirty="0" spc="-17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 spc="-20">
                <a:solidFill>
                  <a:srgbClr val="004262"/>
                </a:solidFill>
                <a:latin typeface="Arial"/>
                <a:cs typeface="Arial"/>
              </a:rPr>
              <a:t>job?</a:t>
            </a:r>
          </a:p>
        </p:txBody>
      </p:sp>
      <p:sp>
        <p:nvSpPr>
          <p:cNvPr id="6" name="object 6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" name="object 3" descr=""/>
          <p:cNvSpPr txBox="1"/>
          <p:nvPr/>
        </p:nvSpPr>
        <p:spPr>
          <a:xfrm>
            <a:off x="1751334" y="2358645"/>
            <a:ext cx="3032125" cy="1010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36319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8400C7"/>
                </a:solidFill>
                <a:latin typeface="Arial"/>
                <a:cs typeface="Arial"/>
              </a:rPr>
              <a:t>Bank</a:t>
            </a:r>
            <a:r>
              <a:rPr dirty="0" sz="2400" spc="-60">
                <a:solidFill>
                  <a:srgbClr val="8400C7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8400C7"/>
                </a:solidFill>
                <a:latin typeface="Arial"/>
                <a:cs typeface="Arial"/>
              </a:rPr>
              <a:t>manager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dirty="0" sz="2400" spc="-10">
                <a:solidFill>
                  <a:srgbClr val="8400C7"/>
                </a:solidFill>
                <a:latin typeface="Arial"/>
                <a:cs typeface="Arial"/>
              </a:rPr>
              <a:t>Accountant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09805" y="2298518"/>
            <a:ext cx="9118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8400C7"/>
                </a:solidFill>
                <a:latin typeface="Arial"/>
                <a:cs typeface="Arial"/>
              </a:rPr>
              <a:t>Trader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1021814" y="1704123"/>
            <a:ext cx="1482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400061"/>
                </a:solidFill>
                <a:latin typeface="Arial"/>
                <a:cs typeface="Arial"/>
              </a:rPr>
              <a:t>Finance…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What</a:t>
            </a:r>
            <a:r>
              <a:rPr dirty="0" spc="-1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is</a:t>
            </a:r>
            <a:r>
              <a:rPr dirty="0" spc="-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a</a:t>
            </a:r>
            <a:r>
              <a:rPr dirty="0" spc="-10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‘Maths’</a:t>
            </a:r>
            <a:r>
              <a:rPr dirty="0" spc="-17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 spc="-20">
                <a:solidFill>
                  <a:srgbClr val="004262"/>
                </a:solidFill>
                <a:latin typeface="Arial"/>
                <a:cs typeface="Arial"/>
              </a:rPr>
              <a:t>job?</a:t>
            </a:r>
          </a:p>
        </p:txBody>
      </p:sp>
      <p:sp>
        <p:nvSpPr>
          <p:cNvPr id="10" name="object 10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" name="object 3" descr=""/>
          <p:cNvSpPr txBox="1"/>
          <p:nvPr/>
        </p:nvSpPr>
        <p:spPr>
          <a:xfrm>
            <a:off x="9572913" y="2607922"/>
            <a:ext cx="23228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77215" marR="5080" indent="-56515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99CC33"/>
                </a:solidFill>
                <a:latin typeface="Arial"/>
                <a:cs typeface="Arial"/>
              </a:rPr>
              <a:t>Website</a:t>
            </a:r>
            <a:r>
              <a:rPr dirty="0" sz="2400" spc="-90">
                <a:solidFill>
                  <a:srgbClr val="99CC33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99CC33"/>
                </a:solidFill>
                <a:latin typeface="Arial"/>
                <a:cs typeface="Arial"/>
              </a:rPr>
              <a:t>or</a:t>
            </a:r>
            <a:r>
              <a:rPr dirty="0" sz="2400" spc="-85">
                <a:solidFill>
                  <a:srgbClr val="99CC33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99CC33"/>
                </a:solidFill>
                <a:latin typeface="Arial"/>
                <a:cs typeface="Arial"/>
              </a:rPr>
              <a:t>game </a:t>
            </a:r>
            <a:r>
              <a:rPr dirty="0" sz="2400" spc="-10">
                <a:solidFill>
                  <a:srgbClr val="99CC33"/>
                </a:solidFill>
                <a:latin typeface="Arial"/>
                <a:cs typeface="Arial"/>
              </a:rPr>
              <a:t>designer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267647" y="3169442"/>
            <a:ext cx="102361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99CC33"/>
                </a:solidFill>
                <a:latin typeface="Arial"/>
                <a:cs typeface="Arial"/>
              </a:rPr>
              <a:t>Analyst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6571374" y="2524252"/>
            <a:ext cx="18522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99CC33"/>
                </a:solidFill>
                <a:latin typeface="Arial"/>
                <a:cs typeface="Arial"/>
              </a:rPr>
              <a:t>Data</a:t>
            </a:r>
            <a:r>
              <a:rPr dirty="0" sz="2400" spc="-75">
                <a:solidFill>
                  <a:srgbClr val="99CC33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99CC33"/>
                </a:solidFill>
                <a:latin typeface="Arial"/>
                <a:cs typeface="Arial"/>
              </a:rPr>
              <a:t>scientist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1751334" y="2358645"/>
            <a:ext cx="3032125" cy="1010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36319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A5A5A5"/>
                </a:solidFill>
                <a:latin typeface="Arial"/>
                <a:cs typeface="Arial"/>
              </a:rPr>
              <a:t>Bank</a:t>
            </a:r>
            <a:r>
              <a:rPr dirty="0" sz="2400" spc="-60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manager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Accountant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809805" y="2298518"/>
            <a:ext cx="9118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Trader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1021814" y="1704123"/>
            <a:ext cx="1482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A5A5A5"/>
                </a:solidFill>
                <a:latin typeface="Arial"/>
                <a:cs typeface="Arial"/>
              </a:rPr>
              <a:t>Finance…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7536134" y="1934955"/>
            <a:ext cx="25977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4C6619"/>
                </a:solidFill>
                <a:latin typeface="Arial"/>
                <a:cs typeface="Arial"/>
              </a:rPr>
              <a:t>IT</a:t>
            </a:r>
            <a:r>
              <a:rPr dirty="0" sz="2400" spc="-20" b="1">
                <a:solidFill>
                  <a:srgbClr val="4C6619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4C6619"/>
                </a:solidFill>
                <a:latin typeface="Arial"/>
                <a:cs typeface="Arial"/>
              </a:rPr>
              <a:t>&amp;</a:t>
            </a:r>
            <a:r>
              <a:rPr dirty="0" sz="2400" spc="-15" b="1">
                <a:solidFill>
                  <a:srgbClr val="4C6619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4C6619"/>
                </a:solidFill>
                <a:latin typeface="Arial"/>
                <a:cs typeface="Arial"/>
              </a:rPr>
              <a:t>Computing…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110489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What</a:t>
            </a:r>
            <a:r>
              <a:rPr dirty="0" spc="-1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is</a:t>
            </a:r>
            <a:r>
              <a:rPr dirty="0" spc="-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a</a:t>
            </a:r>
            <a:r>
              <a:rPr dirty="0" spc="-10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004262"/>
                </a:solidFill>
                <a:latin typeface="Arial"/>
                <a:cs typeface="Arial"/>
              </a:rPr>
              <a:t>‘Maths’</a:t>
            </a:r>
            <a:r>
              <a:rPr dirty="0" spc="-175">
                <a:solidFill>
                  <a:srgbClr val="004262"/>
                </a:solidFill>
                <a:latin typeface="Arial"/>
                <a:cs typeface="Arial"/>
              </a:rPr>
              <a:t> </a:t>
            </a:r>
            <a:r>
              <a:rPr dirty="0" spc="-20">
                <a:solidFill>
                  <a:srgbClr val="004262"/>
                </a:solidFill>
                <a:latin typeface="Arial"/>
                <a:cs typeface="Arial"/>
              </a:rPr>
              <a:t>job?</a:t>
            </a:r>
          </a:p>
        </p:txBody>
      </p: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" name="object 3" descr=""/>
          <p:cNvSpPr txBox="1"/>
          <p:nvPr/>
        </p:nvSpPr>
        <p:spPr>
          <a:xfrm>
            <a:off x="3829859" y="4141375"/>
            <a:ext cx="5027930" cy="109347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800" b="1">
                <a:solidFill>
                  <a:srgbClr val="005983"/>
                </a:solidFill>
                <a:latin typeface="Arial"/>
                <a:cs typeface="Arial"/>
              </a:rPr>
              <a:t>Something</a:t>
            </a:r>
            <a:r>
              <a:rPr dirty="0" sz="2800" spc="-12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5983"/>
                </a:solidFill>
                <a:latin typeface="Arial"/>
                <a:cs typeface="Arial"/>
              </a:rPr>
              <a:t>else…</a:t>
            </a:r>
            <a:r>
              <a:rPr dirty="0" sz="2800" spc="7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FA9A00"/>
                </a:solidFill>
                <a:latin typeface="Arial"/>
                <a:cs typeface="Arial"/>
              </a:rPr>
              <a:t>Statistician</a:t>
            </a:r>
            <a:endParaRPr sz="2800">
              <a:latin typeface="Arial"/>
              <a:cs typeface="Arial"/>
            </a:endParaRPr>
          </a:p>
          <a:p>
            <a:pPr algn="ctr" marR="318770">
              <a:lnSpc>
                <a:spcPct val="100000"/>
              </a:lnSpc>
              <a:spcBef>
                <a:spcPts val="2165"/>
              </a:spcBef>
            </a:pPr>
            <a:r>
              <a:rPr dirty="0" sz="2400" spc="-10">
                <a:solidFill>
                  <a:srgbClr val="00C4D9"/>
                </a:solidFill>
                <a:latin typeface="Arial"/>
                <a:cs typeface="Arial"/>
              </a:rPr>
              <a:t>Engineer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05682" y="5467644"/>
            <a:ext cx="178752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00C4D9"/>
                </a:solidFill>
                <a:latin typeface="Arial"/>
                <a:cs typeface="Arial"/>
              </a:rPr>
              <a:t>Codebreaker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2296126" y="5257277"/>
            <a:ext cx="3369945" cy="69850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00C4D9"/>
                </a:solidFill>
                <a:latin typeface="Arial"/>
                <a:cs typeface="Arial"/>
              </a:rPr>
              <a:t>Modeller</a:t>
            </a:r>
            <a:endParaRPr sz="24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15"/>
              </a:spcBef>
            </a:pPr>
            <a:r>
              <a:rPr dirty="0" sz="2000">
                <a:solidFill>
                  <a:srgbClr val="00C4D9"/>
                </a:solidFill>
                <a:latin typeface="Arial"/>
                <a:cs typeface="Arial"/>
              </a:rPr>
              <a:t>(weather</a:t>
            </a:r>
            <a:r>
              <a:rPr dirty="0" sz="2000" spc="-4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C4D9"/>
                </a:solidFill>
                <a:latin typeface="Arial"/>
                <a:cs typeface="Arial"/>
              </a:rPr>
              <a:t>or</a:t>
            </a:r>
            <a:r>
              <a:rPr dirty="0" sz="2000" spc="-3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000">
                <a:solidFill>
                  <a:srgbClr val="00C4D9"/>
                </a:solidFill>
                <a:latin typeface="Arial"/>
                <a:cs typeface="Arial"/>
              </a:rPr>
              <a:t>climate</a:t>
            </a:r>
            <a:r>
              <a:rPr dirty="0" sz="2000" spc="-3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000" spc="-10">
                <a:solidFill>
                  <a:srgbClr val="00C4D9"/>
                </a:solidFill>
                <a:latin typeface="Arial"/>
                <a:cs typeface="Arial"/>
              </a:rPr>
              <a:t>forecasts)</a:t>
            </a:r>
            <a:endParaRPr sz="2000">
              <a:latin typeface="Arial"/>
              <a:cs typeface="Arial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2146410" y="4612704"/>
            <a:ext cx="110998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40">
                <a:solidFill>
                  <a:srgbClr val="00C4D9"/>
                </a:solidFill>
                <a:latin typeface="Arial"/>
                <a:cs typeface="Arial"/>
              </a:rPr>
              <a:t>Teacher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9572913" y="2607922"/>
            <a:ext cx="232283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577215" marR="5080" indent="-56515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A5A5A5"/>
                </a:solidFill>
                <a:latin typeface="Arial"/>
                <a:cs typeface="Arial"/>
              </a:rPr>
              <a:t>Website</a:t>
            </a:r>
            <a:r>
              <a:rPr dirty="0" sz="2400" spc="-90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>
                <a:solidFill>
                  <a:srgbClr val="A5A5A5"/>
                </a:solidFill>
                <a:latin typeface="Arial"/>
                <a:cs typeface="Arial"/>
              </a:rPr>
              <a:t>or</a:t>
            </a:r>
            <a:r>
              <a:rPr dirty="0" sz="2400" spc="-8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 spc="-20">
                <a:solidFill>
                  <a:srgbClr val="A5A5A5"/>
                </a:solidFill>
                <a:latin typeface="Arial"/>
                <a:cs typeface="Arial"/>
              </a:rPr>
              <a:t>game </a:t>
            </a: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designer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8267647" y="3169442"/>
            <a:ext cx="1023619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Analyst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9" name="object 9" descr=""/>
          <p:cNvSpPr txBox="1"/>
          <p:nvPr/>
        </p:nvSpPr>
        <p:spPr>
          <a:xfrm>
            <a:off x="6571374" y="2524252"/>
            <a:ext cx="185229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A5A5A5"/>
                </a:solidFill>
                <a:latin typeface="Arial"/>
                <a:cs typeface="Arial"/>
              </a:rPr>
              <a:t>Data</a:t>
            </a:r>
            <a:r>
              <a:rPr dirty="0" sz="2400" spc="-75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scientist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0" name="object 10" descr=""/>
          <p:cNvSpPr txBox="1"/>
          <p:nvPr/>
        </p:nvSpPr>
        <p:spPr>
          <a:xfrm>
            <a:off x="1751334" y="2358645"/>
            <a:ext cx="3032125" cy="101028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036319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A5A5A5"/>
                </a:solidFill>
                <a:latin typeface="Arial"/>
                <a:cs typeface="Arial"/>
              </a:rPr>
              <a:t>Bank</a:t>
            </a:r>
            <a:r>
              <a:rPr dirty="0" sz="2400" spc="-60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manager</a:t>
            </a: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  <a:spcBef>
                <a:spcPts val="1989"/>
              </a:spcBef>
            </a:pP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Accountant</a:t>
            </a:r>
            <a:endParaRPr sz="2400">
              <a:latin typeface="Arial"/>
              <a:cs typeface="Arial"/>
            </a:endParaRPr>
          </a:p>
        </p:txBody>
      </p:sp>
      <p:sp>
        <p:nvSpPr>
          <p:cNvPr id="11" name="object 11" descr=""/>
          <p:cNvSpPr txBox="1"/>
          <p:nvPr/>
        </p:nvSpPr>
        <p:spPr>
          <a:xfrm>
            <a:off x="809805" y="2298518"/>
            <a:ext cx="91186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>
                <a:solidFill>
                  <a:srgbClr val="A5A5A5"/>
                </a:solidFill>
                <a:latin typeface="Arial"/>
                <a:cs typeface="Arial"/>
              </a:rPr>
              <a:t>Trader</a:t>
            </a:r>
            <a:endParaRPr sz="2400">
              <a:latin typeface="Arial"/>
              <a:cs typeface="Arial"/>
            </a:endParaRPr>
          </a:p>
        </p:txBody>
      </p:sp>
      <p:sp>
        <p:nvSpPr>
          <p:cNvPr id="12" name="object 12" descr=""/>
          <p:cNvSpPr txBox="1"/>
          <p:nvPr/>
        </p:nvSpPr>
        <p:spPr>
          <a:xfrm>
            <a:off x="1021814" y="1704123"/>
            <a:ext cx="1482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10" b="1">
                <a:solidFill>
                  <a:srgbClr val="A5A5A5"/>
                </a:solidFill>
                <a:latin typeface="Arial"/>
                <a:cs typeface="Arial"/>
              </a:rPr>
              <a:t>Finance…</a:t>
            </a:r>
            <a:endParaRPr sz="2400">
              <a:latin typeface="Arial"/>
              <a:cs typeface="Arial"/>
            </a:endParaRPr>
          </a:p>
        </p:txBody>
      </p:sp>
      <p:sp>
        <p:nvSpPr>
          <p:cNvPr id="13" name="object 13" descr=""/>
          <p:cNvSpPr txBox="1"/>
          <p:nvPr/>
        </p:nvSpPr>
        <p:spPr>
          <a:xfrm>
            <a:off x="7536134" y="1934955"/>
            <a:ext cx="259778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A5A5A5"/>
                </a:solidFill>
                <a:latin typeface="Arial"/>
                <a:cs typeface="Arial"/>
              </a:rPr>
              <a:t>IT</a:t>
            </a:r>
            <a:r>
              <a:rPr dirty="0" sz="2400" spc="-20" b="1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 b="1">
                <a:solidFill>
                  <a:srgbClr val="A5A5A5"/>
                </a:solidFill>
                <a:latin typeface="Arial"/>
                <a:cs typeface="Arial"/>
              </a:rPr>
              <a:t>&amp;</a:t>
            </a:r>
            <a:r>
              <a:rPr dirty="0" sz="2400" spc="-15" b="1">
                <a:solidFill>
                  <a:srgbClr val="A5A5A5"/>
                </a:solidFill>
                <a:latin typeface="Arial"/>
                <a:cs typeface="Arial"/>
              </a:rPr>
              <a:t> </a:t>
            </a:r>
            <a:r>
              <a:rPr dirty="0" sz="2400" spc="-10" b="1">
                <a:solidFill>
                  <a:srgbClr val="A5A5A5"/>
                </a:solidFill>
                <a:latin typeface="Arial"/>
                <a:cs typeface="Arial"/>
              </a:rPr>
              <a:t>Computing…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83827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4400">
                <a:solidFill>
                  <a:srgbClr val="005983"/>
                </a:solidFill>
                <a:latin typeface="Arial"/>
                <a:cs typeface="Arial"/>
              </a:rPr>
              <a:t>What</a:t>
            </a:r>
            <a:r>
              <a:rPr dirty="0" sz="4400" spc="-70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4400">
                <a:solidFill>
                  <a:srgbClr val="005983"/>
                </a:solidFill>
                <a:latin typeface="Arial"/>
                <a:cs typeface="Arial"/>
              </a:rPr>
              <a:t>is</a:t>
            </a:r>
            <a:r>
              <a:rPr dirty="0" sz="4400" spc="-65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4400" spc="-10">
                <a:solidFill>
                  <a:srgbClr val="005983"/>
                </a:solidFill>
                <a:latin typeface="Arial"/>
                <a:cs typeface="Arial"/>
              </a:rPr>
              <a:t>Statistics?</a:t>
            </a:r>
            <a:endParaRPr sz="44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3" name="object 3" descr=""/>
          <p:cNvSpPr txBox="1"/>
          <p:nvPr/>
        </p:nvSpPr>
        <p:spPr>
          <a:xfrm>
            <a:off x="717228" y="1565689"/>
            <a:ext cx="8303259" cy="4126229"/>
          </a:xfrm>
          <a:prstGeom prst="rect">
            <a:avLst/>
          </a:prstGeom>
        </p:spPr>
        <p:txBody>
          <a:bodyPr wrap="square" lIns="0" tIns="93980" rIns="0" bIns="0" rtlCol="0" vert="horz">
            <a:spAutoFit/>
          </a:bodyPr>
          <a:lstStyle/>
          <a:p>
            <a:pPr marL="408305" indent="-395605">
              <a:lnSpc>
                <a:spcPct val="100000"/>
              </a:lnSpc>
              <a:spcBef>
                <a:spcPts val="740"/>
              </a:spcBef>
              <a:buChar char="•"/>
              <a:tabLst>
                <a:tab pos="408305" algn="l"/>
              </a:tabLst>
            </a:pP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Statistics</a:t>
            </a:r>
            <a:r>
              <a:rPr dirty="0" sz="3200" spc="-2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C4D9"/>
                </a:solidFill>
                <a:latin typeface="Arial"/>
                <a:cs typeface="Arial"/>
              </a:rPr>
              <a:t>is</a:t>
            </a:r>
            <a:r>
              <a:rPr dirty="0" sz="3200" spc="-2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C4D9"/>
                </a:solidFill>
                <a:latin typeface="Arial"/>
                <a:cs typeface="Arial"/>
              </a:rPr>
              <a:t>a</a:t>
            </a:r>
            <a:r>
              <a:rPr dirty="0" sz="320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type</a:t>
            </a:r>
            <a:r>
              <a:rPr dirty="0" sz="3200" spc="-2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of</a:t>
            </a:r>
            <a:r>
              <a:rPr dirty="0" sz="3200" spc="-2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005983"/>
                </a:solidFill>
                <a:latin typeface="Arial"/>
                <a:cs typeface="Arial"/>
              </a:rPr>
              <a:t>maths</a:t>
            </a:r>
            <a:endParaRPr sz="3200">
              <a:latin typeface="Arial"/>
              <a:cs typeface="Arial"/>
            </a:endParaRPr>
          </a:p>
          <a:p>
            <a:pPr marL="408305" indent="-395605">
              <a:lnSpc>
                <a:spcPct val="100000"/>
              </a:lnSpc>
              <a:spcBef>
                <a:spcPts val="640"/>
              </a:spcBef>
              <a:buChar char="•"/>
              <a:tabLst>
                <a:tab pos="408305" algn="l"/>
              </a:tabLst>
            </a:pPr>
            <a:r>
              <a:rPr dirty="0" sz="3200" spc="-10">
                <a:solidFill>
                  <a:srgbClr val="00C4D9"/>
                </a:solidFill>
                <a:latin typeface="Arial"/>
                <a:cs typeface="Arial"/>
              </a:rPr>
              <a:t>Really,</a:t>
            </a:r>
            <a:r>
              <a:rPr dirty="0" sz="3200" spc="-7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C4D9"/>
                </a:solidFill>
                <a:latin typeface="Arial"/>
                <a:cs typeface="Arial"/>
              </a:rPr>
              <a:t>it’s</a:t>
            </a:r>
            <a:r>
              <a:rPr dirty="0" sz="3200" spc="-6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3200">
                <a:solidFill>
                  <a:srgbClr val="00C4D9"/>
                </a:solidFill>
                <a:latin typeface="Arial"/>
                <a:cs typeface="Arial"/>
              </a:rPr>
              <a:t>the</a:t>
            </a:r>
            <a:r>
              <a:rPr dirty="0" sz="3200" spc="-6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study</a:t>
            </a:r>
            <a:r>
              <a:rPr dirty="0" sz="3200" spc="-6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of</a:t>
            </a:r>
            <a:r>
              <a:rPr dirty="0" sz="3200" spc="-6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spc="-20" b="1">
                <a:solidFill>
                  <a:srgbClr val="005983"/>
                </a:solidFill>
                <a:latin typeface="Arial"/>
                <a:cs typeface="Arial"/>
              </a:rPr>
              <a:t>data</a:t>
            </a:r>
            <a:endParaRPr sz="3200">
              <a:latin typeface="Arial"/>
              <a:cs typeface="Arial"/>
            </a:endParaRPr>
          </a:p>
          <a:p>
            <a:pPr lvl="1" marL="1170305" indent="-628015">
              <a:lnSpc>
                <a:spcPct val="100000"/>
              </a:lnSpc>
              <a:spcBef>
                <a:spcPts val="570"/>
              </a:spcBef>
              <a:buChar char="–"/>
              <a:tabLst>
                <a:tab pos="1170305" algn="l"/>
              </a:tabLst>
            </a:pP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How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do</a:t>
            </a:r>
            <a:r>
              <a:rPr dirty="0" sz="2650" spc="-1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collect</a:t>
            </a:r>
            <a:r>
              <a:rPr dirty="0" sz="2650" spc="-10">
                <a:solidFill>
                  <a:srgbClr val="00C4D9"/>
                </a:solidFill>
                <a:latin typeface="Arial"/>
                <a:cs typeface="Arial"/>
              </a:rPr>
              <a:t> data?</a:t>
            </a:r>
            <a:endParaRPr sz="2650">
              <a:latin typeface="Arial"/>
              <a:cs typeface="Arial"/>
            </a:endParaRPr>
          </a:p>
          <a:p>
            <a:pPr lvl="1" marL="1170305" indent="-628015">
              <a:lnSpc>
                <a:spcPct val="100000"/>
              </a:lnSpc>
              <a:spcBef>
                <a:spcPts val="555"/>
              </a:spcBef>
              <a:buChar char="–"/>
              <a:tabLst>
                <a:tab pos="1170305" algn="l"/>
              </a:tabLst>
            </a:pP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How</a:t>
            </a:r>
            <a:r>
              <a:rPr dirty="0" sz="2650" spc="-3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do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summarise</a:t>
            </a:r>
            <a:r>
              <a:rPr dirty="0" sz="2650" spc="-2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and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analyse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 spc="-10">
                <a:solidFill>
                  <a:srgbClr val="00C4D9"/>
                </a:solidFill>
                <a:latin typeface="Arial"/>
                <a:cs typeface="Arial"/>
              </a:rPr>
              <a:t>data?</a:t>
            </a:r>
            <a:endParaRPr sz="2650">
              <a:latin typeface="Arial"/>
              <a:cs typeface="Arial"/>
            </a:endParaRPr>
          </a:p>
          <a:p>
            <a:pPr lvl="1" marL="1170305" indent="-628015">
              <a:lnSpc>
                <a:spcPct val="100000"/>
              </a:lnSpc>
              <a:spcBef>
                <a:spcPts val="555"/>
              </a:spcBef>
              <a:buChar char="–"/>
              <a:tabLst>
                <a:tab pos="1170305" algn="l"/>
              </a:tabLst>
            </a:pP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How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do</a:t>
            </a:r>
            <a:r>
              <a:rPr dirty="0" sz="2650" spc="-10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we</a:t>
            </a:r>
            <a:r>
              <a:rPr dirty="0" sz="2650" spc="-15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650">
                <a:solidFill>
                  <a:srgbClr val="00C4D9"/>
                </a:solidFill>
                <a:latin typeface="Arial"/>
                <a:cs typeface="Arial"/>
              </a:rPr>
              <a:t>present</a:t>
            </a:r>
            <a:r>
              <a:rPr dirty="0" sz="2650" spc="-10">
                <a:solidFill>
                  <a:srgbClr val="00C4D9"/>
                </a:solidFill>
                <a:latin typeface="Arial"/>
                <a:cs typeface="Arial"/>
              </a:rPr>
              <a:t> data?</a:t>
            </a:r>
            <a:endParaRPr sz="265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1375"/>
              </a:spcBef>
            </a:pPr>
            <a:endParaRPr sz="2650">
              <a:latin typeface="Arial"/>
              <a:cs typeface="Arial"/>
            </a:endParaRPr>
          </a:p>
          <a:p>
            <a:pPr marL="3289935" marR="5080" indent="-828040">
              <a:lnSpc>
                <a:spcPct val="100000"/>
              </a:lnSpc>
              <a:spcBef>
                <a:spcPts val="5"/>
              </a:spcBef>
            </a:pP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What’s</a:t>
            </a:r>
            <a:r>
              <a:rPr dirty="0" sz="3200" spc="-8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the</a:t>
            </a:r>
            <a:r>
              <a:rPr dirty="0" sz="3200" spc="-7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difference</a:t>
            </a:r>
            <a:r>
              <a:rPr dirty="0" sz="3200" spc="-7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005983"/>
                </a:solidFill>
                <a:latin typeface="Arial"/>
                <a:cs typeface="Arial"/>
              </a:rPr>
              <a:t>between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Maths</a:t>
            </a:r>
            <a:r>
              <a:rPr dirty="0" sz="3200" spc="-20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b="1">
                <a:solidFill>
                  <a:srgbClr val="005983"/>
                </a:solidFill>
                <a:latin typeface="Arial"/>
                <a:cs typeface="Arial"/>
              </a:rPr>
              <a:t>and</a:t>
            </a:r>
            <a:r>
              <a:rPr dirty="0" sz="3200" spc="-25" b="1">
                <a:solidFill>
                  <a:srgbClr val="005983"/>
                </a:solidFill>
                <a:latin typeface="Arial"/>
                <a:cs typeface="Arial"/>
              </a:rPr>
              <a:t> </a:t>
            </a:r>
            <a:r>
              <a:rPr dirty="0" sz="3200" spc="-10" b="1">
                <a:solidFill>
                  <a:srgbClr val="005983"/>
                </a:solidFill>
                <a:latin typeface="Arial"/>
                <a:cs typeface="Arial"/>
              </a:rPr>
              <a:t>Statistics?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8734" rIns="0" bIns="0" rtlCol="0" vert="horz">
            <a:spAutoFit/>
          </a:bodyPr>
          <a:lstStyle/>
          <a:p>
            <a:pPr marL="2968625">
              <a:lnSpc>
                <a:spcPct val="100000"/>
              </a:lnSpc>
              <a:spcBef>
                <a:spcPts val="130"/>
              </a:spcBef>
            </a:pPr>
            <a:r>
              <a:rPr dirty="0" b="1">
                <a:solidFill>
                  <a:srgbClr val="005983"/>
                </a:solidFill>
                <a:latin typeface="Calibri"/>
                <a:cs typeface="Calibri"/>
              </a:rPr>
              <a:t>Maths</a:t>
            </a:r>
            <a:r>
              <a:rPr dirty="0" spc="-25" b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>
                <a:solidFill>
                  <a:srgbClr val="005983"/>
                </a:solidFill>
              </a:rPr>
              <a:t>vs</a:t>
            </a:r>
            <a:r>
              <a:rPr dirty="0" spc="-35">
                <a:solidFill>
                  <a:srgbClr val="005983"/>
                </a:solidFill>
              </a:rPr>
              <a:t> </a:t>
            </a:r>
            <a:r>
              <a:rPr dirty="0" spc="-10">
                <a:solidFill>
                  <a:srgbClr val="005983"/>
                </a:solidFill>
              </a:rPr>
              <a:t>Statistics</a:t>
            </a:r>
          </a:p>
        </p:txBody>
      </p:sp>
      <p:sp>
        <p:nvSpPr>
          <p:cNvPr id="3" name="object 3" descr=""/>
          <p:cNvSpPr txBox="1"/>
          <p:nvPr/>
        </p:nvSpPr>
        <p:spPr>
          <a:xfrm>
            <a:off x="6131119" y="1918439"/>
            <a:ext cx="5065395" cy="87884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 marR="5080">
              <a:lnSpc>
                <a:spcPct val="100000"/>
              </a:lnSpc>
              <a:spcBef>
                <a:spcPts val="100"/>
              </a:spcBef>
            </a:pPr>
            <a:r>
              <a:rPr dirty="0" sz="2800">
                <a:solidFill>
                  <a:srgbClr val="005983"/>
                </a:solidFill>
                <a:latin typeface="Calibri"/>
                <a:cs typeface="Calibri"/>
              </a:rPr>
              <a:t>Question:</a:t>
            </a:r>
            <a:r>
              <a:rPr dirty="0" sz="2800" spc="-6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5983"/>
                </a:solidFill>
                <a:latin typeface="Calibri"/>
                <a:cs typeface="Calibri"/>
              </a:rPr>
              <a:t>What</a:t>
            </a:r>
            <a:r>
              <a:rPr dirty="0" sz="28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5983"/>
                </a:solidFill>
                <a:latin typeface="Calibri"/>
                <a:cs typeface="Calibri"/>
              </a:rPr>
              <a:t>is</a:t>
            </a:r>
            <a:r>
              <a:rPr dirty="0" sz="2800" spc="-6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5983"/>
                </a:solidFill>
                <a:latin typeface="Calibri"/>
                <a:cs typeface="Calibri"/>
              </a:rPr>
              <a:t>the</a:t>
            </a:r>
            <a:r>
              <a:rPr dirty="0" sz="28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800">
                <a:solidFill>
                  <a:srgbClr val="005983"/>
                </a:solidFill>
                <a:latin typeface="Calibri"/>
                <a:cs typeface="Calibri"/>
              </a:rPr>
              <a:t>perimeter</a:t>
            </a:r>
            <a:r>
              <a:rPr dirty="0" sz="28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800" spc="-25">
                <a:solidFill>
                  <a:srgbClr val="005983"/>
                </a:solidFill>
                <a:latin typeface="Calibri"/>
                <a:cs typeface="Calibri"/>
              </a:rPr>
              <a:t>of </a:t>
            </a:r>
            <a:r>
              <a:rPr dirty="0" sz="2800">
                <a:solidFill>
                  <a:srgbClr val="005983"/>
                </a:solidFill>
                <a:latin typeface="Calibri"/>
                <a:cs typeface="Calibri"/>
              </a:rPr>
              <a:t>the</a:t>
            </a:r>
            <a:r>
              <a:rPr dirty="0" sz="2800" spc="-1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800" spc="-10">
                <a:solidFill>
                  <a:srgbClr val="005983"/>
                </a:solidFill>
                <a:latin typeface="Calibri"/>
                <a:cs typeface="Calibri"/>
              </a:rPr>
              <a:t>square?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7058220" y="3158466"/>
            <a:ext cx="205740" cy="406400"/>
          </a:xfrm>
          <a:prstGeom prst="rect">
            <a:avLst/>
          </a:prstGeom>
        </p:spPr>
        <p:txBody>
          <a:bodyPr wrap="square" lIns="0" tIns="0" rIns="0" bIns="0" rtlCol="0" vert="horz">
            <a:spAutoFit/>
          </a:bodyPr>
          <a:lstStyle/>
          <a:p>
            <a:pPr>
              <a:lnSpc>
                <a:spcPts val="3040"/>
              </a:lnSpc>
            </a:pPr>
            <a:r>
              <a:rPr dirty="0" sz="3200" spc="-55">
                <a:solidFill>
                  <a:srgbClr val="005983"/>
                </a:solidFill>
                <a:latin typeface="Calibri"/>
                <a:cs typeface="Calibri"/>
              </a:rPr>
              <a:t>2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5" name="object 5" descr=""/>
          <p:cNvSpPr txBox="1"/>
          <p:nvPr/>
        </p:nvSpPr>
        <p:spPr>
          <a:xfrm>
            <a:off x="7251158" y="3044166"/>
            <a:ext cx="819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05983"/>
                </a:solidFill>
                <a:latin typeface="Calibri"/>
                <a:cs typeface="Calibri"/>
              </a:rPr>
              <a:t>0</a:t>
            </a:r>
            <a:r>
              <a:rPr dirty="0" sz="3200" spc="-25">
                <a:solidFill>
                  <a:srgbClr val="005983"/>
                </a:solidFill>
                <a:latin typeface="Calibri"/>
                <a:cs typeface="Calibri"/>
              </a:rPr>
              <a:t> cm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6" name="object 6" descr=""/>
          <p:cNvSpPr txBox="1"/>
          <p:nvPr/>
        </p:nvSpPr>
        <p:spPr>
          <a:xfrm>
            <a:off x="7229213" y="3846857"/>
            <a:ext cx="819150" cy="51308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3200">
                <a:solidFill>
                  <a:srgbClr val="005983"/>
                </a:solidFill>
                <a:latin typeface="Calibri"/>
                <a:cs typeface="Calibri"/>
              </a:rPr>
              <a:t>5</a:t>
            </a:r>
            <a:r>
              <a:rPr dirty="0" sz="3200" spc="-25">
                <a:solidFill>
                  <a:srgbClr val="005983"/>
                </a:solidFill>
                <a:latin typeface="Calibri"/>
                <a:cs typeface="Calibri"/>
              </a:rPr>
              <a:t> cm</a:t>
            </a:r>
            <a:endParaRPr sz="3200">
              <a:latin typeface="Calibri"/>
              <a:cs typeface="Calibri"/>
            </a:endParaRPr>
          </a:p>
        </p:txBody>
      </p:sp>
      <p:sp>
        <p:nvSpPr>
          <p:cNvPr id="7" name="object 7" descr=""/>
          <p:cNvSpPr txBox="1"/>
          <p:nvPr/>
        </p:nvSpPr>
        <p:spPr>
          <a:xfrm>
            <a:off x="6629279" y="3058167"/>
            <a:ext cx="490855" cy="576580"/>
          </a:xfrm>
          <a:prstGeom prst="rect">
            <a:avLst/>
          </a:prstGeom>
          <a:solidFill>
            <a:srgbClr val="005983"/>
          </a:solidFill>
        </p:spPr>
        <p:txBody>
          <a:bodyPr wrap="square" lIns="0" tIns="141605" rIns="0" bIns="0" rtlCol="0" vert="horz">
            <a:spAutoFit/>
          </a:bodyPr>
          <a:lstStyle/>
          <a:p>
            <a:pPr marL="162560">
              <a:lnSpc>
                <a:spcPct val="100000"/>
              </a:lnSpc>
              <a:spcBef>
                <a:spcPts val="1115"/>
              </a:spcBef>
            </a:pP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A</a:t>
            </a:r>
            <a:endParaRPr sz="1800">
              <a:latin typeface="Arial"/>
              <a:cs typeface="Arial"/>
            </a:endParaRPr>
          </a:p>
        </p:txBody>
      </p:sp>
      <p:sp>
        <p:nvSpPr>
          <p:cNvPr id="8" name="object 8" descr=""/>
          <p:cNvSpPr txBox="1"/>
          <p:nvPr/>
        </p:nvSpPr>
        <p:spPr>
          <a:xfrm>
            <a:off x="6629279" y="3871600"/>
            <a:ext cx="490855" cy="576580"/>
          </a:xfrm>
          <a:prstGeom prst="rect">
            <a:avLst/>
          </a:prstGeom>
          <a:solidFill>
            <a:srgbClr val="FF0000"/>
          </a:solidFill>
        </p:spPr>
        <p:txBody>
          <a:bodyPr wrap="square" lIns="0" tIns="141605" rIns="0" bIns="0" rtlCol="0" vert="horz">
            <a:spAutoFit/>
          </a:bodyPr>
          <a:lstStyle/>
          <a:p>
            <a:pPr marL="162560">
              <a:lnSpc>
                <a:spcPct val="100000"/>
              </a:lnSpc>
              <a:spcBef>
                <a:spcPts val="1115"/>
              </a:spcBef>
            </a:pPr>
            <a:r>
              <a:rPr dirty="0" sz="1800" spc="-50" b="1">
                <a:solidFill>
                  <a:srgbClr val="FFFFFF"/>
                </a:solidFill>
                <a:latin typeface="Arial"/>
                <a:cs typeface="Arial"/>
              </a:rPr>
              <a:t>B</a:t>
            </a:r>
            <a:endParaRPr sz="1800">
              <a:latin typeface="Arial"/>
              <a:cs typeface="Arial"/>
            </a:endParaRPr>
          </a:p>
        </p:txBody>
      </p:sp>
      <p:grpSp>
        <p:nvGrpSpPr>
          <p:cNvPr id="9" name="object 9" descr=""/>
          <p:cNvGrpSpPr/>
          <p:nvPr/>
        </p:nvGrpSpPr>
        <p:grpSpPr>
          <a:xfrm>
            <a:off x="844687" y="2439049"/>
            <a:ext cx="4035425" cy="2911475"/>
            <a:chOff x="844687" y="2439049"/>
            <a:chExt cx="4035425" cy="2911475"/>
          </a:xfrm>
        </p:grpSpPr>
        <p:pic>
          <p:nvPicPr>
            <p:cNvPr id="10" name="object 10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1772339" y="2439049"/>
              <a:ext cx="3107249" cy="2911102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1817101" y="2460811"/>
              <a:ext cx="3017724" cy="2821576"/>
            </a:xfrm>
            <a:prstGeom prst="rect">
              <a:avLst/>
            </a:prstGeom>
          </p:spPr>
        </p:pic>
        <p:sp>
          <p:nvSpPr>
            <p:cNvPr id="12" name="object 12" descr=""/>
            <p:cNvSpPr/>
            <p:nvPr/>
          </p:nvSpPr>
          <p:spPr>
            <a:xfrm>
              <a:off x="1817101" y="2460811"/>
              <a:ext cx="3018155" cy="2821940"/>
            </a:xfrm>
            <a:custGeom>
              <a:avLst/>
              <a:gdLst/>
              <a:ahLst/>
              <a:cxnLst/>
              <a:rect l="l" t="t" r="r" b="b"/>
              <a:pathLst>
                <a:path w="3018154" h="2821940">
                  <a:moveTo>
                    <a:pt x="0" y="0"/>
                  </a:moveTo>
                  <a:lnTo>
                    <a:pt x="3017724" y="0"/>
                  </a:lnTo>
                  <a:lnTo>
                    <a:pt x="3017724" y="2821576"/>
                  </a:lnTo>
                  <a:lnTo>
                    <a:pt x="0" y="2821576"/>
                  </a:lnTo>
                  <a:lnTo>
                    <a:pt x="0" y="0"/>
                  </a:lnTo>
                  <a:close/>
                </a:path>
              </a:pathLst>
            </a:custGeom>
            <a:ln w="9524">
              <a:solidFill>
                <a:srgbClr val="3E0060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3" name="object 13" descr=""/>
            <p:cNvSpPr/>
            <p:nvPr/>
          </p:nvSpPr>
          <p:spPr>
            <a:xfrm>
              <a:off x="1320734" y="2526095"/>
              <a:ext cx="0" cy="2691130"/>
            </a:xfrm>
            <a:custGeom>
              <a:avLst/>
              <a:gdLst/>
              <a:ahLst/>
              <a:cxnLst/>
              <a:rect l="l" t="t" r="r" b="b"/>
              <a:pathLst>
                <a:path w="0" h="2691129">
                  <a:moveTo>
                    <a:pt x="0" y="1560946"/>
                  </a:moveTo>
                  <a:lnTo>
                    <a:pt x="0" y="2691005"/>
                  </a:lnTo>
                </a:path>
                <a:path w="0" h="2691129">
                  <a:moveTo>
                    <a:pt x="0" y="0"/>
                  </a:moveTo>
                  <a:lnTo>
                    <a:pt x="0" y="1099281"/>
                  </a:lnTo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4" name="object 14" descr=""/>
            <p:cNvSpPr/>
            <p:nvPr/>
          </p:nvSpPr>
          <p:spPr>
            <a:xfrm>
              <a:off x="1299311" y="2488659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80" h="59055">
                  <a:moveTo>
                    <a:pt x="42846" y="58859"/>
                  </a:moveTo>
                  <a:lnTo>
                    <a:pt x="21423" y="37436"/>
                  </a:lnTo>
                  <a:lnTo>
                    <a:pt x="0" y="58859"/>
                  </a:lnTo>
                  <a:lnTo>
                    <a:pt x="21423" y="0"/>
                  </a:lnTo>
                  <a:lnTo>
                    <a:pt x="42846" y="58859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5" name="object 15" descr=""/>
            <p:cNvSpPr/>
            <p:nvPr/>
          </p:nvSpPr>
          <p:spPr>
            <a:xfrm>
              <a:off x="1299311" y="2488659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80" h="59055">
                  <a:moveTo>
                    <a:pt x="21423" y="37436"/>
                  </a:moveTo>
                  <a:lnTo>
                    <a:pt x="42846" y="58859"/>
                  </a:lnTo>
                  <a:lnTo>
                    <a:pt x="21423" y="0"/>
                  </a:lnTo>
                  <a:lnTo>
                    <a:pt x="0" y="58859"/>
                  </a:lnTo>
                  <a:lnTo>
                    <a:pt x="21423" y="37436"/>
                  </a:lnTo>
                  <a:close/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6" name="object 16" descr=""/>
            <p:cNvSpPr/>
            <p:nvPr/>
          </p:nvSpPr>
          <p:spPr>
            <a:xfrm>
              <a:off x="1299311" y="5195677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80" h="59054">
                  <a:moveTo>
                    <a:pt x="21423" y="58860"/>
                  </a:moveTo>
                  <a:lnTo>
                    <a:pt x="0" y="0"/>
                  </a:lnTo>
                  <a:lnTo>
                    <a:pt x="21423" y="21423"/>
                  </a:lnTo>
                  <a:lnTo>
                    <a:pt x="42846" y="0"/>
                  </a:lnTo>
                  <a:lnTo>
                    <a:pt x="21423" y="58860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17" name="object 17" descr=""/>
            <p:cNvSpPr/>
            <p:nvPr/>
          </p:nvSpPr>
          <p:spPr>
            <a:xfrm>
              <a:off x="1299311" y="5195677"/>
              <a:ext cx="43180" cy="59055"/>
            </a:xfrm>
            <a:custGeom>
              <a:avLst/>
              <a:gdLst/>
              <a:ahLst/>
              <a:cxnLst/>
              <a:rect l="l" t="t" r="r" b="b"/>
              <a:pathLst>
                <a:path w="43180" h="59054">
                  <a:moveTo>
                    <a:pt x="21423" y="21423"/>
                  </a:moveTo>
                  <a:lnTo>
                    <a:pt x="0" y="0"/>
                  </a:lnTo>
                  <a:lnTo>
                    <a:pt x="21423" y="58860"/>
                  </a:lnTo>
                  <a:lnTo>
                    <a:pt x="42846" y="0"/>
                  </a:lnTo>
                  <a:lnTo>
                    <a:pt x="21423" y="21423"/>
                  </a:lnTo>
                  <a:close/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18" name="object 18" descr=""/>
            <p:cNvSpPr/>
            <p:nvPr/>
          </p:nvSpPr>
          <p:spPr>
            <a:xfrm>
              <a:off x="844687" y="3625376"/>
              <a:ext cx="952500" cy="462280"/>
            </a:xfrm>
            <a:custGeom>
              <a:avLst/>
              <a:gdLst/>
              <a:ahLst/>
              <a:cxnLst/>
              <a:rect l="l" t="t" r="r" b="b"/>
              <a:pathLst>
                <a:path w="952500" h="462279">
                  <a:moveTo>
                    <a:pt x="952092" y="461665"/>
                  </a:moveTo>
                  <a:lnTo>
                    <a:pt x="0" y="461665"/>
                  </a:lnTo>
                  <a:lnTo>
                    <a:pt x="0" y="0"/>
                  </a:lnTo>
                  <a:lnTo>
                    <a:pt x="952092" y="0"/>
                  </a:lnTo>
                  <a:lnTo>
                    <a:pt x="952092" y="461665"/>
                  </a:lnTo>
                  <a:close/>
                </a:path>
              </a:pathLst>
            </a:custGeom>
            <a:solidFill>
              <a:srgbClr val="FFFFFF"/>
            </a:solidFill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9" name="object 19" descr=""/>
          <p:cNvGrpSpPr/>
          <p:nvPr/>
        </p:nvGrpSpPr>
        <p:grpSpPr>
          <a:xfrm>
            <a:off x="1835426" y="5587531"/>
            <a:ext cx="1014730" cy="62230"/>
            <a:chOff x="1835426" y="5587531"/>
            <a:chExt cx="1014730" cy="62230"/>
          </a:xfrm>
        </p:grpSpPr>
        <p:sp>
          <p:nvSpPr>
            <p:cNvPr id="20" name="object 20" descr=""/>
            <p:cNvSpPr/>
            <p:nvPr/>
          </p:nvSpPr>
          <p:spPr>
            <a:xfrm>
              <a:off x="1882387" y="5618480"/>
              <a:ext cx="967740" cy="0"/>
            </a:xfrm>
            <a:custGeom>
              <a:avLst/>
              <a:gdLst/>
              <a:ahLst/>
              <a:cxnLst/>
              <a:rect l="l" t="t" r="r" b="b"/>
              <a:pathLst>
                <a:path w="967739" h="0">
                  <a:moveTo>
                    <a:pt x="0" y="0"/>
                  </a:moveTo>
                  <a:lnTo>
                    <a:pt x="967528" y="0"/>
                  </a:lnTo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1" name="object 21" descr=""/>
            <p:cNvSpPr/>
            <p:nvPr/>
          </p:nvSpPr>
          <p:spPr>
            <a:xfrm>
              <a:off x="1844951" y="5597056"/>
              <a:ext cx="59055" cy="43180"/>
            </a:xfrm>
            <a:custGeom>
              <a:avLst/>
              <a:gdLst/>
              <a:ahLst/>
              <a:cxnLst/>
              <a:rect l="l" t="t" r="r" b="b"/>
              <a:pathLst>
                <a:path w="59055" h="43179">
                  <a:moveTo>
                    <a:pt x="58859" y="42846"/>
                  </a:moveTo>
                  <a:lnTo>
                    <a:pt x="0" y="21423"/>
                  </a:lnTo>
                  <a:lnTo>
                    <a:pt x="58859" y="0"/>
                  </a:lnTo>
                  <a:lnTo>
                    <a:pt x="37436" y="21423"/>
                  </a:lnTo>
                  <a:lnTo>
                    <a:pt x="58859" y="42846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2" name="object 22" descr=""/>
            <p:cNvSpPr/>
            <p:nvPr/>
          </p:nvSpPr>
          <p:spPr>
            <a:xfrm>
              <a:off x="1844951" y="5597056"/>
              <a:ext cx="59055" cy="43180"/>
            </a:xfrm>
            <a:custGeom>
              <a:avLst/>
              <a:gdLst/>
              <a:ahLst/>
              <a:cxnLst/>
              <a:rect l="l" t="t" r="r" b="b"/>
              <a:pathLst>
                <a:path w="59055" h="43179">
                  <a:moveTo>
                    <a:pt x="37436" y="21423"/>
                  </a:moveTo>
                  <a:lnTo>
                    <a:pt x="58859" y="0"/>
                  </a:lnTo>
                  <a:lnTo>
                    <a:pt x="0" y="21423"/>
                  </a:lnTo>
                  <a:lnTo>
                    <a:pt x="58859" y="42846"/>
                  </a:lnTo>
                  <a:lnTo>
                    <a:pt x="37436" y="21423"/>
                  </a:lnTo>
                  <a:close/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23" name="object 23" descr=""/>
          <p:cNvGrpSpPr/>
          <p:nvPr/>
        </p:nvGrpSpPr>
        <p:grpSpPr>
          <a:xfrm>
            <a:off x="3802009" y="5587531"/>
            <a:ext cx="1014730" cy="62230"/>
            <a:chOff x="3802009" y="5587531"/>
            <a:chExt cx="1014730" cy="62230"/>
          </a:xfrm>
        </p:grpSpPr>
        <p:sp>
          <p:nvSpPr>
            <p:cNvPr id="24" name="object 24" descr=""/>
            <p:cNvSpPr/>
            <p:nvPr/>
          </p:nvSpPr>
          <p:spPr>
            <a:xfrm>
              <a:off x="3802009" y="5618480"/>
              <a:ext cx="967740" cy="0"/>
            </a:xfrm>
            <a:custGeom>
              <a:avLst/>
              <a:gdLst/>
              <a:ahLst/>
              <a:cxnLst/>
              <a:rect l="l" t="t" r="r" b="b"/>
              <a:pathLst>
                <a:path w="967739" h="0">
                  <a:moveTo>
                    <a:pt x="0" y="0"/>
                  </a:moveTo>
                  <a:lnTo>
                    <a:pt x="967531" y="0"/>
                  </a:lnTo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  <p:sp>
          <p:nvSpPr>
            <p:cNvPr id="25" name="object 25" descr=""/>
            <p:cNvSpPr/>
            <p:nvPr/>
          </p:nvSpPr>
          <p:spPr>
            <a:xfrm>
              <a:off x="4748116" y="5597056"/>
              <a:ext cx="59055" cy="43180"/>
            </a:xfrm>
            <a:custGeom>
              <a:avLst/>
              <a:gdLst/>
              <a:ahLst/>
              <a:cxnLst/>
              <a:rect l="l" t="t" r="r" b="b"/>
              <a:pathLst>
                <a:path w="59054" h="43179">
                  <a:moveTo>
                    <a:pt x="0" y="42846"/>
                  </a:moveTo>
                  <a:lnTo>
                    <a:pt x="21423" y="21423"/>
                  </a:lnTo>
                  <a:lnTo>
                    <a:pt x="0" y="0"/>
                  </a:lnTo>
                  <a:lnTo>
                    <a:pt x="58860" y="21423"/>
                  </a:lnTo>
                  <a:lnTo>
                    <a:pt x="0" y="42846"/>
                  </a:lnTo>
                  <a:close/>
                </a:path>
              </a:pathLst>
            </a:custGeom>
            <a:solidFill>
              <a:srgbClr val="005983"/>
            </a:solidFill>
          </p:spPr>
          <p:txBody>
            <a:bodyPr wrap="square" lIns="0" tIns="0" rIns="0" bIns="0" rtlCol="0"/>
            <a:lstStyle/>
            <a:p/>
          </p:txBody>
        </p:sp>
        <p:sp>
          <p:nvSpPr>
            <p:cNvPr id="26" name="object 26" descr=""/>
            <p:cNvSpPr/>
            <p:nvPr/>
          </p:nvSpPr>
          <p:spPr>
            <a:xfrm>
              <a:off x="4748116" y="5597056"/>
              <a:ext cx="59055" cy="43180"/>
            </a:xfrm>
            <a:custGeom>
              <a:avLst/>
              <a:gdLst/>
              <a:ahLst/>
              <a:cxnLst/>
              <a:rect l="l" t="t" r="r" b="b"/>
              <a:pathLst>
                <a:path w="59054" h="43179">
                  <a:moveTo>
                    <a:pt x="21423" y="21423"/>
                  </a:moveTo>
                  <a:lnTo>
                    <a:pt x="0" y="42846"/>
                  </a:lnTo>
                  <a:lnTo>
                    <a:pt x="58860" y="21423"/>
                  </a:lnTo>
                  <a:lnTo>
                    <a:pt x="0" y="0"/>
                  </a:lnTo>
                  <a:lnTo>
                    <a:pt x="21423" y="21423"/>
                  </a:lnTo>
                  <a:close/>
                </a:path>
              </a:pathLst>
            </a:custGeom>
            <a:ln w="19049">
              <a:solidFill>
                <a:srgbClr val="005983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7" name="object 27" descr=""/>
          <p:cNvSpPr txBox="1"/>
          <p:nvPr/>
        </p:nvSpPr>
        <p:spPr>
          <a:xfrm>
            <a:off x="2965897" y="5386809"/>
            <a:ext cx="720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5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00C4D9"/>
                </a:solidFill>
                <a:latin typeface="Arial"/>
                <a:cs typeface="Arial"/>
              </a:rPr>
              <a:t>cm</a:t>
            </a:r>
            <a:endParaRPr sz="2400">
              <a:latin typeface="Arial"/>
              <a:cs typeface="Arial"/>
            </a:endParaRPr>
          </a:p>
        </p:txBody>
      </p:sp>
      <p:sp>
        <p:nvSpPr>
          <p:cNvPr id="29" name="object 29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  <p:sp>
        <p:nvSpPr>
          <p:cNvPr id="28" name="object 28" descr=""/>
          <p:cNvSpPr txBox="1"/>
          <p:nvPr/>
        </p:nvSpPr>
        <p:spPr>
          <a:xfrm>
            <a:off x="960669" y="3638584"/>
            <a:ext cx="7200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b="1">
                <a:solidFill>
                  <a:srgbClr val="00C4D9"/>
                </a:solidFill>
                <a:latin typeface="Arial"/>
                <a:cs typeface="Arial"/>
              </a:rPr>
              <a:t>5</a:t>
            </a:r>
            <a:r>
              <a:rPr dirty="0" sz="2400" spc="-20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400" spc="-25" b="1">
                <a:solidFill>
                  <a:srgbClr val="00C4D9"/>
                </a:solidFill>
                <a:latin typeface="Arial"/>
                <a:cs typeface="Arial"/>
              </a:rPr>
              <a:t>cm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201721" y="4771773"/>
            <a:ext cx="4357370" cy="1305560"/>
          </a:xfrm>
          <a:prstGeom prst="rect">
            <a:avLst/>
          </a:prstGeom>
        </p:spPr>
        <p:txBody>
          <a:bodyPr wrap="square" lIns="0" tIns="73660" rIns="0" bIns="0" rtlCol="0" vert="horz">
            <a:spAutoFit/>
          </a:bodyPr>
          <a:lstStyle/>
          <a:p>
            <a:pPr marL="621665" indent="-592455">
              <a:lnSpc>
                <a:spcPct val="100000"/>
              </a:lnSpc>
              <a:spcBef>
                <a:spcPts val="580"/>
              </a:spcBef>
              <a:buFont typeface="Arial"/>
              <a:buAutoNum type="alphaUcPeriod"/>
              <a:tabLst>
                <a:tab pos="621665" algn="l"/>
              </a:tabLst>
            </a:pP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Median</a:t>
            </a:r>
            <a:r>
              <a:rPr dirty="0" sz="24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(middle</a:t>
            </a:r>
            <a:r>
              <a:rPr dirty="0" sz="24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age)</a:t>
            </a:r>
            <a:r>
              <a:rPr dirty="0" sz="24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=</a:t>
            </a:r>
            <a:r>
              <a:rPr dirty="0" sz="24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 spc="-25">
                <a:solidFill>
                  <a:srgbClr val="005983"/>
                </a:solidFill>
                <a:latin typeface="Calibri"/>
                <a:cs typeface="Calibri"/>
              </a:rPr>
              <a:t>10</a:t>
            </a:r>
            <a:endParaRPr sz="2400">
              <a:latin typeface="Calibri"/>
              <a:cs typeface="Calibri"/>
            </a:endParaRPr>
          </a:p>
          <a:p>
            <a:pPr marL="621665" indent="-592455">
              <a:lnSpc>
                <a:spcPct val="100000"/>
              </a:lnSpc>
              <a:spcBef>
                <a:spcPts val="480"/>
              </a:spcBef>
              <a:buFont typeface="Arial"/>
              <a:buAutoNum type="alphaUcPeriod"/>
              <a:tabLst>
                <a:tab pos="621665" algn="l"/>
              </a:tabLst>
            </a:pP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Mode</a:t>
            </a:r>
            <a:r>
              <a:rPr dirty="0" sz="2400" spc="-5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(most</a:t>
            </a:r>
            <a:r>
              <a:rPr dirty="0" sz="2400" spc="-5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common</a:t>
            </a:r>
            <a:r>
              <a:rPr dirty="0" sz="2400" spc="-5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age)</a:t>
            </a:r>
            <a:r>
              <a:rPr dirty="0" sz="2400" spc="-5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=</a:t>
            </a:r>
            <a:r>
              <a:rPr dirty="0" sz="2400" spc="-50">
                <a:solidFill>
                  <a:srgbClr val="005983"/>
                </a:solidFill>
                <a:latin typeface="Calibri"/>
                <a:cs typeface="Calibri"/>
              </a:rPr>
              <a:t> 9</a:t>
            </a:r>
            <a:endParaRPr sz="2400">
              <a:latin typeface="Calibri"/>
              <a:cs typeface="Calibri"/>
            </a:endParaRPr>
          </a:p>
          <a:p>
            <a:pPr marL="621665" indent="-608965">
              <a:lnSpc>
                <a:spcPct val="100000"/>
              </a:lnSpc>
              <a:spcBef>
                <a:spcPts val="480"/>
              </a:spcBef>
              <a:buFont typeface="Arial"/>
              <a:buAutoNum type="alphaUcPeriod"/>
              <a:tabLst>
                <a:tab pos="621665" algn="l"/>
              </a:tabLst>
            </a:pP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Range</a:t>
            </a:r>
            <a:r>
              <a:rPr dirty="0" sz="2400" spc="-3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=</a:t>
            </a:r>
            <a:r>
              <a:rPr dirty="0" sz="2400" spc="-25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9</a:t>
            </a:r>
            <a:r>
              <a:rPr dirty="0" sz="2400" spc="-3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5983"/>
                </a:solidFill>
                <a:latin typeface="Calibri"/>
                <a:cs typeface="Calibri"/>
              </a:rPr>
              <a:t>to</a:t>
            </a:r>
            <a:r>
              <a:rPr dirty="0" sz="2400" spc="-25">
                <a:solidFill>
                  <a:srgbClr val="005983"/>
                </a:solidFill>
                <a:latin typeface="Calibri"/>
                <a:cs typeface="Calibri"/>
              </a:rPr>
              <a:t> 14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744535" y="3578630"/>
            <a:ext cx="2106295" cy="1218565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800100">
              <a:lnSpc>
                <a:spcPct val="100000"/>
              </a:lnSpc>
              <a:spcBef>
                <a:spcPts val="100"/>
              </a:spcBef>
              <a:tabLst>
                <a:tab pos="1910080" algn="l"/>
              </a:tabLst>
            </a:pPr>
            <a:r>
              <a:rPr dirty="0" sz="2400" spc="-20" b="1">
                <a:solidFill>
                  <a:srgbClr val="005983"/>
                </a:solidFill>
                <a:latin typeface="Arial"/>
                <a:cs typeface="Arial"/>
              </a:rPr>
              <a:t>Age:</a:t>
            </a:r>
            <a:r>
              <a:rPr dirty="0" sz="2400" b="1">
                <a:solidFill>
                  <a:srgbClr val="005983"/>
                </a:solidFill>
                <a:latin typeface="Arial"/>
                <a:cs typeface="Arial"/>
              </a:rPr>
              <a:t>	</a:t>
            </a:r>
            <a:r>
              <a:rPr dirty="0" sz="2400" spc="-50" b="1">
                <a:solidFill>
                  <a:srgbClr val="005983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  <a:p>
            <a:pPr>
              <a:lnSpc>
                <a:spcPct val="100000"/>
              </a:lnSpc>
              <a:spcBef>
                <a:spcPts val="875"/>
              </a:spcBef>
            </a:pPr>
            <a:endParaRPr sz="2400">
              <a:latin typeface="Arial"/>
              <a:cs typeface="Arial"/>
            </a:endParaRPr>
          </a:p>
          <a:p>
            <a:pPr marL="12700">
              <a:lnSpc>
                <a:spcPct val="100000"/>
              </a:lnSpc>
            </a:pPr>
            <a:r>
              <a:rPr dirty="0" sz="2400" spc="-10">
                <a:solidFill>
                  <a:srgbClr val="005983"/>
                </a:solidFill>
                <a:latin typeface="Calibri"/>
                <a:cs typeface="Calibri"/>
              </a:rPr>
              <a:t>Possible</a:t>
            </a:r>
            <a:r>
              <a:rPr dirty="0" sz="2400" spc="-80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5983"/>
                </a:solidFill>
                <a:latin typeface="Calibri"/>
                <a:cs typeface="Calibri"/>
              </a:rPr>
              <a:t>answers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18734" rIns="0" bIns="0" rtlCol="0" vert="horz">
            <a:spAutoFit/>
          </a:bodyPr>
          <a:lstStyle/>
          <a:p>
            <a:pPr marL="2968625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5983"/>
                </a:solidFill>
              </a:rPr>
              <a:t>Maths</a:t>
            </a:r>
            <a:r>
              <a:rPr dirty="0" spc="-35">
                <a:solidFill>
                  <a:srgbClr val="005983"/>
                </a:solidFill>
              </a:rPr>
              <a:t> </a:t>
            </a:r>
            <a:r>
              <a:rPr dirty="0">
                <a:solidFill>
                  <a:srgbClr val="005983"/>
                </a:solidFill>
              </a:rPr>
              <a:t>vs</a:t>
            </a:r>
            <a:r>
              <a:rPr dirty="0" spc="-35">
                <a:solidFill>
                  <a:srgbClr val="005983"/>
                </a:solidFill>
              </a:rPr>
              <a:t> </a:t>
            </a:r>
            <a:r>
              <a:rPr dirty="0" spc="-10" b="1">
                <a:solidFill>
                  <a:srgbClr val="005983"/>
                </a:solidFill>
                <a:latin typeface="Calibri"/>
                <a:cs typeface="Calibri"/>
              </a:rPr>
              <a:t>Statistics</a:t>
            </a:r>
          </a:p>
        </p:txBody>
      </p:sp>
      <p:grpSp>
        <p:nvGrpSpPr>
          <p:cNvPr id="5" name="object 5" descr=""/>
          <p:cNvGrpSpPr/>
          <p:nvPr/>
        </p:nvGrpSpPr>
        <p:grpSpPr>
          <a:xfrm>
            <a:off x="2130400" y="2297173"/>
            <a:ext cx="8044815" cy="1219200"/>
            <a:chOff x="2130400" y="2297173"/>
            <a:chExt cx="8044815" cy="1219200"/>
          </a:xfrm>
        </p:grpSpPr>
        <p:pic>
          <p:nvPicPr>
            <p:cNvPr id="6" name="object 6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3267960" y="2297173"/>
              <a:ext cx="1219199" cy="1219199"/>
            </a:xfrm>
            <a:prstGeom prst="rect">
              <a:avLst/>
            </a:prstGeom>
          </p:spPr>
        </p:pic>
        <p:pic>
          <p:nvPicPr>
            <p:cNvPr id="7" name="object 7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2130400" y="2297173"/>
              <a:ext cx="1219199" cy="1219199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4405523" y="2297173"/>
              <a:ext cx="1219199" cy="1219199"/>
            </a:xfrm>
            <a:prstGeom prst="rect">
              <a:avLst/>
            </a:prstGeom>
          </p:spPr>
        </p:pic>
        <p:pic>
          <p:nvPicPr>
            <p:cNvPr id="9" name="object 9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6680645" y="2297173"/>
              <a:ext cx="1219199" cy="1219199"/>
            </a:xfrm>
            <a:prstGeom prst="rect">
              <a:avLst/>
            </a:prstGeom>
          </p:spPr>
        </p:pic>
        <p:pic>
          <p:nvPicPr>
            <p:cNvPr id="10" name="object 10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5543083" y="2297173"/>
              <a:ext cx="1219200" cy="1219199"/>
            </a:xfrm>
            <a:prstGeom prst="rect">
              <a:avLst/>
            </a:prstGeom>
          </p:spPr>
        </p:pic>
        <p:pic>
          <p:nvPicPr>
            <p:cNvPr id="11" name="object 11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8955767" y="2297173"/>
              <a:ext cx="1219199" cy="1219199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7818207" y="2297173"/>
              <a:ext cx="1219199" cy="1219199"/>
            </a:xfrm>
            <a:prstGeom prst="rect">
              <a:avLst/>
            </a:prstGeom>
          </p:spPr>
        </p:pic>
      </p:grpSp>
      <p:sp>
        <p:nvSpPr>
          <p:cNvPr id="13" name="object 13" descr=""/>
          <p:cNvSpPr txBox="1"/>
          <p:nvPr/>
        </p:nvSpPr>
        <p:spPr>
          <a:xfrm>
            <a:off x="3780103" y="3578630"/>
            <a:ext cx="1949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 b="1">
                <a:solidFill>
                  <a:srgbClr val="005983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4" name="object 14" descr=""/>
          <p:cNvSpPr txBox="1"/>
          <p:nvPr/>
        </p:nvSpPr>
        <p:spPr>
          <a:xfrm>
            <a:off x="4917665" y="3578630"/>
            <a:ext cx="19494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50" b="1">
                <a:solidFill>
                  <a:srgbClr val="005983"/>
                </a:solidFill>
                <a:latin typeface="Arial"/>
                <a:cs typeface="Arial"/>
              </a:rPr>
              <a:t>9</a:t>
            </a:r>
            <a:endParaRPr sz="2400">
              <a:latin typeface="Arial"/>
              <a:cs typeface="Arial"/>
            </a:endParaRPr>
          </a:p>
        </p:txBody>
      </p:sp>
      <p:sp>
        <p:nvSpPr>
          <p:cNvPr id="15" name="object 15" descr=""/>
          <p:cNvSpPr txBox="1"/>
          <p:nvPr/>
        </p:nvSpPr>
        <p:spPr>
          <a:xfrm>
            <a:off x="5941510" y="3578630"/>
            <a:ext cx="364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005983"/>
                </a:solidFill>
                <a:latin typeface="Arial"/>
                <a:cs typeface="Arial"/>
              </a:rPr>
              <a:t>10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6" name="object 16" descr=""/>
          <p:cNvSpPr txBox="1"/>
          <p:nvPr/>
        </p:nvSpPr>
        <p:spPr>
          <a:xfrm>
            <a:off x="9383152" y="3578630"/>
            <a:ext cx="364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005983"/>
                </a:solidFill>
                <a:latin typeface="Arial"/>
                <a:cs typeface="Arial"/>
              </a:rPr>
              <a:t>14</a:t>
            </a:r>
            <a:endParaRPr sz="2400">
              <a:latin typeface="Arial"/>
              <a:cs typeface="Arial"/>
            </a:endParaRPr>
          </a:p>
        </p:txBody>
      </p:sp>
      <p:sp>
        <p:nvSpPr>
          <p:cNvPr id="17" name="object 17" descr=""/>
          <p:cNvSpPr txBox="1"/>
          <p:nvPr/>
        </p:nvSpPr>
        <p:spPr>
          <a:xfrm>
            <a:off x="7108030" y="3578630"/>
            <a:ext cx="364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005983"/>
                </a:solidFill>
                <a:latin typeface="Arial"/>
                <a:cs typeface="Arial"/>
              </a:rPr>
              <a:t>10</a:t>
            </a:r>
            <a:endParaRPr sz="2400">
              <a:latin typeface="Arial"/>
              <a:cs typeface="Arial"/>
            </a:endParaRPr>
          </a:p>
        </p:txBody>
      </p:sp>
      <p:sp>
        <p:nvSpPr>
          <p:cNvPr id="18" name="object 18" descr=""/>
          <p:cNvSpPr txBox="1"/>
          <p:nvPr/>
        </p:nvSpPr>
        <p:spPr>
          <a:xfrm>
            <a:off x="8245592" y="3578630"/>
            <a:ext cx="364490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sz="2400" spc="-25" b="1">
                <a:solidFill>
                  <a:srgbClr val="005983"/>
                </a:solidFill>
                <a:latin typeface="Arial"/>
                <a:cs typeface="Arial"/>
              </a:rPr>
              <a:t>12</a:t>
            </a:r>
            <a:endParaRPr sz="2400">
              <a:latin typeface="Arial"/>
              <a:cs typeface="Arial"/>
            </a:endParaRPr>
          </a:p>
        </p:txBody>
      </p:sp>
      <p:sp>
        <p:nvSpPr>
          <p:cNvPr id="19" name="object 19" descr=""/>
          <p:cNvSpPr txBox="1"/>
          <p:nvPr/>
        </p:nvSpPr>
        <p:spPr>
          <a:xfrm>
            <a:off x="7158042" y="5225142"/>
            <a:ext cx="4117340" cy="75692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336675" marR="5080" indent="-1323975">
              <a:lnSpc>
                <a:spcPct val="100000"/>
              </a:lnSpc>
              <a:spcBef>
                <a:spcPts val="100"/>
              </a:spcBef>
            </a:pPr>
            <a:r>
              <a:rPr dirty="0" sz="2400">
                <a:solidFill>
                  <a:srgbClr val="00C4D9"/>
                </a:solidFill>
                <a:latin typeface="Calibri"/>
                <a:cs typeface="Calibri"/>
              </a:rPr>
              <a:t>Multiple</a:t>
            </a:r>
            <a:r>
              <a:rPr dirty="0" sz="2400" spc="-80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C4D9"/>
                </a:solidFill>
                <a:latin typeface="Calibri"/>
                <a:cs typeface="Calibri"/>
              </a:rPr>
              <a:t>answers</a:t>
            </a:r>
            <a:r>
              <a:rPr dirty="0" sz="2400" spc="-65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C4D9"/>
                </a:solidFill>
                <a:latin typeface="Calibri"/>
                <a:cs typeface="Calibri"/>
              </a:rPr>
              <a:t>and</a:t>
            </a:r>
            <a:r>
              <a:rPr dirty="0" sz="2400" spc="-70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>
                <a:solidFill>
                  <a:srgbClr val="00C4D9"/>
                </a:solidFill>
                <a:latin typeface="Calibri"/>
                <a:cs typeface="Calibri"/>
              </a:rPr>
              <a:t>all</a:t>
            </a:r>
            <a:r>
              <a:rPr dirty="0" sz="2400" spc="-65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C4D9"/>
                </a:solidFill>
                <a:latin typeface="Calibri"/>
                <a:cs typeface="Calibri"/>
              </a:rPr>
              <a:t>answers </a:t>
            </a:r>
            <a:r>
              <a:rPr dirty="0" sz="2400">
                <a:solidFill>
                  <a:srgbClr val="00C4D9"/>
                </a:solidFill>
                <a:latin typeface="Calibri"/>
                <a:cs typeface="Calibri"/>
              </a:rPr>
              <a:t>are</a:t>
            </a:r>
            <a:r>
              <a:rPr dirty="0" sz="2400" spc="-80">
                <a:solidFill>
                  <a:srgbClr val="00C4D9"/>
                </a:solidFill>
                <a:latin typeface="Calibri"/>
                <a:cs typeface="Calibri"/>
              </a:rPr>
              <a:t> </a:t>
            </a:r>
            <a:r>
              <a:rPr dirty="0" sz="2400" spc="-10">
                <a:solidFill>
                  <a:srgbClr val="00C4D9"/>
                </a:solidFill>
                <a:latin typeface="Calibri"/>
                <a:cs typeface="Calibri"/>
              </a:rPr>
              <a:t>correct!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0" name="object 20" descr=""/>
          <p:cNvSpPr txBox="1"/>
          <p:nvPr/>
        </p:nvSpPr>
        <p:spPr>
          <a:xfrm>
            <a:off x="669816" y="1578389"/>
            <a:ext cx="6849745" cy="432434"/>
          </a:xfrm>
          <a:prstGeom prst="rect">
            <a:avLst/>
          </a:prstGeom>
        </p:spPr>
        <p:txBody>
          <a:bodyPr wrap="square" lIns="0" tIns="14604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14"/>
              </a:spcBef>
            </a:pP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Question:</a:t>
            </a:r>
            <a:r>
              <a:rPr dirty="0" sz="2650" spc="-25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Describe</a:t>
            </a:r>
            <a:r>
              <a:rPr dirty="0" sz="2650" spc="-20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the</a:t>
            </a:r>
            <a:r>
              <a:rPr dirty="0" sz="2650" spc="-20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age</a:t>
            </a:r>
            <a:r>
              <a:rPr dirty="0" sz="2650" spc="-20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of</a:t>
            </a:r>
            <a:r>
              <a:rPr dirty="0" sz="2650" spc="-25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people</a:t>
            </a:r>
            <a:r>
              <a:rPr dirty="0" sz="2650" spc="-20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in</a:t>
            </a:r>
            <a:r>
              <a:rPr dirty="0" sz="2650" spc="-20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i="1">
                <a:solidFill>
                  <a:srgbClr val="005983"/>
                </a:solidFill>
                <a:latin typeface="Calibri"/>
                <a:cs typeface="Calibri"/>
              </a:rPr>
              <a:t>this</a:t>
            </a:r>
            <a:r>
              <a:rPr dirty="0" sz="2650" spc="-20" i="1">
                <a:solidFill>
                  <a:srgbClr val="005983"/>
                </a:solidFill>
                <a:latin typeface="Calibri"/>
                <a:cs typeface="Calibri"/>
              </a:rPr>
              <a:t> </a:t>
            </a:r>
            <a:r>
              <a:rPr dirty="0" sz="2650" spc="-10" i="1">
                <a:solidFill>
                  <a:srgbClr val="005983"/>
                </a:solidFill>
                <a:latin typeface="Calibri"/>
                <a:cs typeface="Calibri"/>
              </a:rPr>
              <a:t>room.</a:t>
            </a:r>
            <a:endParaRPr sz="2650">
              <a:latin typeface="Calibri"/>
              <a:cs typeface="Calibri"/>
            </a:endParaRPr>
          </a:p>
        </p:txBody>
      </p:sp>
      <p:grpSp>
        <p:nvGrpSpPr>
          <p:cNvPr id="21" name="object 21" descr=""/>
          <p:cNvGrpSpPr/>
          <p:nvPr/>
        </p:nvGrpSpPr>
        <p:grpSpPr>
          <a:xfrm>
            <a:off x="6243135" y="4752660"/>
            <a:ext cx="298450" cy="1553845"/>
            <a:chOff x="6243135" y="4752660"/>
            <a:chExt cx="298450" cy="1553845"/>
          </a:xfrm>
        </p:grpSpPr>
        <p:pic>
          <p:nvPicPr>
            <p:cNvPr id="22" name="object 22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43135" y="4752660"/>
              <a:ext cx="298440" cy="1553349"/>
            </a:xfrm>
            <a:prstGeom prst="rect">
              <a:avLst/>
            </a:prstGeom>
          </p:spPr>
        </p:pic>
        <p:sp>
          <p:nvSpPr>
            <p:cNvPr id="23" name="object 23" descr=""/>
            <p:cNvSpPr/>
            <p:nvPr/>
          </p:nvSpPr>
          <p:spPr>
            <a:xfrm>
              <a:off x="6295834" y="4785360"/>
              <a:ext cx="193040" cy="1448435"/>
            </a:xfrm>
            <a:custGeom>
              <a:avLst/>
              <a:gdLst/>
              <a:ahLst/>
              <a:cxnLst/>
              <a:rect l="l" t="t" r="r" b="b"/>
              <a:pathLst>
                <a:path w="193039" h="1448435">
                  <a:moveTo>
                    <a:pt x="0" y="0"/>
                  </a:moveTo>
                  <a:lnTo>
                    <a:pt x="37569" y="1264"/>
                  </a:lnTo>
                  <a:lnTo>
                    <a:pt x="68249" y="4711"/>
                  </a:lnTo>
                  <a:lnTo>
                    <a:pt x="88934" y="9824"/>
                  </a:lnTo>
                  <a:lnTo>
                    <a:pt x="96519" y="16085"/>
                  </a:lnTo>
                  <a:lnTo>
                    <a:pt x="96519" y="707888"/>
                  </a:lnTo>
                  <a:lnTo>
                    <a:pt x="104104" y="714149"/>
                  </a:lnTo>
                  <a:lnTo>
                    <a:pt x="124789" y="719262"/>
                  </a:lnTo>
                  <a:lnTo>
                    <a:pt x="155469" y="722710"/>
                  </a:lnTo>
                  <a:lnTo>
                    <a:pt x="193039" y="723974"/>
                  </a:lnTo>
                  <a:lnTo>
                    <a:pt x="155469" y="725238"/>
                  </a:lnTo>
                  <a:lnTo>
                    <a:pt x="124789" y="728685"/>
                  </a:lnTo>
                  <a:lnTo>
                    <a:pt x="104104" y="733799"/>
                  </a:lnTo>
                  <a:lnTo>
                    <a:pt x="96519" y="740060"/>
                  </a:lnTo>
                  <a:lnTo>
                    <a:pt x="96519" y="1431862"/>
                  </a:lnTo>
                  <a:lnTo>
                    <a:pt x="88934" y="1438124"/>
                  </a:lnTo>
                  <a:lnTo>
                    <a:pt x="68249" y="1443237"/>
                  </a:lnTo>
                  <a:lnTo>
                    <a:pt x="37569" y="1446684"/>
                  </a:lnTo>
                  <a:lnTo>
                    <a:pt x="0" y="1447948"/>
                  </a:lnTo>
                </a:path>
              </a:pathLst>
            </a:custGeom>
            <a:ln w="25399">
              <a:solidFill>
                <a:srgbClr val="00C3D9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24" name="object 2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 descr=""/>
          <p:cNvSpPr txBox="1"/>
          <p:nvPr/>
        </p:nvSpPr>
        <p:spPr>
          <a:xfrm>
            <a:off x="1385889" y="1618389"/>
            <a:ext cx="17532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10">
                <a:solidFill>
                  <a:srgbClr val="005983"/>
                </a:solidFill>
                <a:uFill>
                  <a:solidFill>
                    <a:srgbClr val="005983"/>
                  </a:solidFill>
                </a:uFill>
                <a:latin typeface="Arial"/>
                <a:cs typeface="Arial"/>
              </a:rPr>
              <a:t>Mathematics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3" name="object 3" descr=""/>
          <p:cNvSpPr txBox="1"/>
          <p:nvPr/>
        </p:nvSpPr>
        <p:spPr>
          <a:xfrm>
            <a:off x="2948550" y="5259679"/>
            <a:ext cx="6543675" cy="1164590"/>
          </a:xfrm>
          <a:prstGeom prst="rect">
            <a:avLst/>
          </a:prstGeom>
        </p:spPr>
        <p:txBody>
          <a:bodyPr wrap="square" lIns="0" tIns="117475" rIns="0" bIns="0" rtlCol="0" vert="horz">
            <a:spAutoFit/>
          </a:bodyPr>
          <a:lstStyle/>
          <a:p>
            <a:pPr algn="ctr">
              <a:lnSpc>
                <a:spcPct val="100000"/>
              </a:lnSpc>
              <a:spcBef>
                <a:spcPts val="925"/>
              </a:spcBef>
            </a:pP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In</a:t>
            </a:r>
            <a:r>
              <a:rPr dirty="0" sz="2800" spc="-6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Maths,</a:t>
            </a:r>
            <a:r>
              <a:rPr dirty="0" sz="2800" spc="-6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there</a:t>
            </a:r>
            <a:r>
              <a:rPr dirty="0" sz="2800" spc="-6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is</a:t>
            </a:r>
            <a:r>
              <a:rPr dirty="0" sz="2800" spc="-6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a</a:t>
            </a:r>
            <a:r>
              <a:rPr dirty="0" sz="2800" spc="-6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single</a:t>
            </a:r>
            <a:r>
              <a:rPr dirty="0" sz="2800" spc="-6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C4D9"/>
                </a:solidFill>
                <a:latin typeface="Arial"/>
                <a:cs typeface="Arial"/>
              </a:rPr>
              <a:t>answer</a:t>
            </a:r>
            <a:endParaRPr sz="2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945"/>
              </a:spcBef>
            </a:pP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In</a:t>
            </a:r>
            <a:r>
              <a:rPr dirty="0" sz="2800" spc="-7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Statistics,</a:t>
            </a:r>
            <a:r>
              <a:rPr dirty="0" sz="2800" spc="-7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there</a:t>
            </a:r>
            <a:r>
              <a:rPr dirty="0" sz="2800" spc="-7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are</a:t>
            </a:r>
            <a:r>
              <a:rPr dirty="0" sz="2800" spc="-7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lots</a:t>
            </a:r>
            <a:r>
              <a:rPr dirty="0" sz="2800" spc="-7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b="1">
                <a:solidFill>
                  <a:srgbClr val="00C4D9"/>
                </a:solidFill>
                <a:latin typeface="Arial"/>
                <a:cs typeface="Arial"/>
              </a:rPr>
              <a:t>of</a:t>
            </a:r>
            <a:r>
              <a:rPr dirty="0" sz="2800" spc="-75" b="1">
                <a:solidFill>
                  <a:srgbClr val="00C4D9"/>
                </a:solidFill>
                <a:latin typeface="Arial"/>
                <a:cs typeface="Arial"/>
              </a:rPr>
              <a:t> </a:t>
            </a:r>
            <a:r>
              <a:rPr dirty="0" sz="2800" spc="-10" b="1">
                <a:solidFill>
                  <a:srgbClr val="00C4D9"/>
                </a:solidFill>
                <a:latin typeface="Arial"/>
                <a:cs typeface="Arial"/>
              </a:rPr>
              <a:t>answers</a:t>
            </a:r>
            <a:r>
              <a:rPr dirty="0" sz="3200" spc="-10" b="1">
                <a:solidFill>
                  <a:srgbClr val="00C4D9"/>
                </a:solidFill>
                <a:latin typeface="Arial"/>
                <a:cs typeface="Arial"/>
              </a:rPr>
              <a:t>!</a:t>
            </a:r>
            <a:endParaRPr sz="3200">
              <a:latin typeface="Arial"/>
              <a:cs typeface="Arial"/>
            </a:endParaRPr>
          </a:p>
        </p:txBody>
      </p:sp>
      <p:sp>
        <p:nvSpPr>
          <p:cNvPr id="4" name="object 4" descr=""/>
          <p:cNvSpPr txBox="1"/>
          <p:nvPr/>
        </p:nvSpPr>
        <p:spPr>
          <a:xfrm>
            <a:off x="8723310" y="1628219"/>
            <a:ext cx="1245235" cy="391160"/>
          </a:xfrm>
          <a:prstGeom prst="rect">
            <a:avLst/>
          </a:prstGeom>
        </p:spPr>
        <p:txBody>
          <a:bodyPr wrap="square" lIns="0" tIns="12700" rIns="0" bIns="0" rtlCol="0" vert="horz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dirty="0" u="heavy" sz="2400" spc="-10">
                <a:solidFill>
                  <a:srgbClr val="005983"/>
                </a:solidFill>
                <a:uFill>
                  <a:solidFill>
                    <a:srgbClr val="005983"/>
                  </a:solidFill>
                </a:uFill>
                <a:latin typeface="Arial"/>
                <a:cs typeface="Arial"/>
              </a:rPr>
              <a:t>Statistics</a:t>
            </a:r>
            <a:endParaRPr sz="2400">
              <a:latin typeface="Arial"/>
              <a:cs typeface="Arial"/>
            </a:endParaRPr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prstGeom prst="rect"/>
        </p:spPr>
        <p:txBody>
          <a:bodyPr wrap="square" lIns="0" tIns="16510" rIns="0" bIns="0" rtlCol="0" vert="horz">
            <a:spAutoFit/>
          </a:bodyPr>
          <a:lstStyle/>
          <a:p>
            <a:pPr marL="3021330">
              <a:lnSpc>
                <a:spcPct val="100000"/>
              </a:lnSpc>
              <a:spcBef>
                <a:spcPts val="130"/>
              </a:spcBef>
            </a:pPr>
            <a:r>
              <a:rPr dirty="0">
                <a:solidFill>
                  <a:srgbClr val="005983"/>
                </a:solidFill>
              </a:rPr>
              <a:t>Maths</a:t>
            </a:r>
            <a:r>
              <a:rPr dirty="0" spc="-35">
                <a:solidFill>
                  <a:srgbClr val="005983"/>
                </a:solidFill>
              </a:rPr>
              <a:t> </a:t>
            </a:r>
            <a:r>
              <a:rPr dirty="0">
                <a:solidFill>
                  <a:srgbClr val="005983"/>
                </a:solidFill>
              </a:rPr>
              <a:t>vs</a:t>
            </a:r>
            <a:r>
              <a:rPr dirty="0" spc="-35">
                <a:solidFill>
                  <a:srgbClr val="005983"/>
                </a:solidFill>
              </a:rPr>
              <a:t> </a:t>
            </a:r>
            <a:r>
              <a:rPr dirty="0" spc="-10">
                <a:solidFill>
                  <a:srgbClr val="005983"/>
                </a:solidFill>
              </a:rPr>
              <a:t>Statistics</a:t>
            </a:r>
          </a:p>
        </p:txBody>
      </p:sp>
      <p:grpSp>
        <p:nvGrpSpPr>
          <p:cNvPr id="6" name="object 6" descr=""/>
          <p:cNvGrpSpPr/>
          <p:nvPr/>
        </p:nvGrpSpPr>
        <p:grpSpPr>
          <a:xfrm>
            <a:off x="288617" y="1726679"/>
            <a:ext cx="5553710" cy="3848735"/>
            <a:chOff x="288617" y="1726679"/>
            <a:chExt cx="5553710" cy="3848735"/>
          </a:xfrm>
        </p:grpSpPr>
        <p:pic>
          <p:nvPicPr>
            <p:cNvPr id="7" name="object 7" descr=""/>
            <p:cNvPicPr/>
            <p:nvPr/>
          </p:nvPicPr>
          <p:blipFill>
            <a:blip r:embed="rId2" cstate="print"/>
            <a:stretch>
              <a:fillRect/>
            </a:stretch>
          </p:blipFill>
          <p:spPr>
            <a:xfrm>
              <a:off x="288617" y="1726679"/>
              <a:ext cx="5553461" cy="3848452"/>
            </a:xfrm>
            <a:prstGeom prst="rect">
              <a:avLst/>
            </a:prstGeom>
          </p:spPr>
        </p:pic>
        <p:pic>
          <p:nvPicPr>
            <p:cNvPr id="8" name="object 8" descr=""/>
            <p:cNvPicPr/>
            <p:nvPr/>
          </p:nvPicPr>
          <p:blipFill>
            <a:blip r:embed="rId3" cstate="print"/>
            <a:stretch>
              <a:fillRect/>
            </a:stretch>
          </p:blipFill>
          <p:spPr>
            <a:xfrm>
              <a:off x="350576" y="1788638"/>
              <a:ext cx="5375661" cy="3670652"/>
            </a:xfrm>
            <a:prstGeom prst="rect">
              <a:avLst/>
            </a:prstGeom>
          </p:spPr>
        </p:pic>
        <p:sp>
          <p:nvSpPr>
            <p:cNvPr id="9" name="object 9" descr=""/>
            <p:cNvSpPr/>
            <p:nvPr/>
          </p:nvSpPr>
          <p:spPr>
            <a:xfrm>
              <a:off x="327425" y="1765487"/>
              <a:ext cx="5422265" cy="3717290"/>
            </a:xfrm>
            <a:custGeom>
              <a:avLst/>
              <a:gdLst/>
              <a:ahLst/>
              <a:cxnLst/>
              <a:rect l="l" t="t" r="r" b="b"/>
              <a:pathLst>
                <a:path w="5422265" h="3717290">
                  <a:moveTo>
                    <a:pt x="0" y="1215014"/>
                  </a:moveTo>
                  <a:lnTo>
                    <a:pt x="4786922" y="0"/>
                  </a:lnTo>
                  <a:lnTo>
                    <a:pt x="5421963" y="2501939"/>
                  </a:lnTo>
                  <a:lnTo>
                    <a:pt x="635041" y="3716954"/>
                  </a:lnTo>
                  <a:lnTo>
                    <a:pt x="0" y="1215014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grpSp>
        <p:nvGrpSpPr>
          <p:cNvPr id="10" name="object 10" descr=""/>
          <p:cNvGrpSpPr/>
          <p:nvPr/>
        </p:nvGrpSpPr>
        <p:grpSpPr>
          <a:xfrm>
            <a:off x="6226405" y="1828903"/>
            <a:ext cx="5293995" cy="3475354"/>
            <a:chOff x="6226405" y="1828903"/>
            <a:chExt cx="5293995" cy="3475354"/>
          </a:xfrm>
        </p:grpSpPr>
        <p:pic>
          <p:nvPicPr>
            <p:cNvPr id="11" name="object 11" descr=""/>
            <p:cNvPicPr/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226405" y="1828903"/>
              <a:ext cx="5293935" cy="3474977"/>
            </a:xfrm>
            <a:prstGeom prst="rect">
              <a:avLst/>
            </a:prstGeom>
          </p:spPr>
        </p:pic>
        <p:pic>
          <p:nvPicPr>
            <p:cNvPr id="12" name="object 12" descr=""/>
            <p:cNvPicPr/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6288365" y="1890862"/>
              <a:ext cx="5116135" cy="3297177"/>
            </a:xfrm>
            <a:prstGeom prst="rect">
              <a:avLst/>
            </a:prstGeom>
          </p:spPr>
        </p:pic>
        <p:sp>
          <p:nvSpPr>
            <p:cNvPr id="13" name="object 13" descr=""/>
            <p:cNvSpPr/>
            <p:nvPr/>
          </p:nvSpPr>
          <p:spPr>
            <a:xfrm>
              <a:off x="6266123" y="1868621"/>
              <a:ext cx="5160645" cy="3342004"/>
            </a:xfrm>
            <a:custGeom>
              <a:avLst/>
              <a:gdLst/>
              <a:ahLst/>
              <a:cxnLst/>
              <a:rect l="l" t="t" r="r" b="b"/>
              <a:pathLst>
                <a:path w="5160645" h="3342004">
                  <a:moveTo>
                    <a:pt x="462071" y="0"/>
                  </a:moveTo>
                  <a:lnTo>
                    <a:pt x="5160617" y="883043"/>
                  </a:lnTo>
                  <a:lnTo>
                    <a:pt x="4698545" y="3341658"/>
                  </a:lnTo>
                  <a:lnTo>
                    <a:pt x="0" y="2458614"/>
                  </a:lnTo>
                  <a:lnTo>
                    <a:pt x="462071" y="0"/>
                  </a:lnTo>
                  <a:close/>
                </a:path>
              </a:pathLst>
            </a:custGeom>
            <a:ln w="38099">
              <a:solidFill>
                <a:srgbClr val="000000"/>
              </a:solidFill>
            </a:ln>
          </p:spPr>
          <p:txBody>
            <a:bodyPr wrap="square" lIns="0" tIns="0" rIns="0" bIns="0" rtlCol="0"/>
            <a:lstStyle/>
            <a:p/>
          </p:txBody>
        </p:sp>
      </p:grpSp>
      <p:sp>
        <p:nvSpPr>
          <p:cNvPr id="14" name="object 14" descr=""/>
          <p:cNvSpPr txBox="1">
            <a:spLocks noGrp="1"/>
          </p:cNvSpPr>
          <p:nvPr>
            <p:ph type="sldNum" idx="7" sz="quarter"/>
          </p:nvPr>
        </p:nvSpPr>
        <p:spPr>
          <a:prstGeom prst="rect"/>
        </p:spPr>
        <p:txBody>
          <a:bodyPr wrap="square" lIns="0" tIns="0" rIns="0" bIns="0" rtlCol="0" vert="horz">
            <a:spAutoFit/>
          </a:bodyPr>
          <a:lstStyle/>
          <a:p>
            <a:pPr marL="38100">
              <a:lnSpc>
                <a:spcPts val="1870"/>
              </a:lnSpc>
            </a:pPr>
            <a:fld id="{81D60167-4931-47E6-BA6A-407CBD079E47}" type="slidenum">
              <a:rPr dirty="0" spc="-25"/>
              <a:t>10</a:t>
            </a:fld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Application>Microsoft Office PowerPoint</Application>
  <PresentationFormat>On-screen Show (4:3)</PresentationFormat>
  <ScaleCrop>false</ScaleCrop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PSI CALC - Careers Talk Yr6+.pptx</dc:title>
  <dcterms:created xsi:type="dcterms:W3CDTF">2023-09-13T13:50:49Z</dcterms:created>
  <dcterms:modified xsi:type="dcterms:W3CDTF">2023-09-13T13:50:49Z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or">
    <vt:lpwstr>Google</vt:lpwstr>
  </property>
</Properties>
</file>