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367" r:id="rId6"/>
    <p:sldId id="375" r:id="rId7"/>
    <p:sldId id="373" r:id="rId8"/>
    <p:sldId id="370" r:id="rId9"/>
    <p:sldId id="371" r:id="rId10"/>
    <p:sldId id="324" r:id="rId11"/>
    <p:sldId id="310" r:id="rId12"/>
    <p:sldId id="347" r:id="rId13"/>
    <p:sldId id="380" r:id="rId14"/>
    <p:sldId id="385" r:id="rId15"/>
    <p:sldId id="381" r:id="rId16"/>
    <p:sldId id="377" r:id="rId17"/>
    <p:sldId id="379" r:id="rId18"/>
    <p:sldId id="351" r:id="rId19"/>
    <p:sldId id="352" r:id="rId20"/>
    <p:sldId id="356" r:id="rId21"/>
    <p:sldId id="382" r:id="rId22"/>
    <p:sldId id="383" r:id="rId23"/>
    <p:sldId id="38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y Best" initials="NB" lastIdx="4" clrIdx="0">
    <p:extLst>
      <p:ext uri="{19B8F6BF-5375-455C-9EA6-DF929625EA0E}">
        <p15:presenceInfo xmlns:p15="http://schemas.microsoft.com/office/powerpoint/2012/main" userId="Nicky Be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8CBAD"/>
    <a:srgbClr val="D9FBFA"/>
    <a:srgbClr val="93E3FF"/>
    <a:srgbClr val="B3EBFF"/>
    <a:srgbClr val="33CCFF"/>
    <a:srgbClr val="0000FF"/>
    <a:srgbClr val="E2F0D9"/>
    <a:srgbClr val="A9D18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09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y Best" userId="f33b7c88-b68a-43a4-b657-3a8c71ff5ae0" providerId="ADAL" clId="{16BBB0E2-55F1-4A99-8619-8619BBB67164}"/>
    <pc:docChg chg="custSel addSld modSld">
      <pc:chgData name="Nicky Best" userId="f33b7c88-b68a-43a4-b657-3a8c71ff5ae0" providerId="ADAL" clId="{16BBB0E2-55F1-4A99-8619-8619BBB67164}" dt="2022-06-13T00:02:05.306" v="95" actId="27636"/>
      <pc:docMkLst>
        <pc:docMk/>
      </pc:docMkLst>
      <pc:sldChg chg="modSp new mod">
        <pc:chgData name="Nicky Best" userId="f33b7c88-b68a-43a4-b657-3a8c71ff5ae0" providerId="ADAL" clId="{16BBB0E2-55F1-4A99-8619-8619BBB67164}" dt="2022-06-13T00:02:05.306" v="95" actId="27636"/>
        <pc:sldMkLst>
          <pc:docMk/>
          <pc:sldMk cId="806636789" sldId="385"/>
        </pc:sldMkLst>
        <pc:spChg chg="mod">
          <ac:chgData name="Nicky Best" userId="f33b7c88-b68a-43a4-b657-3a8c71ff5ae0" providerId="ADAL" clId="{16BBB0E2-55F1-4A99-8619-8619BBB67164}" dt="2022-06-13T00:01:41.947" v="71" actId="404"/>
          <ac:spMkLst>
            <pc:docMk/>
            <pc:sldMk cId="806636789" sldId="385"/>
            <ac:spMk id="2" creationId="{313DC332-49CF-4523-8A9F-667E87180D30}"/>
          </ac:spMkLst>
        </pc:spChg>
        <pc:spChg chg="mod">
          <ac:chgData name="Nicky Best" userId="f33b7c88-b68a-43a4-b657-3a8c71ff5ae0" providerId="ADAL" clId="{16BBB0E2-55F1-4A99-8619-8619BBB67164}" dt="2022-06-13T00:02:05.306" v="95" actId="27636"/>
          <ac:spMkLst>
            <pc:docMk/>
            <pc:sldMk cId="806636789" sldId="385"/>
            <ac:spMk id="3" creationId="{84E5A5C8-0A1E-4AE4-AEDF-E9D10C58C530}"/>
          </ac:spMkLst>
        </pc:spChg>
      </pc:sldChg>
    </pc:docChg>
  </pc:docChgLst>
  <pc:docChgLst>
    <pc:chgData name="Nicky Best" userId="f33b7c88-b68a-43a4-b657-3a8c71ff5ae0" providerId="ADAL" clId="{231B8EA8-0B45-4704-B4D5-030302734EA4}"/>
    <pc:docChg chg="modSld">
      <pc:chgData name="Nicky Best" userId="f33b7c88-b68a-43a4-b657-3a8c71ff5ae0" providerId="ADAL" clId="{231B8EA8-0B45-4704-B4D5-030302734EA4}" dt="2022-06-12T21:55:00.383" v="5" actId="1037"/>
      <pc:docMkLst>
        <pc:docMk/>
      </pc:docMkLst>
      <pc:sldChg chg="modSp mod">
        <pc:chgData name="Nicky Best" userId="f33b7c88-b68a-43a4-b657-3a8c71ff5ae0" providerId="ADAL" clId="{231B8EA8-0B45-4704-B4D5-030302734EA4}" dt="2022-06-12T21:55:00.383" v="5" actId="1037"/>
        <pc:sldMkLst>
          <pc:docMk/>
          <pc:sldMk cId="1299634336" sldId="384"/>
        </pc:sldMkLst>
        <pc:picChg chg="mod">
          <ac:chgData name="Nicky Best" userId="f33b7c88-b68a-43a4-b657-3a8c71ff5ae0" providerId="ADAL" clId="{231B8EA8-0B45-4704-B4D5-030302734EA4}" dt="2022-06-12T21:55:00.383" v="5" actId="1037"/>
          <ac:picMkLst>
            <pc:docMk/>
            <pc:sldMk cId="1299634336" sldId="384"/>
            <ac:picMk id="6" creationId="{1A8BBD64-68B9-4B7F-A4DB-7B85A0A6D9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B1EA4-D0EE-4F7B-85C3-49CC33301CBE}" type="datetimeFigureOut">
              <a:rPr lang="de-CH" smtClean="0"/>
              <a:t>13.06.2022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A8A6B-FFFD-4E78-BEB5-DC097A7F13F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902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575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385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542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478B-1507-4B80-94A0-80D79CCAA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E261-7AB4-4F4E-A1EF-E8D4A0C7A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A882B-DE36-471D-843D-A2143A15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C6722-DE56-4755-985A-769CFE71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6199E-3DA3-4CD0-AE82-B33D4892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296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002-61A5-405E-AE6C-31852B65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5A9C-CCE9-4A7E-A11C-F5030EB26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47A1A-9AC9-4D46-974D-278014CD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40053-84D4-4477-ABE5-4C27BAA3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FA151-84CD-45B9-80FB-84DE10F8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748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2FE1A-5817-4BB5-9AA6-961647A6D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9B9D6-E5F5-4223-B683-3B698A026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EBED-040F-4E28-A2F7-5220C0F7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E7BEB-0C43-4BA6-8ACD-DB6911E9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49F7-1050-40F6-9040-C1C5B21A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856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9B25-82A3-4F7B-AA7E-DB99F9D0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AB91-0C6F-49D1-8ED9-D22B65162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982D-DCCA-4287-BEA7-DB17F38A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1CD3-07A9-480A-A81A-99A167F6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1D0A-113A-48E0-9E1A-787ABC42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78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4042-1856-4C9A-A3B3-AC440C1A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60E80-A26E-4D3F-B403-57ACD4B9B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B258-311D-4027-93A4-E9CEFF66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32A84-AEC9-49CD-9397-266ACC8D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5B323-9C44-4B29-9A6D-C78C79DC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917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96AF-2DC8-4189-AA38-651B1FD6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19E9-2D22-42DD-A608-EE0009283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D7DFA-E15D-4A32-8284-554CEFA72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CB7B2-16EF-44AA-A933-6F8B7D2C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131DB-368B-49E1-8F46-DD650DAA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0C386-327E-4CD3-9C42-62B7E2CF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48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EEF4-E4D9-4A5A-9B03-82500669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6198D-9017-4C31-BE1F-09AF254A5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D8480-05A4-41FA-9F05-033AA086B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A3AC3-ED0E-4BD5-80D1-BEB27B906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691C6-A001-4AD7-AD0F-7CA33FE80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3CBDE-40AE-4684-8CEC-B9E0BE01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E3F05-21F9-4A5D-AFA9-7FE436BA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8EBCA-3B6A-4471-8087-6ED93B8F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6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E740-FC91-483F-88D4-DABCA2AE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4DE6F-F564-48E4-9A0D-35D83098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BB20E-7D84-4EAD-AEE8-63EE172F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8B835-0B90-4282-83FC-190A6255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550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92BD7-3D8A-41B6-A754-FFEA868D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97D15-F38A-47EB-BC8F-BE5CACA5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49B11-786A-4CA2-ACDF-C4FFAAE9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71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4FB7-B47E-408A-A277-1BDDD5BD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9A29-F6E2-439C-BE74-1FAFB5ED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9D80E-B54F-4FF2-82EC-9521B7060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68D2B-4EB6-4054-AD00-F63EE961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67381-EEFE-484D-A4C0-6BD7F88E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63434-967A-4F2C-A486-6A5B9A6D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703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0764-298D-4E74-93A8-18374DB0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2D1CC-2A5D-4C14-9B2E-6EC1B1725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5BBA8-57B0-4EBA-B023-AC7EF5528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63720-4473-433B-9973-1F47BDC9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CCB30-574B-48CB-A133-380E7A96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A182E-ABF2-4CE7-A055-E4F5E66C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84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75B62-4F83-4998-9427-B9A3FAF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CA380-A833-42FE-92DC-3469B5C75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A55A5-6CBF-4882-B7D6-DF3ED2C84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00AF8-7501-4C08-976B-BC1299D1F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PSI 2022 - Historical Data SIG session (BDB - framework)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6F3B9-FF17-4685-A141-56E79C553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C585-FB2E-4B7B-A6E1-62D3B3A41F7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313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08E2-A299-45AD-A38C-F8B33DCF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1812"/>
            <a:ext cx="9144000" cy="2387600"/>
          </a:xfrm>
        </p:spPr>
        <p:txBody>
          <a:bodyPr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chemeClr val="accent1"/>
                </a:solidFill>
              </a:rPr>
              <a:t>Supplementing randomized clinical trials with historical data via Bayesian dynamic borrowing:</a:t>
            </a:r>
            <a:br>
              <a:rPr lang="en-US" sz="3400" b="1" dirty="0">
                <a:solidFill>
                  <a:schemeClr val="accent1"/>
                </a:solidFill>
              </a:rPr>
            </a:br>
            <a:r>
              <a:rPr lang="en-US" sz="3400" b="1" dirty="0">
                <a:solidFill>
                  <a:schemeClr val="accent1"/>
                </a:solidFill>
              </a:rPr>
              <a:t>A framework to engage with regulatory authorities</a:t>
            </a:r>
            <a:br>
              <a:rPr lang="en-US" sz="3400" dirty="0"/>
            </a:br>
            <a:endParaRPr lang="de-CH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E9447-2182-41D5-BAE6-B5E3C385F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98" y="4907756"/>
            <a:ext cx="9144000" cy="1655762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BDB - framework </a:t>
            </a:r>
            <a:endParaRPr lang="en-US" sz="1400" dirty="0"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EFSPI / PSI Special Interest Group Historical Data</a:t>
            </a:r>
            <a:endParaRPr lang="en-US" sz="1400" dirty="0"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13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June 2022</a:t>
            </a:r>
            <a:endParaRPr lang="en-US"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126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824D-C8BC-4A88-A7EA-9F5A98E2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Additional material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8755-3000-45F2-A35E-3FDFB0189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B7678-9BF4-453A-B18E-5487C0EE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30A5C-C1F4-4DED-8226-12700CF2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</p:spTree>
    <p:extLst>
      <p:ext uri="{BB962C8B-B14F-4D97-AF65-F5344CB8AC3E}">
        <p14:creationId xmlns:p14="http://schemas.microsoft.com/office/powerpoint/2010/main" val="426520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C332-49CF-4523-8A9F-667E8718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Points to consider for discussion with regulatory authorities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5A5C8-0A1E-4AE4-AEDF-E9D10C58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Considering the information above, discuss in your team what pros / cons you see with the proposed approach. Do you feel comfortable with the proposal and agree to approach regulators?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would you include in a Company position to support the use of the Phase 2 data as a historical control in the analysis of Study B?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 there any other Tables or Figures you would provide to support the use of HC data in the analysis of Study B?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other information would you provide to support the use of HC data as part of a pivotal Phase 3 program?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other questions would you ask a regulatory agency when using HC data as part of a regulatory approval?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if now there was just Study B in the confirmatory package – what implication would that have? Would it change your position?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Now imagine you were on the regulatory side, what (other) questions would you ask?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C20C9-19F6-4F76-B306-E3006329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66A-AAFD-491C-A51E-2A51CB60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</p:spTree>
    <p:extLst>
      <p:ext uri="{BB962C8B-B14F-4D97-AF65-F5344CB8AC3E}">
        <p14:creationId xmlns:p14="http://schemas.microsoft.com/office/powerpoint/2010/main" val="80663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9E8A-F5BA-41A4-AFF5-FE5C2BAD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Additional points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E75F-6C59-4273-B392-65398B36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Proposal to borrow from historical data on treatment effect rather than borrowing on the control group rate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Differences in IN/EX criteria, covariate distribution, timeliness of historical data 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Historical data available from external trial or literature rather than Sponsor Ph2 study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Availability of multiple historical data sources instead of a single one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Availability of observational data / RWD rather than randomized clinical trial data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Availability of HC data at the design stage (i.e., awareness of HC results) versus HC data generated in parallel to pivotal trial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Other borrowing approaches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Adjustment for prognostic factors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Borrowing for a pivotal phase III trial in adults vs. pediatric phase III vs. rare disease phase III setting vs. borrowing for a non-pivotal trial 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D277-48B6-43DC-A6A6-6044CDF6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D8B90-EE22-48C2-B035-4B64A980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</p:spTree>
    <p:extLst>
      <p:ext uri="{BB962C8B-B14F-4D97-AF65-F5344CB8AC3E}">
        <p14:creationId xmlns:p14="http://schemas.microsoft.com/office/powerpoint/2010/main" val="1447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6E03-34AD-43AF-B7BE-66C92572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sources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8F8F-C5F2-45DB-A9BA-7E2BDC97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Wang, X et al. </a:t>
            </a:r>
            <a:r>
              <a:rPr lang="de-CH" i="1" dirty="0"/>
              <a:t>Efficacy and Safety of Monoclonal Antibody Against Calcitonin Gene-Related Peptide or Its Receptor for Migraine: A Systematic Review and Network Meta-analysis. </a:t>
            </a:r>
            <a:r>
              <a:rPr lang="de-CH" dirty="0"/>
              <a:t>Front Pharmacol. 2021</a:t>
            </a:r>
          </a:p>
          <a:p>
            <a:pPr lvl="1"/>
            <a:r>
              <a:rPr lang="de-CH" dirty="0"/>
              <a:t>18 trials, all placebo-controlled, timepoint: week 12 (13), week 24 (5); </a:t>
            </a:r>
          </a:p>
          <a:p>
            <a:pPr lvl="1"/>
            <a:endParaRPr lang="de-CH" dirty="0"/>
          </a:p>
          <a:p>
            <a:r>
              <a:rPr lang="de-CH" dirty="0"/>
              <a:t>2 randomly picked trials showed placebo response -1.9 and -2.2, respectively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754B-AF80-468D-930B-1409CE5A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0F691-6BF6-43AD-A671-DE7C5F90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</p:spTree>
    <p:extLst>
      <p:ext uri="{BB962C8B-B14F-4D97-AF65-F5344CB8AC3E}">
        <p14:creationId xmlns:p14="http://schemas.microsoft.com/office/powerpoint/2010/main" val="54211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 fontScale="90000"/>
          </a:bodyPr>
          <a:lstStyle/>
          <a:p>
            <a:r>
              <a:rPr lang="de-CH" sz="4000" b="1" dirty="0"/>
              <a:t>Comparison of design characteristics – Frequentist with same overall sample sizes as Bayesian (3:2, 1:1)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/>
              <p:nvPr/>
            </p:nvSpPr>
            <p:spPr>
              <a:xfrm>
                <a:off x="537882" y="1772332"/>
                <a:ext cx="4684566" cy="381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48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BDB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= 80% 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241 (active) : N = 160 (placebo)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Frequentist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241 (active): N = 160 (placebo)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200 (active): N = 200 (placebo)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C3300"/>
                    </a:solidFill>
                  </a:rPr>
                  <a:t>Type 1 error </a:t>
                </a:r>
                <a:r>
                  <a:rPr lang="en-US" sz="2000" dirty="0"/>
                  <a:t>(</a:t>
                </a:r>
                <a:r>
                  <a:rPr lang="en-US" sz="2000" u="sng" dirty="0"/>
                  <a:t>1-sided</a:t>
                </a:r>
                <a:r>
                  <a:rPr lang="en-US" sz="2000" dirty="0"/>
                  <a:t>): Probability of false positive result given true treatment difference = 0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r>
                  <a:rPr lang="en-US" sz="2000" dirty="0"/>
                  <a:t>: Probability of true positive result given true treatment difference = -1.12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1772332"/>
                <a:ext cx="4684566" cy="3816429"/>
              </a:xfrm>
              <a:prstGeom prst="rect">
                <a:avLst/>
              </a:prstGeom>
              <a:blipFill>
                <a:blip r:embed="rId3"/>
                <a:stretch>
                  <a:fillRect l="-1170" t="-958" r="-2341" b="-19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 dirty="0"/>
          </a:p>
        </p:txBody>
      </p:sp>
      <p:sp>
        <p:nvSpPr>
          <p:cNvPr id="3" name="Rectangle 2"/>
          <p:cNvSpPr/>
          <p:nvPr/>
        </p:nvSpPr>
        <p:spPr>
          <a:xfrm>
            <a:off x="537882" y="5981668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Walley RJ, Grieve AP. </a:t>
            </a:r>
            <a:r>
              <a:rPr lang="en-US" sz="1000" dirty="0" err="1"/>
              <a:t>Optimising</a:t>
            </a:r>
            <a:r>
              <a:rPr lang="en-US" sz="1000" dirty="0"/>
              <a:t> the trade-off between type I and II error rates in the Bayesian context. </a:t>
            </a:r>
            <a:r>
              <a:rPr lang="en-US" sz="1000" i="1" dirty="0"/>
              <a:t>Pharm Stat. </a:t>
            </a:r>
            <a:r>
              <a:rPr lang="en-US" sz="1000" dirty="0"/>
              <a:t>2021 Jul;20(4):710-720.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6C8E705C-9301-469C-8FF0-231F181EC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0" y="1332000"/>
            <a:ext cx="6070499" cy="48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67FC38-580A-4C72-92BD-66C8D930C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6" y="1179985"/>
            <a:ext cx="10911561" cy="27135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Double-blind, </a:t>
            </a:r>
            <a:r>
              <a:rPr lang="en-US" dirty="0" err="1"/>
              <a:t>randomised</a:t>
            </a:r>
            <a:r>
              <a:rPr lang="en-US" dirty="0"/>
              <a:t> study, experimental vs placebo (1:1 ratio targeting total sample size N=480)</a:t>
            </a:r>
          </a:p>
          <a:p>
            <a:pPr>
              <a:spcBef>
                <a:spcPts val="1200"/>
              </a:spcBef>
            </a:pPr>
            <a:r>
              <a:rPr lang="en-US" dirty="0"/>
              <a:t>Primary endpoint: change from baseline in monthly migraine days (MMD)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Improvement = </a:t>
            </a:r>
            <a:r>
              <a:rPr lang="en-US" u="sng" dirty="0"/>
              <a:t>negative</a:t>
            </a:r>
            <a:r>
              <a:rPr lang="en-US" dirty="0"/>
              <a:t> values (fewer monthly migraine days)</a:t>
            </a:r>
          </a:p>
          <a:p>
            <a:pPr lvl="1"/>
            <a:r>
              <a:rPr lang="en-US" dirty="0"/>
              <a:t>Assumed normally distributed</a:t>
            </a:r>
          </a:p>
          <a:p>
            <a:pPr>
              <a:spcBef>
                <a:spcPts val="1200"/>
              </a:spcBef>
            </a:pPr>
            <a:r>
              <a:rPr lang="en-US" dirty="0"/>
              <a:t>Historical data: </a:t>
            </a:r>
            <a:r>
              <a:rPr lang="en-US" u="sng" dirty="0" err="1"/>
              <a:t>ph</a:t>
            </a:r>
            <a:r>
              <a:rPr lang="en-US" u="sng" dirty="0"/>
              <a:t> 2 treatment difference </a:t>
            </a:r>
            <a:r>
              <a:rPr lang="en-US" dirty="0"/>
              <a:t>(105 patients on active (dose 3) v 153 patients on placebo)</a:t>
            </a:r>
          </a:p>
          <a:p>
            <a:pPr>
              <a:spcBef>
                <a:spcPts val="1200"/>
              </a:spcBef>
            </a:pPr>
            <a:r>
              <a:rPr lang="en-US" b="1" dirty="0"/>
              <a:t>Objective of using a BDB design: take advantage of the existing evidence on the treatment difference to estimate the Ph3 treatment effect with precision while reducing the overall sample size and duration of trial  </a:t>
            </a:r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591B8-67E2-45A3-B73A-61AA9A3A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86" y="126009"/>
            <a:ext cx="10959842" cy="99445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Phase 3 Study A: </a:t>
            </a:r>
            <a:r>
              <a:rPr lang="en-GB" sz="3600" b="1" dirty="0"/>
              <a:t>borrowing historical data on </a:t>
            </a:r>
            <a:r>
              <a:rPr lang="en-GB" sz="3600" b="1" u="sng" dirty="0"/>
              <a:t>treatment difference</a:t>
            </a:r>
            <a:endParaRPr lang="de-CH" sz="3600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7E127-EF1A-4540-AA28-F65C683B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4ADE-1ED1-4B7B-B0C6-FD6C5EDE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15</a:t>
            </a:fld>
            <a:endParaRPr lang="de-C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19B2B-D035-4E18-8E88-27C12D86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1F4B92-05BB-4FBC-926F-BEA51BF71B3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953096"/>
          <a:ext cx="8128000" cy="228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823">
                  <a:extLst>
                    <a:ext uri="{9D8B030D-6E8A-4147-A177-3AD203B41FA5}">
                      <a16:colId xmlns:a16="http://schemas.microsoft.com/office/drawing/2014/main" val="3954667927"/>
                    </a:ext>
                  </a:extLst>
                </a:gridCol>
                <a:gridCol w="3753177">
                  <a:extLst>
                    <a:ext uri="{9D8B030D-6E8A-4147-A177-3AD203B41FA5}">
                      <a16:colId xmlns:a16="http://schemas.microsoft.com/office/drawing/2014/main" val="3955645667"/>
                    </a:ext>
                  </a:extLst>
                </a:gridCol>
              </a:tblGrid>
              <a:tr h="265987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Sample size in proposed Ph3 study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166 patients on active; 166 patients on placebo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613394"/>
                  </a:ext>
                </a:extLst>
              </a:tr>
              <a:tr h="663736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Prior distribution on true placebo response 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Robust mixture prior</a:t>
                      </a:r>
                      <a:r>
                        <a:rPr lang="en-US" sz="1400" dirty="0">
                          <a:effectLst/>
                        </a:rPr>
                        <a:t>: weighted mixture of posterior distribution of treatment effect from </a:t>
                      </a:r>
                      <a:r>
                        <a:rPr lang="en-US" sz="1400" b="1" dirty="0">
                          <a:effectLst/>
                        </a:rPr>
                        <a:t>Ph2 study </a:t>
                      </a:r>
                      <a:r>
                        <a:rPr lang="en-US" sz="1400" dirty="0">
                          <a:effectLst/>
                        </a:rPr>
                        <a:t>and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vague distribution </a:t>
                      </a:r>
                      <a:r>
                        <a:rPr lang="en-US" sz="1400" dirty="0">
                          <a:effectLst/>
                        </a:rPr>
                        <a:t>centered on 0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855130"/>
                  </a:ext>
                </a:extLst>
              </a:tr>
              <a:tr h="265987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Weight on Ph2 component of the mixture prior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effectLst/>
                        </a:rPr>
                        <a:t>70%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311541"/>
                  </a:ext>
                </a:extLst>
              </a:tr>
              <a:tr h="945475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Success rule defining positive result 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effectLst/>
                        </a:rPr>
                        <a:t>At least 97.5% posterior probability that true treatment difference on the primary endpoint for active compared to placebo is less than 0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3043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D3FE7CF-2E28-4EEA-A104-1344EEAB5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" t="11695" r="7558" b="4110"/>
          <a:stretch/>
        </p:blipFill>
        <p:spPr>
          <a:xfrm>
            <a:off x="9060207" y="3809417"/>
            <a:ext cx="2958372" cy="2801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FECDD2-9155-4160-BF62-1DFB63049A6E}"/>
              </a:ext>
            </a:extLst>
          </p:cNvPr>
          <p:cNvSpPr txBox="1"/>
          <p:nvPr/>
        </p:nvSpPr>
        <p:spPr>
          <a:xfrm>
            <a:off x="9319899" y="3614061"/>
            <a:ext cx="275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ESS of RMP = 74 per arm</a:t>
            </a:r>
          </a:p>
        </p:txBody>
      </p:sp>
    </p:spTree>
    <p:extLst>
      <p:ext uri="{BB962C8B-B14F-4D97-AF65-F5344CB8AC3E}">
        <p14:creationId xmlns:p14="http://schemas.microsoft.com/office/powerpoint/2010/main" val="142528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87C00-348F-4D98-AD9A-A5AE69EC2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06" y="1132169"/>
            <a:ext cx="6781800" cy="5410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16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/>
              <p:nvPr/>
            </p:nvSpPr>
            <p:spPr>
              <a:xfrm>
                <a:off x="537882" y="1363769"/>
                <a:ext cx="4684566" cy="4124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48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BDB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= 70%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166 (active) : N = 166 (placebo)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ESS of prior = 74 per arm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Frequentist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240 (active): N = 240 (placebo)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C3300"/>
                    </a:solidFill>
                  </a:rPr>
                  <a:t>Type 1 error </a:t>
                </a:r>
                <a:r>
                  <a:rPr lang="en-US" sz="2000" dirty="0"/>
                  <a:t>(1-sided): Probability of false positive result given true difference in mean MMD = 0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r>
                  <a:rPr lang="en-US" sz="2000" dirty="0"/>
                  <a:t>: Probability of positive result given specified value for difference in mean MMD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1363769"/>
                <a:ext cx="4684566" cy="4124206"/>
              </a:xfrm>
              <a:prstGeom prst="rect">
                <a:avLst/>
              </a:prstGeom>
              <a:blipFill>
                <a:blip r:embed="rId4"/>
                <a:stretch>
                  <a:fillRect l="-1170" t="-888" r="-2211" b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DBA4C-7239-4341-9546-89CA5C8434C3}"/>
              </a:ext>
            </a:extLst>
          </p:cNvPr>
          <p:cNvSpPr/>
          <p:nvPr/>
        </p:nvSpPr>
        <p:spPr>
          <a:xfrm rot="16200000">
            <a:off x="7736086" y="3590984"/>
            <a:ext cx="1641764" cy="19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Ph2 Treatment effect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8F73E-34FC-46F9-8450-D01F86B048A3}"/>
              </a:ext>
            </a:extLst>
          </p:cNvPr>
          <p:cNvSpPr txBox="1"/>
          <p:nvPr/>
        </p:nvSpPr>
        <p:spPr>
          <a:xfrm>
            <a:off x="9559747" y="5481279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2.5%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B13A3-FD13-4849-AB13-8031E4FE4370}"/>
              </a:ext>
            </a:extLst>
          </p:cNvPr>
          <p:cNvSpPr txBox="1"/>
          <p:nvPr/>
        </p:nvSpPr>
        <p:spPr>
          <a:xfrm>
            <a:off x="10062611" y="4721440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16%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C7A0D-E72A-4311-9A06-BEE8F1505298}"/>
              </a:ext>
            </a:extLst>
          </p:cNvPr>
          <p:cNvSpPr txBox="1"/>
          <p:nvPr/>
        </p:nvSpPr>
        <p:spPr>
          <a:xfrm>
            <a:off x="8422974" y="1362598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94%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BC415-CB14-448D-BE6F-036FBA15D08A}"/>
              </a:ext>
            </a:extLst>
          </p:cNvPr>
          <p:cNvSpPr txBox="1"/>
          <p:nvPr/>
        </p:nvSpPr>
        <p:spPr>
          <a:xfrm>
            <a:off x="8407684" y="1917420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86%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014B57-C5CD-4DB4-8B0D-1C10A3ECDC2E}"/>
              </a:ext>
            </a:extLst>
          </p:cNvPr>
          <p:cNvSpPr/>
          <p:nvPr/>
        </p:nvSpPr>
        <p:spPr>
          <a:xfrm rot="16200000">
            <a:off x="9371296" y="3661741"/>
            <a:ext cx="1641764" cy="19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Null treatment effect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92DB0A3-34C2-406B-2530-568C6470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/>
              <a:t>Presentation of design characteristics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2DBA1-71EC-65B7-EACE-9802E100908D}"/>
              </a:ext>
            </a:extLst>
          </p:cNvPr>
          <p:cNvSpPr/>
          <p:nvPr/>
        </p:nvSpPr>
        <p:spPr>
          <a:xfrm>
            <a:off x="380161" y="5392690"/>
            <a:ext cx="58301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1EC8"/>
                </a:solidFill>
                <a:sym typeface="Wingdings"/>
              </a:rPr>
              <a:t>Note: </a:t>
            </a:r>
            <a:r>
              <a:rPr lang="en-US" b="1" dirty="0">
                <a:solidFill>
                  <a:srgbClr val="121EC8"/>
                </a:solidFill>
              </a:rPr>
              <a:t>borrowing information on the treatment effect inevitably increases the type 1 error (no sweet spot)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8AE54-7BB7-4FBC-B37A-3F792A149828}"/>
              </a:ext>
            </a:extLst>
          </p:cNvPr>
          <p:cNvSpPr txBox="1"/>
          <p:nvPr/>
        </p:nvSpPr>
        <p:spPr>
          <a:xfrm>
            <a:off x="8292957" y="2408864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72%</a:t>
            </a:r>
          </a:p>
        </p:txBody>
      </p:sp>
    </p:spTree>
    <p:extLst>
      <p:ext uri="{BB962C8B-B14F-4D97-AF65-F5344CB8AC3E}">
        <p14:creationId xmlns:p14="http://schemas.microsoft.com/office/powerpoint/2010/main" val="408292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57DCA-B224-4F2A-A5E1-15F4BFA6AD3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398" r="9035"/>
          <a:stretch/>
        </p:blipFill>
        <p:spPr>
          <a:xfrm>
            <a:off x="6746324" y="1690577"/>
            <a:ext cx="5367109" cy="49575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17</a:t>
            </a:fld>
            <a:endParaRPr lang="de-C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86869D-BB13-4FA4-9F2D-56AE867330ED}"/>
              </a:ext>
            </a:extLst>
          </p:cNvPr>
          <p:cNvSpPr/>
          <p:nvPr/>
        </p:nvSpPr>
        <p:spPr>
          <a:xfrm>
            <a:off x="464335" y="5030805"/>
            <a:ext cx="5246653" cy="1277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>
                <a:sym typeface="Wingdings"/>
              </a:rPr>
              <a:t>Discussion with </a:t>
            </a:r>
            <a:r>
              <a:rPr lang="en-GB" b="1" dirty="0"/>
              <a:t>health authorities to agree what scenarios are possible</a:t>
            </a:r>
            <a:endParaRPr lang="en-GB" b="1" dirty="0">
              <a:sym typeface="Wingding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/>
              <a:t>Summarises the risk of making an incorrect decision </a:t>
            </a:r>
            <a:r>
              <a:rPr lang="en-GB" dirty="0"/>
              <a:t>in favour of treatment benefit</a:t>
            </a: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EB771A9F-C55F-4C76-B713-20198A82934D}"/>
              </a:ext>
            </a:extLst>
          </p:cNvPr>
          <p:cNvGraphicFramePr>
            <a:graphicFrameLocks/>
          </p:cNvGraphicFramePr>
          <p:nvPr/>
        </p:nvGraphicFramePr>
        <p:xfrm>
          <a:off x="464335" y="3425228"/>
          <a:ext cx="5257801" cy="15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484">
                  <a:extLst>
                    <a:ext uri="{9D8B030D-6E8A-4147-A177-3AD203B41FA5}">
                      <a16:colId xmlns:a16="http://schemas.microsoft.com/office/drawing/2014/main" val="1995333037"/>
                    </a:ext>
                  </a:extLst>
                </a:gridCol>
                <a:gridCol w="882317">
                  <a:extLst>
                    <a:ext uri="{9D8B030D-6E8A-4147-A177-3AD203B41FA5}">
                      <a16:colId xmlns:a16="http://schemas.microsoft.com/office/drawing/2014/main" val="2076666501"/>
                    </a:ext>
                  </a:extLst>
                </a:gridCol>
              </a:tblGrid>
              <a:tr h="197941">
                <a:tc gridSpan="2"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and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Assurance (average power)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33518"/>
                  </a:ext>
                </a:extLst>
              </a:tr>
              <a:tr h="898702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BDB design:     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| no drift (True treatment difference = -1.12) </a:t>
                      </a:r>
                    </a:p>
                    <a:p>
                      <a:pPr lvl="2" indent="-1270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 (average power, over Ph2 prior)</a:t>
                      </a:r>
                    </a:p>
                    <a:p>
                      <a:pPr lvl="2" indent="-1270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 (Average power, over robust mixture prior)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Frequentist       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| no drift (True treatment difference = -1.12)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Design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Assurance (Average power, over Ph2 prior)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(n=480):             Assurance (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power, over robust mixture prior)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64%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58%</a:t>
                      </a: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8516"/>
                  </a:ext>
                </a:extLst>
              </a:tr>
            </a:tbl>
          </a:graphicData>
        </a:graphic>
      </p:graphicFrame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B35B40AE-492A-4EE5-B380-8EE8D55539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338" y="1090723"/>
          <a:ext cx="6516000" cy="220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val="2217893655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04537487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9796899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Operating characteristic</a:t>
                      </a:r>
                      <a:r>
                        <a:rPr lang="de-CH" sz="16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2534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Type 1 error (1-sided) | True diff = 0</a:t>
                      </a: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BDB design</a:t>
                      </a:r>
                      <a:endParaRPr lang="en-US" sz="1600" dirty="0"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Frequentist design (n=480)</a:t>
                      </a:r>
                      <a:endParaRPr lang="en-US" sz="16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</a:rPr>
                        <a:t>16%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2.5%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8428"/>
                  </a:ext>
                </a:extLst>
              </a:tr>
              <a:tr h="574919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Prior probability of no treatment benefit: </a:t>
                      </a:r>
                      <a:r>
                        <a:rPr lang="en-US" sz="1600" b="1" dirty="0" err="1">
                          <a:effectLst/>
                        </a:rPr>
                        <a:t>Pr</a:t>
                      </a:r>
                      <a:r>
                        <a:rPr lang="en-US" sz="1600" b="1" dirty="0">
                          <a:effectLst/>
                        </a:rPr>
                        <a:t>(True diff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600" b="1" dirty="0">
                          <a:effectLst/>
                        </a:rPr>
                        <a:t> 0)</a:t>
                      </a: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Under Ph2 prior</a:t>
                      </a:r>
                      <a:endParaRPr lang="en-GB" sz="1600" b="1" i="0" u="none" strike="noStrike" cap="none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600" b="1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Under robust mixture prior </a:t>
                      </a:r>
                      <a:endParaRPr lang="en-US" sz="1600" b="1" i="0" dirty="0">
                        <a:solidFill>
                          <a:schemeClr val="accent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193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Probability of obtaining a false positive result </a:t>
                      </a:r>
                      <a:r>
                        <a:rPr lang="en-US" sz="10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(Probability of Ph3 treatment diff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0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0 AND obtaining a false positive result)</a:t>
                      </a:r>
                      <a:endParaRPr lang="en-GB" sz="10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 Ph2 prior</a:t>
                      </a:r>
                      <a:endParaRPr lang="en-GB" sz="16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 robust mixture prior</a:t>
                      </a:r>
                      <a:endParaRPr lang="en-GB" sz="16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2.5% 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1878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10831936" y="4984734"/>
            <a:ext cx="13864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Prob diff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sz="1100" b="1" dirty="0"/>
              <a:t> 0 = AUC of prior above 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52504A-A109-4D19-B126-6950DAB56F26}"/>
              </a:ext>
            </a:extLst>
          </p:cNvPr>
          <p:cNvCxnSpPr>
            <a:cxnSpLocks/>
          </p:cNvCxnSpPr>
          <p:nvPr/>
        </p:nvCxnSpPr>
        <p:spPr>
          <a:xfrm>
            <a:off x="11520769" y="5415621"/>
            <a:ext cx="0" cy="253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C43312-0DC8-42C6-9A76-AD019168D64D}"/>
              </a:ext>
            </a:extLst>
          </p:cNvPr>
          <p:cNvSpPr txBox="1"/>
          <p:nvPr/>
        </p:nvSpPr>
        <p:spPr>
          <a:xfrm>
            <a:off x="11045069" y="3815796"/>
            <a:ext cx="951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Adult prior</a:t>
            </a:r>
          </a:p>
          <a:p>
            <a:endParaRPr lang="en-GB" sz="1050" dirty="0"/>
          </a:p>
          <a:p>
            <a:r>
              <a:rPr lang="en-GB" sz="1050" dirty="0"/>
              <a:t>Robust adult prior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1FC98-6FED-4ACA-99ED-2994F47F5BC5}"/>
              </a:ext>
            </a:extLst>
          </p:cNvPr>
          <p:cNvSpPr/>
          <p:nvPr/>
        </p:nvSpPr>
        <p:spPr>
          <a:xfrm>
            <a:off x="10874468" y="3832544"/>
            <a:ext cx="175988" cy="164691"/>
          </a:xfrm>
          <a:prstGeom prst="rect">
            <a:avLst/>
          </a:prstGeom>
          <a:solidFill>
            <a:srgbClr val="D9FB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2056BE-9786-4C1E-9EA6-0C714C863E30}"/>
              </a:ext>
            </a:extLst>
          </p:cNvPr>
          <p:cNvSpPr/>
          <p:nvPr/>
        </p:nvSpPr>
        <p:spPr>
          <a:xfrm>
            <a:off x="10874468" y="4181558"/>
            <a:ext cx="170601" cy="1646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3F27D8-4A92-3DA2-8F49-94E91EFE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973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/>
              <a:t>Presentation of design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83513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67FC38-580A-4C72-92BD-66C8D930C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6" y="1179985"/>
            <a:ext cx="10911561" cy="27135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Double-blind, </a:t>
            </a:r>
            <a:r>
              <a:rPr lang="en-US" dirty="0" err="1"/>
              <a:t>randomised</a:t>
            </a:r>
            <a:r>
              <a:rPr lang="en-US" dirty="0"/>
              <a:t> study, experimental vs placebo (1:1 ratio targeting total sample size N=480)</a:t>
            </a:r>
          </a:p>
          <a:p>
            <a:pPr>
              <a:spcBef>
                <a:spcPts val="1200"/>
              </a:spcBef>
            </a:pPr>
            <a:r>
              <a:rPr lang="en-US" dirty="0"/>
              <a:t>Primary endpoint: change from baseline in monthly migraine days (MMD)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Improvement = </a:t>
            </a:r>
            <a:r>
              <a:rPr lang="en-US" u="sng" dirty="0"/>
              <a:t>negative</a:t>
            </a:r>
            <a:r>
              <a:rPr lang="en-US" dirty="0"/>
              <a:t> values (fewer monthly migraine days)</a:t>
            </a:r>
          </a:p>
          <a:p>
            <a:pPr lvl="1"/>
            <a:r>
              <a:rPr lang="en-US" dirty="0"/>
              <a:t>Assumed normally distributed</a:t>
            </a:r>
          </a:p>
          <a:p>
            <a:pPr>
              <a:spcBef>
                <a:spcPts val="1200"/>
              </a:spcBef>
            </a:pPr>
            <a:r>
              <a:rPr lang="en-US" dirty="0"/>
              <a:t>Historical data: </a:t>
            </a:r>
            <a:r>
              <a:rPr lang="en-US" u="sng" dirty="0" err="1"/>
              <a:t>ph</a:t>
            </a:r>
            <a:r>
              <a:rPr lang="en-US" u="sng" dirty="0"/>
              <a:t> 2 treatment difference </a:t>
            </a:r>
            <a:r>
              <a:rPr lang="en-US" dirty="0"/>
              <a:t>(105 patients on active (dose 3) v 153 patients on placebo)</a:t>
            </a:r>
          </a:p>
          <a:p>
            <a:pPr>
              <a:spcBef>
                <a:spcPts val="1200"/>
              </a:spcBef>
            </a:pPr>
            <a:r>
              <a:rPr lang="en-US" b="1" dirty="0"/>
              <a:t>Objective of using a BDB design: take advantage of the existing evidence on the treatment difference to estimate the Ph3 treatment effect with precision while reducing the overall sample size and duration of trial  </a:t>
            </a:r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591B8-67E2-45A3-B73A-61AA9A3A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86" y="126009"/>
            <a:ext cx="10959842" cy="99445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Phase 3 Study A: </a:t>
            </a:r>
            <a:r>
              <a:rPr lang="en-GB" sz="3600" b="1" dirty="0"/>
              <a:t>borrowing historical data on </a:t>
            </a:r>
            <a:r>
              <a:rPr lang="en-GB" sz="3600" b="1" u="sng" dirty="0"/>
              <a:t>treatment difference</a:t>
            </a:r>
            <a:endParaRPr lang="de-CH" sz="3600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7E127-EF1A-4540-AA28-F65C683B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4ADE-1ED1-4B7B-B0C6-FD6C5EDE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18</a:t>
            </a:fld>
            <a:endParaRPr lang="de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19B2B-D035-4E18-8E88-27C12D86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1F4B92-05BB-4FBC-926F-BEA51BF71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92544"/>
              </p:ext>
            </p:extLst>
          </p:nvPr>
        </p:nvGraphicFramePr>
        <p:xfrm>
          <a:off x="838200" y="3953096"/>
          <a:ext cx="8128000" cy="228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823">
                  <a:extLst>
                    <a:ext uri="{9D8B030D-6E8A-4147-A177-3AD203B41FA5}">
                      <a16:colId xmlns:a16="http://schemas.microsoft.com/office/drawing/2014/main" val="3954667927"/>
                    </a:ext>
                  </a:extLst>
                </a:gridCol>
                <a:gridCol w="3753177">
                  <a:extLst>
                    <a:ext uri="{9D8B030D-6E8A-4147-A177-3AD203B41FA5}">
                      <a16:colId xmlns:a16="http://schemas.microsoft.com/office/drawing/2014/main" val="3955645667"/>
                    </a:ext>
                  </a:extLst>
                </a:gridCol>
              </a:tblGrid>
              <a:tr h="265987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Sample size in proposed Ph3 study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195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patients on active;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195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patients on placebo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613394"/>
                  </a:ext>
                </a:extLst>
              </a:tr>
              <a:tr h="663736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Prior distribution on true placebo response 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Robust mixture prior</a:t>
                      </a:r>
                      <a:r>
                        <a:rPr lang="en-US" sz="1400" dirty="0">
                          <a:effectLst/>
                        </a:rPr>
                        <a:t>: weighted mixture of posterior distribution of treatment effect from </a:t>
                      </a:r>
                      <a:r>
                        <a:rPr lang="en-US" sz="1400" b="1" dirty="0">
                          <a:effectLst/>
                        </a:rPr>
                        <a:t>Ph2 study </a:t>
                      </a:r>
                      <a:r>
                        <a:rPr lang="en-US" sz="1400" dirty="0">
                          <a:effectLst/>
                        </a:rPr>
                        <a:t>and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vague distribution </a:t>
                      </a:r>
                      <a:r>
                        <a:rPr lang="en-US" sz="1400" dirty="0">
                          <a:effectLst/>
                        </a:rPr>
                        <a:t>centered on 0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855130"/>
                  </a:ext>
                </a:extLst>
              </a:tr>
              <a:tr h="265987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Weight on Ph2 component of the mixture prior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</a:rPr>
                        <a:t>50%</a:t>
                      </a:r>
                      <a:endParaRPr lang="en-US" sz="1400" dirty="0">
                        <a:effectLst/>
                        <a:highlight>
                          <a:srgbClr val="FFFF00"/>
                        </a:highlight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311541"/>
                  </a:ext>
                </a:extLst>
              </a:tr>
              <a:tr h="945475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Success rule defining positive result 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effectLst/>
                        </a:rPr>
                        <a:t>At least 97.5% posterior probability that true treatment difference on the primary endpoint for active compared to placebo is less than 0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3043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EFECDD2-9155-4160-BF62-1DFB63049A6E}"/>
              </a:ext>
            </a:extLst>
          </p:cNvPr>
          <p:cNvSpPr txBox="1"/>
          <p:nvPr/>
        </p:nvSpPr>
        <p:spPr>
          <a:xfrm>
            <a:off x="9319899" y="3614061"/>
            <a:ext cx="275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ESS of RMP = </a:t>
            </a:r>
            <a:r>
              <a:rPr lang="en-GB" sz="1600" dirty="0">
                <a:highlight>
                  <a:srgbClr val="FFFF00"/>
                </a:highlight>
              </a:rPr>
              <a:t>45</a:t>
            </a:r>
            <a:r>
              <a:rPr lang="en-GB" sz="1600" dirty="0"/>
              <a:t> per arm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B1A239-2B8D-4FA2-BE70-DF9CC2893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7" r="5776"/>
          <a:stretch/>
        </p:blipFill>
        <p:spPr>
          <a:xfrm>
            <a:off x="8976474" y="3873026"/>
            <a:ext cx="3134727" cy="28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0F8C73-84D1-4F2E-A086-856F50B4F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21" y="1145554"/>
            <a:ext cx="6781800" cy="5410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19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/>
              <p:nvPr/>
            </p:nvSpPr>
            <p:spPr>
              <a:xfrm>
                <a:off x="537882" y="1363769"/>
                <a:ext cx="4684566" cy="4124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48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BDB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highlight>
                      <a:srgbClr val="FFFF00"/>
                    </a:highlight>
                  </a:rPr>
                  <a:t>50%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</a:t>
                </a:r>
                <a:r>
                  <a:rPr lang="en-US" dirty="0">
                    <a:highlight>
                      <a:srgbClr val="FFFF00"/>
                    </a:highlight>
                  </a:rPr>
                  <a:t>195</a:t>
                </a:r>
                <a:r>
                  <a:rPr lang="en-US" dirty="0"/>
                  <a:t> (active) : N = </a:t>
                </a:r>
                <a:r>
                  <a:rPr lang="en-US" dirty="0">
                    <a:highlight>
                      <a:srgbClr val="FFFF00"/>
                    </a:highlight>
                  </a:rPr>
                  <a:t>195</a:t>
                </a:r>
                <a:r>
                  <a:rPr lang="en-US" dirty="0"/>
                  <a:t> (placebo)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ESS of prior = </a:t>
                </a:r>
                <a:r>
                  <a:rPr lang="en-US" dirty="0">
                    <a:highlight>
                      <a:srgbClr val="FFFF00"/>
                    </a:highlight>
                  </a:rPr>
                  <a:t>45</a:t>
                </a:r>
                <a:r>
                  <a:rPr lang="en-US" dirty="0"/>
                  <a:t> per arm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Frequentist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240 (active): N = 240 (placebo)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C3300"/>
                    </a:solidFill>
                  </a:rPr>
                  <a:t>Type 1 error </a:t>
                </a:r>
                <a:r>
                  <a:rPr lang="en-US" sz="2000" dirty="0"/>
                  <a:t>(1-sided): Probability of false positive result given true difference in mean MMD = 0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r>
                  <a:rPr lang="en-US" sz="2000" dirty="0"/>
                  <a:t>: Probability of positive result given specified value for difference in mean MMD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1363769"/>
                <a:ext cx="4684566" cy="4124206"/>
              </a:xfrm>
              <a:prstGeom prst="rect">
                <a:avLst/>
              </a:prstGeom>
              <a:blipFill>
                <a:blip r:embed="rId4"/>
                <a:stretch>
                  <a:fillRect l="-1170" t="-888" r="-2211" b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DBA4C-7239-4341-9546-89CA5C8434C3}"/>
              </a:ext>
            </a:extLst>
          </p:cNvPr>
          <p:cNvSpPr/>
          <p:nvPr/>
        </p:nvSpPr>
        <p:spPr>
          <a:xfrm rot="16200000">
            <a:off x="7736086" y="3590984"/>
            <a:ext cx="1641764" cy="19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Ph2 Treatment effect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8F73E-34FC-46F9-8450-D01F86B048A3}"/>
              </a:ext>
            </a:extLst>
          </p:cNvPr>
          <p:cNvSpPr txBox="1"/>
          <p:nvPr/>
        </p:nvSpPr>
        <p:spPr>
          <a:xfrm>
            <a:off x="9559747" y="5481279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2.5%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B13A3-FD13-4849-AB13-8031E4FE4370}"/>
              </a:ext>
            </a:extLst>
          </p:cNvPr>
          <p:cNvSpPr txBox="1"/>
          <p:nvPr/>
        </p:nvSpPr>
        <p:spPr>
          <a:xfrm>
            <a:off x="10031789" y="4957743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11%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C7A0D-E72A-4311-9A06-BEE8F1505298}"/>
              </a:ext>
            </a:extLst>
          </p:cNvPr>
          <p:cNvSpPr txBox="1"/>
          <p:nvPr/>
        </p:nvSpPr>
        <p:spPr>
          <a:xfrm>
            <a:off x="8422974" y="1362598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94%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BC415-CB14-448D-BE6F-036FBA15D08A}"/>
              </a:ext>
            </a:extLst>
          </p:cNvPr>
          <p:cNvSpPr txBox="1"/>
          <p:nvPr/>
        </p:nvSpPr>
        <p:spPr>
          <a:xfrm>
            <a:off x="8407684" y="1917420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86%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014B57-C5CD-4DB4-8B0D-1C10A3ECDC2E}"/>
              </a:ext>
            </a:extLst>
          </p:cNvPr>
          <p:cNvSpPr/>
          <p:nvPr/>
        </p:nvSpPr>
        <p:spPr>
          <a:xfrm rot="16200000">
            <a:off x="9371296" y="3661741"/>
            <a:ext cx="1641764" cy="19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Null treatment effect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92DB0A3-34C2-406B-2530-568C6470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/>
              <a:t>Presentation of design characteristics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2DBA1-71EC-65B7-EACE-9802E100908D}"/>
              </a:ext>
            </a:extLst>
          </p:cNvPr>
          <p:cNvSpPr/>
          <p:nvPr/>
        </p:nvSpPr>
        <p:spPr>
          <a:xfrm>
            <a:off x="380161" y="5392690"/>
            <a:ext cx="58301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1EC8"/>
                </a:solidFill>
                <a:sym typeface="Wingdings"/>
              </a:rPr>
              <a:t>Note: </a:t>
            </a:r>
            <a:r>
              <a:rPr lang="en-US" b="1" dirty="0">
                <a:solidFill>
                  <a:srgbClr val="121EC8"/>
                </a:solidFill>
              </a:rPr>
              <a:t>borrowing information on the treatment effect inevitably increases the type 1 error (no sweet spot)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8AE54-7BB7-4FBC-B37A-3F792A149828}"/>
              </a:ext>
            </a:extLst>
          </p:cNvPr>
          <p:cNvSpPr txBox="1"/>
          <p:nvPr/>
        </p:nvSpPr>
        <p:spPr>
          <a:xfrm>
            <a:off x="8292957" y="2408864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72%</a:t>
            </a:r>
          </a:p>
        </p:txBody>
      </p:sp>
    </p:spTree>
    <p:extLst>
      <p:ext uri="{BB962C8B-B14F-4D97-AF65-F5344CB8AC3E}">
        <p14:creationId xmlns:p14="http://schemas.microsoft.com/office/powerpoint/2010/main" val="398365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5DA0061E-CE91-4B03-9AC0-5EC2A26C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22" y="3393145"/>
            <a:ext cx="3704005" cy="296320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67FC38-580A-4C72-92BD-66C8D930C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6" y="1179985"/>
            <a:ext cx="10911561" cy="27135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Double-blind, </a:t>
            </a:r>
            <a:r>
              <a:rPr lang="en-US" dirty="0" err="1"/>
              <a:t>randomised</a:t>
            </a:r>
            <a:r>
              <a:rPr lang="en-US" dirty="0"/>
              <a:t> study, experimental vs placebo (3:2 ratio)</a:t>
            </a:r>
          </a:p>
          <a:p>
            <a:pPr>
              <a:spcBef>
                <a:spcPts val="1200"/>
              </a:spcBef>
            </a:pPr>
            <a:r>
              <a:rPr lang="en-US" dirty="0"/>
              <a:t>Primary endpoint: change from baseline in monthly migraine days (MMD)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Improvement = </a:t>
            </a:r>
            <a:r>
              <a:rPr lang="en-US" u="sng" dirty="0"/>
              <a:t>negative</a:t>
            </a:r>
            <a:r>
              <a:rPr lang="en-US" dirty="0"/>
              <a:t> values (fewer monthly migraine days)</a:t>
            </a:r>
          </a:p>
          <a:p>
            <a:pPr lvl="1"/>
            <a:r>
              <a:rPr lang="en-US" dirty="0"/>
              <a:t>Assumed normally distributed</a:t>
            </a:r>
          </a:p>
          <a:p>
            <a:pPr>
              <a:spcBef>
                <a:spcPts val="1200"/>
              </a:spcBef>
            </a:pPr>
            <a:r>
              <a:rPr lang="en-US" dirty="0"/>
              <a:t>Historical data: </a:t>
            </a:r>
            <a:r>
              <a:rPr lang="en-US" dirty="0" err="1"/>
              <a:t>ph</a:t>
            </a:r>
            <a:r>
              <a:rPr lang="en-US" dirty="0"/>
              <a:t> 2 control arm (153 patients on placebo)</a:t>
            </a:r>
          </a:p>
          <a:p>
            <a:pPr>
              <a:spcBef>
                <a:spcPts val="1200"/>
              </a:spcBef>
            </a:pPr>
            <a:r>
              <a:rPr lang="en-US" b="1" dirty="0"/>
              <a:t>Objective of using a BDB design: take advantage of the available evidence to estimate the treatment effect with precision while reducing the number of patients exposed to placebo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591B8-67E2-45A3-B73A-61AA9A3A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111678"/>
            <a:ext cx="11393615" cy="994454"/>
          </a:xfrm>
        </p:spPr>
        <p:txBody>
          <a:bodyPr>
            <a:normAutofit/>
          </a:bodyPr>
          <a:lstStyle/>
          <a:p>
            <a:r>
              <a:rPr lang="en-GB" sz="4200" b="1" dirty="0">
                <a:solidFill>
                  <a:schemeClr val="accent1"/>
                </a:solidFill>
              </a:rPr>
              <a:t>Phase 3 Study A:</a:t>
            </a:r>
            <a:r>
              <a:rPr lang="en-GB" sz="4200" b="1" dirty="0"/>
              <a:t> borrowing historical control data</a:t>
            </a:r>
            <a:endParaRPr lang="de-CH" sz="4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7E127-EF1A-4540-AA28-F65C683B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  <a:endParaRPr lang="de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19B2B-D035-4E18-8E88-27C12D86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01F4B92-05BB-4FBC-926F-BEA51BF71B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181721"/>
                  </p:ext>
                </p:extLst>
              </p:nvPr>
            </p:nvGraphicFramePr>
            <p:xfrm>
              <a:off x="838201" y="3562732"/>
              <a:ext cx="7173686" cy="2673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0902">
                      <a:extLst>
                        <a:ext uri="{9D8B030D-6E8A-4147-A177-3AD203B41FA5}">
                          <a16:colId xmlns:a16="http://schemas.microsoft.com/office/drawing/2014/main" val="3954667927"/>
                        </a:ext>
                      </a:extLst>
                    </a:gridCol>
                    <a:gridCol w="4022784">
                      <a:extLst>
                        <a:ext uri="{9D8B030D-6E8A-4147-A177-3AD203B41FA5}">
                          <a16:colId xmlns:a16="http://schemas.microsoft.com/office/drawing/2014/main" val="3955645667"/>
                        </a:ext>
                      </a:extLst>
                    </a:gridCol>
                  </a:tblGrid>
                  <a:tr h="265987">
                    <a:tc gridSpan="2">
                      <a:txBody>
                        <a:bodyPr/>
                        <a:lstStyle/>
                        <a:p>
                          <a:pPr marL="0" marR="0" lvl="0" indent="-127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7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Key elements of the proposed BDB design</a:t>
                          </a: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7058915"/>
                      </a:ext>
                    </a:extLst>
                  </a:tr>
                  <a:tr h="265987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Sample size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240 patients on active; 160 patients on placebo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8613394"/>
                      </a:ext>
                    </a:extLst>
                  </a:tr>
                  <a:tr h="663736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Prior distribution for true placebo response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Robust prior</a:t>
                          </a:r>
                          <a:r>
                            <a:rPr lang="en-US" sz="1400" dirty="0">
                              <a:effectLst/>
                            </a:rPr>
                            <a:t>: weighted mixture of </a:t>
                          </a:r>
                          <a:r>
                            <a:rPr lang="en-US" sz="1400" b="1" dirty="0">
                              <a:effectLst/>
                            </a:rPr>
                            <a:t>informative </a:t>
                          </a:r>
                          <a:r>
                            <a:rPr lang="en-US" sz="1400" dirty="0">
                              <a:effectLst/>
                            </a:rPr>
                            <a:t>and </a:t>
                          </a:r>
                          <a:r>
                            <a:rPr lang="en-US" sz="1400" b="1" dirty="0">
                              <a:solidFill>
                                <a:srgbClr val="0000FF"/>
                              </a:solidFill>
                              <a:effectLst/>
                            </a:rPr>
                            <a:t>vague distribution </a:t>
                          </a:r>
                          <a:r>
                            <a:rPr lang="en-US" sz="1400" dirty="0">
                              <a:effectLst/>
                            </a:rPr>
                            <a:t>centered at the mean of the informative prior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1855130"/>
                      </a:ext>
                    </a:extLst>
                  </a:tr>
                  <a:tr h="265987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Weight on informative component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80%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5311541"/>
                      </a:ext>
                    </a:extLst>
                  </a:tr>
                  <a:tr h="945475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Success rule defining positive result 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127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7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fr-FR" sz="1400" dirty="0"/>
                                <m:t>Pr</m:t>
                              </m:r>
                              <m:r>
                                <m:rPr>
                                  <m:nor/>
                                </m:rPr>
                                <a:rPr lang="fr-FR" sz="1400" dirty="0"/>
                                <m:t>(</m:t>
                              </m:r>
                              <m:sSub>
                                <m:sSubPr>
                                  <m:ctrlPr>
                                    <a:rPr lang="fr-FR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dirty="0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1400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1400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dirty="0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1400" b="0" i="1" dirty="0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sz="1400" b="0" i="1" dirty="0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fr-FR" sz="1400" dirty="0"/>
                                <m:t>0)</m:t>
                              </m:r>
                              <m:r>
                                <m:rPr>
                                  <m:nor/>
                                </m:rPr>
                                <a:rPr lang="fr-FR" sz="1400" b="0" i="0" dirty="0" smtClean="0"/>
                                <m:t> &gt; </m:t>
                              </m:r>
                              <m:r>
                                <m:rPr>
                                  <m:nor/>
                                </m:rPr>
                                <a:rPr lang="fr-FR" sz="1400" dirty="0"/>
                                <m:t>0.9</m:t>
                              </m:r>
                              <m:r>
                                <m:rPr>
                                  <m:nor/>
                                </m:rPr>
                                <a:rPr lang="fr-FR" sz="1400" b="0" i="0" dirty="0" smtClean="0"/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fr-FR" sz="1400" dirty="0"/>
                                <m:t>5</m:t>
                              </m:r>
                            </m:oMath>
                          </a14:m>
                          <a:endParaRPr lang="fr-FR" sz="1400" dirty="0"/>
                        </a:p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At least 97.5% posterior probability that true treatment difference on the primary endpoint for active compared to placebo is less than 0     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93304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01F4B92-05BB-4FBC-926F-BEA51BF71B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181721"/>
                  </p:ext>
                </p:extLst>
              </p:nvPr>
            </p:nvGraphicFramePr>
            <p:xfrm>
              <a:off x="838201" y="3562732"/>
              <a:ext cx="7173686" cy="2673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0902">
                      <a:extLst>
                        <a:ext uri="{9D8B030D-6E8A-4147-A177-3AD203B41FA5}">
                          <a16:colId xmlns:a16="http://schemas.microsoft.com/office/drawing/2014/main" val="3954667927"/>
                        </a:ext>
                      </a:extLst>
                    </a:gridCol>
                    <a:gridCol w="4022784">
                      <a:extLst>
                        <a:ext uri="{9D8B030D-6E8A-4147-A177-3AD203B41FA5}">
                          <a16:colId xmlns:a16="http://schemas.microsoft.com/office/drawing/2014/main" val="3955645667"/>
                        </a:ext>
                      </a:extLst>
                    </a:gridCol>
                  </a:tblGrid>
                  <a:tr h="315840">
                    <a:tc gridSpan="2">
                      <a:txBody>
                        <a:bodyPr/>
                        <a:lstStyle/>
                        <a:p>
                          <a:pPr marL="0" marR="0" lvl="0" indent="-127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7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Key elements of the proposed BDB design</a:t>
                          </a: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7058915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Sample size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240 patients on active; 160 patients on placebo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8613394"/>
                      </a:ext>
                    </a:extLst>
                  </a:tr>
                  <a:tr h="712080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Prior distribution for true placebo response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Robust prior</a:t>
                          </a:r>
                          <a:r>
                            <a:rPr lang="en-US" sz="1400" dirty="0">
                              <a:effectLst/>
                            </a:rPr>
                            <a:t>: weighted mixture of </a:t>
                          </a:r>
                          <a:r>
                            <a:rPr lang="en-US" sz="1400" b="1" dirty="0">
                              <a:effectLst/>
                            </a:rPr>
                            <a:t>informative </a:t>
                          </a:r>
                          <a:r>
                            <a:rPr lang="en-US" sz="1400" dirty="0">
                              <a:effectLst/>
                            </a:rPr>
                            <a:t>and </a:t>
                          </a:r>
                          <a:r>
                            <a:rPr lang="en-US" sz="1400" b="1" dirty="0">
                              <a:solidFill>
                                <a:srgbClr val="0000FF"/>
                              </a:solidFill>
                              <a:effectLst/>
                            </a:rPr>
                            <a:t>vague distribution </a:t>
                          </a:r>
                          <a:r>
                            <a:rPr lang="en-US" sz="1400" dirty="0">
                              <a:effectLst/>
                            </a:rPr>
                            <a:t>centered at the mean of the informative prior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1855130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Weight on informative component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80%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5311541"/>
                      </a:ext>
                    </a:extLst>
                  </a:tr>
                  <a:tr h="1014340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Success rule defining positive result 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366" t="-165868" r="-303" b="-7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3304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4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8BBD64-68B9-4B7F-A4DB-7B85A0A6D97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10182"/>
          <a:stretch/>
        </p:blipFill>
        <p:spPr>
          <a:xfrm>
            <a:off x="6760766" y="1675133"/>
            <a:ext cx="5299424" cy="49773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20</a:t>
            </a:fld>
            <a:endParaRPr lang="de-C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86869D-BB13-4FA4-9F2D-56AE867330ED}"/>
              </a:ext>
            </a:extLst>
          </p:cNvPr>
          <p:cNvSpPr/>
          <p:nvPr/>
        </p:nvSpPr>
        <p:spPr>
          <a:xfrm>
            <a:off x="464335" y="5030805"/>
            <a:ext cx="5246653" cy="1277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>
                <a:sym typeface="Wingdings"/>
              </a:rPr>
              <a:t>Discussion with </a:t>
            </a:r>
            <a:r>
              <a:rPr lang="en-GB" b="1" dirty="0"/>
              <a:t>health authorities to agree what scenarios are possible</a:t>
            </a:r>
            <a:endParaRPr lang="en-GB" b="1" dirty="0">
              <a:sym typeface="Wingding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/>
              <a:t>Summarises the risk of making an incorrect decision </a:t>
            </a:r>
            <a:r>
              <a:rPr lang="en-GB" dirty="0"/>
              <a:t>in favour of treatment benefit</a:t>
            </a: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EB771A9F-C55F-4C76-B713-20198A8293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921369"/>
              </p:ext>
            </p:extLst>
          </p:nvPr>
        </p:nvGraphicFramePr>
        <p:xfrm>
          <a:off x="464335" y="3425228"/>
          <a:ext cx="5257801" cy="15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484">
                  <a:extLst>
                    <a:ext uri="{9D8B030D-6E8A-4147-A177-3AD203B41FA5}">
                      <a16:colId xmlns:a16="http://schemas.microsoft.com/office/drawing/2014/main" val="1995333037"/>
                    </a:ext>
                  </a:extLst>
                </a:gridCol>
                <a:gridCol w="882317">
                  <a:extLst>
                    <a:ext uri="{9D8B030D-6E8A-4147-A177-3AD203B41FA5}">
                      <a16:colId xmlns:a16="http://schemas.microsoft.com/office/drawing/2014/main" val="2076666501"/>
                    </a:ext>
                  </a:extLst>
                </a:gridCol>
              </a:tblGrid>
              <a:tr h="197941">
                <a:tc gridSpan="2"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and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Assurance (average power)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33518"/>
                  </a:ext>
                </a:extLst>
              </a:tr>
              <a:tr h="898702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BDB design:     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| no drift (True treatment difference = -1.12) </a:t>
                      </a:r>
                    </a:p>
                    <a:p>
                      <a:pPr lvl="2" indent="-1270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 (average power, over Ph2 prior)</a:t>
                      </a:r>
                    </a:p>
                    <a:p>
                      <a:pPr lvl="2" indent="-1270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 (Average power, over robust mixture prior)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Frequentist       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| no drift (True treatment difference = -1.12)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Design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Assurance (Average power, over Ph2 prior)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(n=480):             Assurance (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power, over robust mixture prior)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94%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84%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65%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64%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/>
                          <a:cs typeface="Verdana"/>
                        </a:rPr>
                        <a:t>53%</a:t>
                      </a: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8516"/>
                  </a:ext>
                </a:extLst>
              </a:tr>
            </a:tbl>
          </a:graphicData>
        </a:graphic>
      </p:graphicFrame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B35B40AE-492A-4EE5-B380-8EE8D5553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386436"/>
              </p:ext>
            </p:extLst>
          </p:nvPr>
        </p:nvGraphicFramePr>
        <p:xfrm>
          <a:off x="464338" y="1090723"/>
          <a:ext cx="6516000" cy="220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val="2217893655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04537487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9796899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Operating characteristic</a:t>
                      </a:r>
                      <a:r>
                        <a:rPr lang="de-CH" sz="16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2534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Type 1 error (1-sided) | True diff = 0</a:t>
                      </a: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BDB design</a:t>
                      </a:r>
                      <a:endParaRPr lang="en-US" sz="1600" dirty="0"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Frequentist design (n=480)</a:t>
                      </a:r>
                      <a:endParaRPr lang="en-US" sz="16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11%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2.5%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8428"/>
                  </a:ext>
                </a:extLst>
              </a:tr>
              <a:tr h="574919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Prior probability of no treatment benefit: </a:t>
                      </a:r>
                      <a:r>
                        <a:rPr lang="en-US" sz="1600" b="1" dirty="0" err="1">
                          <a:effectLst/>
                        </a:rPr>
                        <a:t>Pr</a:t>
                      </a:r>
                      <a:r>
                        <a:rPr lang="en-US" sz="1600" b="1" dirty="0">
                          <a:effectLst/>
                        </a:rPr>
                        <a:t>(True diff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600" b="1" dirty="0">
                          <a:effectLst/>
                        </a:rPr>
                        <a:t> 0)</a:t>
                      </a: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Under Ph2 prior</a:t>
                      </a:r>
                      <a:endParaRPr lang="en-GB" sz="1600" b="1" i="0" u="none" strike="noStrike" cap="none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600" b="1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Under robust mixture prior </a:t>
                      </a:r>
                      <a:endParaRPr lang="en-US" sz="1600" b="1" i="0" dirty="0">
                        <a:solidFill>
                          <a:schemeClr val="accent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193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Probability of obtaining a false positive result </a:t>
                      </a:r>
                      <a:r>
                        <a:rPr lang="en-US" sz="10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(Probability of Ph3 treatment diff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0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0 AND obtaining a false positive result)</a:t>
                      </a:r>
                      <a:endParaRPr lang="en-GB" sz="10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 Ph2 prior</a:t>
                      </a:r>
                      <a:endParaRPr lang="en-GB" sz="16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 robust mixture prior</a:t>
                      </a:r>
                      <a:endParaRPr lang="en-GB" sz="16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0.15%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2.9%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1878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10831936" y="4984734"/>
            <a:ext cx="13864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Prob diff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sz="1100" b="1" dirty="0"/>
              <a:t> 0 = AUC of prior above 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52504A-A109-4D19-B126-6950DAB56F26}"/>
              </a:ext>
            </a:extLst>
          </p:cNvPr>
          <p:cNvCxnSpPr>
            <a:cxnSpLocks/>
          </p:cNvCxnSpPr>
          <p:nvPr/>
        </p:nvCxnSpPr>
        <p:spPr>
          <a:xfrm>
            <a:off x="11520769" y="5415621"/>
            <a:ext cx="0" cy="253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C43312-0DC8-42C6-9A76-AD019168D64D}"/>
              </a:ext>
            </a:extLst>
          </p:cNvPr>
          <p:cNvSpPr txBox="1"/>
          <p:nvPr/>
        </p:nvSpPr>
        <p:spPr>
          <a:xfrm>
            <a:off x="11045069" y="3815796"/>
            <a:ext cx="951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Adult prior</a:t>
            </a:r>
          </a:p>
          <a:p>
            <a:endParaRPr lang="en-GB" sz="1050" dirty="0"/>
          </a:p>
          <a:p>
            <a:r>
              <a:rPr lang="en-GB" sz="1050" dirty="0"/>
              <a:t>Robust adult prior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1FC98-6FED-4ACA-99ED-2994F47F5BC5}"/>
              </a:ext>
            </a:extLst>
          </p:cNvPr>
          <p:cNvSpPr/>
          <p:nvPr/>
        </p:nvSpPr>
        <p:spPr>
          <a:xfrm>
            <a:off x="10874468" y="3832544"/>
            <a:ext cx="175988" cy="164691"/>
          </a:xfrm>
          <a:prstGeom prst="rect">
            <a:avLst/>
          </a:prstGeom>
          <a:solidFill>
            <a:srgbClr val="D9FB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2056BE-9786-4C1E-9EA6-0C714C863E30}"/>
              </a:ext>
            </a:extLst>
          </p:cNvPr>
          <p:cNvSpPr/>
          <p:nvPr/>
        </p:nvSpPr>
        <p:spPr>
          <a:xfrm>
            <a:off x="10874468" y="4181558"/>
            <a:ext cx="170601" cy="1646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3F27D8-4A92-3DA2-8F49-94E91EFE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973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/>
              <a:t>Presentation of design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29963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2C045E8-615E-4A6B-BB75-376D5A10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0" y="1332000"/>
            <a:ext cx="6070499" cy="485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4000" b="1" dirty="0"/>
              <a:t>Presentation of design characteristics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/>
              <p:nvPr/>
            </p:nvSpPr>
            <p:spPr>
              <a:xfrm>
                <a:off x="537882" y="1772332"/>
                <a:ext cx="4684566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48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BDB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= 80% 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240 (active) : N = 160 (placebo)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Frequentist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240 (active): N = 240 (placebo)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C3300"/>
                    </a:solidFill>
                  </a:rPr>
                  <a:t>Type 1 error </a:t>
                </a:r>
                <a:r>
                  <a:rPr lang="en-US" sz="2000" dirty="0"/>
                  <a:t>(</a:t>
                </a:r>
                <a:r>
                  <a:rPr lang="en-US" sz="2000" u="sng" dirty="0"/>
                  <a:t>1-sided</a:t>
                </a:r>
                <a:r>
                  <a:rPr lang="en-US" sz="2000" dirty="0"/>
                  <a:t>): Probability of false positive result given true treatment difference = 0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r>
                  <a:rPr lang="en-US" sz="2000" dirty="0"/>
                  <a:t>: Probability of true positive result given true treatment difference = -1.12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1772332"/>
                <a:ext cx="4684566" cy="3539430"/>
              </a:xfrm>
              <a:prstGeom prst="rect">
                <a:avLst/>
              </a:prstGeom>
              <a:blipFill>
                <a:blip r:embed="rId3"/>
                <a:stretch>
                  <a:fillRect l="-1170" t="-1034" r="-2341" b="-224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3" name="Rectangle 2"/>
          <p:cNvSpPr/>
          <p:nvPr/>
        </p:nvSpPr>
        <p:spPr>
          <a:xfrm>
            <a:off x="537882" y="5981668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Walley RJ, Grieve AP. </a:t>
            </a:r>
            <a:r>
              <a:rPr lang="en-US" sz="1000" dirty="0" err="1"/>
              <a:t>Optimising</a:t>
            </a:r>
            <a:r>
              <a:rPr lang="en-US" sz="1000" dirty="0"/>
              <a:t> the trade-off between type I and II error rates in the Bayesian context. </a:t>
            </a:r>
            <a:r>
              <a:rPr lang="en-US" sz="1000" i="1" dirty="0"/>
              <a:t>Pharm Stat. </a:t>
            </a:r>
            <a:r>
              <a:rPr lang="en-US" sz="1000" dirty="0"/>
              <a:t>2021 Jul;20(4):710-720.</a:t>
            </a:r>
          </a:p>
        </p:txBody>
      </p:sp>
    </p:spTree>
    <p:extLst>
      <p:ext uri="{BB962C8B-B14F-4D97-AF65-F5344CB8AC3E}">
        <p14:creationId xmlns:p14="http://schemas.microsoft.com/office/powerpoint/2010/main" val="422287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0A143A6-4465-4DE3-8601-BCC9D97B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0" y="1332000"/>
            <a:ext cx="6070499" cy="485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4000" b="1" dirty="0"/>
              <a:t>Presentation of design characteristics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/>
              <p:nvPr/>
            </p:nvSpPr>
            <p:spPr>
              <a:xfrm>
                <a:off x="537882" y="1772332"/>
                <a:ext cx="4684566" cy="430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48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BDB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= 80% 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240 (active) : N = 160 (placebo)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Frequentist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240 (active): N = 240 (placebo)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C3300"/>
                    </a:solidFill>
                  </a:rPr>
                  <a:t>Type 1 error </a:t>
                </a:r>
                <a:r>
                  <a:rPr lang="en-US" sz="2000" dirty="0"/>
                  <a:t>(</a:t>
                </a:r>
                <a:r>
                  <a:rPr lang="en-US" sz="2000" u="sng" dirty="0"/>
                  <a:t>1-sided</a:t>
                </a:r>
                <a:r>
                  <a:rPr lang="en-US" sz="2000" dirty="0"/>
                  <a:t>): Probability of false positive result given true treatment difference = 0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r>
                  <a:rPr lang="en-US" sz="2000" dirty="0"/>
                  <a:t>: Probability of true positive result given true treatment difference = -1.12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Sweet spot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:  type I error &lt;2.5% and BDB power &gt; frequentist power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1772332"/>
                <a:ext cx="4684566" cy="4308872"/>
              </a:xfrm>
              <a:prstGeom prst="rect">
                <a:avLst/>
              </a:prstGeom>
              <a:blipFill>
                <a:blip r:embed="rId3"/>
                <a:stretch>
                  <a:fillRect l="-1170" t="-849" r="-2341" b="-1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3" name="Rectangle 2"/>
          <p:cNvSpPr/>
          <p:nvPr/>
        </p:nvSpPr>
        <p:spPr>
          <a:xfrm>
            <a:off x="537882" y="5981668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Walley RJ, Grieve AP. </a:t>
            </a:r>
            <a:r>
              <a:rPr lang="en-US" sz="1000" dirty="0" err="1"/>
              <a:t>Optimising</a:t>
            </a:r>
            <a:r>
              <a:rPr lang="en-US" sz="1000" dirty="0"/>
              <a:t> the trade-off between type I and II error rates in the Bayesian context. </a:t>
            </a:r>
            <a:r>
              <a:rPr lang="en-US" sz="1000" i="1" dirty="0"/>
              <a:t>Pharm Stat. </a:t>
            </a:r>
            <a:r>
              <a:rPr lang="en-US" sz="1000" dirty="0"/>
              <a:t>2021 Jul;20(4):710-720.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51A9B-E372-44FA-8226-6EE3B3E1B144}"/>
              </a:ext>
            </a:extLst>
          </p:cNvPr>
          <p:cNvSpPr txBox="1"/>
          <p:nvPr/>
        </p:nvSpPr>
        <p:spPr>
          <a:xfrm>
            <a:off x="6579543" y="3365660"/>
            <a:ext cx="138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Max type I error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C9655D-459C-4DF1-9DFA-604198ACC193}"/>
              </a:ext>
            </a:extLst>
          </p:cNvPr>
          <p:cNvCxnSpPr/>
          <p:nvPr/>
        </p:nvCxnSpPr>
        <p:spPr>
          <a:xfrm>
            <a:off x="7256930" y="3721138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A0CC8C-7C28-40A4-976D-549EA0683DFD}"/>
              </a:ext>
            </a:extLst>
          </p:cNvPr>
          <p:cNvSpPr txBox="1"/>
          <p:nvPr/>
        </p:nvSpPr>
        <p:spPr>
          <a:xfrm>
            <a:off x="7610476" y="3806039"/>
            <a:ext cx="125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Type 1 error given no drift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1F3A7B-59C8-4E65-82C0-3966A2624F20}"/>
              </a:ext>
            </a:extLst>
          </p:cNvPr>
          <p:cNvSpPr txBox="1"/>
          <p:nvPr/>
        </p:nvSpPr>
        <p:spPr>
          <a:xfrm>
            <a:off x="7627254" y="1237166"/>
            <a:ext cx="125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Power given no drift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4A5566-29DE-49D1-B8E3-F2EF33D3AE0F}"/>
              </a:ext>
            </a:extLst>
          </p:cNvPr>
          <p:cNvCxnSpPr/>
          <p:nvPr/>
        </p:nvCxnSpPr>
        <p:spPr>
          <a:xfrm>
            <a:off x="8255637" y="1799867"/>
            <a:ext cx="0" cy="4056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BE6B2A-D803-47BD-A1F8-21819B09A6A4}"/>
              </a:ext>
            </a:extLst>
          </p:cNvPr>
          <p:cNvCxnSpPr/>
          <p:nvPr/>
        </p:nvCxnSpPr>
        <p:spPr>
          <a:xfrm>
            <a:off x="8239877" y="430714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990891-065B-4355-B413-6DC66887FD81}"/>
              </a:ext>
            </a:extLst>
          </p:cNvPr>
          <p:cNvSpPr txBox="1"/>
          <p:nvPr/>
        </p:nvSpPr>
        <p:spPr>
          <a:xfrm>
            <a:off x="7627254" y="4989748"/>
            <a:ext cx="12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sz="1400" dirty="0">
                <a:solidFill>
                  <a:srgbClr val="4472C4"/>
                </a:solidFill>
              </a:rPr>
              <a:t>Sweet spot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2363B4-3A57-4DDB-9653-3C8A722971CD}"/>
              </a:ext>
            </a:extLst>
          </p:cNvPr>
          <p:cNvSpPr txBox="1"/>
          <p:nvPr/>
        </p:nvSpPr>
        <p:spPr>
          <a:xfrm>
            <a:off x="6255079" y="5038602"/>
            <a:ext cx="1841505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pPr>
              <a:lnSpc>
                <a:spcPct val="75000"/>
              </a:lnSpc>
            </a:pPr>
            <a:r>
              <a:rPr lang="en-US" sz="1400" dirty="0"/>
              <a:t>Type I error &gt; 5%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47963A-5813-4AF8-936B-E7BAEC6F5A71}"/>
              </a:ext>
            </a:extLst>
          </p:cNvPr>
          <p:cNvCxnSpPr>
            <a:cxnSpLocks/>
          </p:cNvCxnSpPr>
          <p:nvPr/>
        </p:nvCxnSpPr>
        <p:spPr>
          <a:xfrm>
            <a:off x="6491719" y="4939627"/>
            <a:ext cx="1276487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8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35B9474D-DCF1-4D63-9123-E596531C4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0" y="1332000"/>
            <a:ext cx="6070499" cy="4856400"/>
          </a:xfrm>
          <a:prstGeom prst="rect">
            <a:avLst/>
          </a:prstGeom>
        </p:spPr>
      </p:pic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5E5C86F-90E8-4E54-979C-E274AFC1A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23" y="2936886"/>
            <a:ext cx="3167297" cy="25338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7AA61-154E-41BA-BAE3-839A59D67A36}"/>
              </a:ext>
            </a:extLst>
          </p:cNvPr>
          <p:cNvSpPr/>
          <p:nvPr/>
        </p:nvSpPr>
        <p:spPr>
          <a:xfrm>
            <a:off x="838199" y="1664756"/>
            <a:ext cx="49112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Based on the MAP prior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0.1% risk of true </a:t>
            </a:r>
            <a:r>
              <a:rPr lang="en-US" sz="1600" dirty="0" err="1"/>
              <a:t>pbo</a:t>
            </a:r>
            <a:r>
              <a:rPr lang="en-US" sz="1600" dirty="0"/>
              <a:t> effect ≤  -3.22 (</a:t>
            </a:r>
            <a:r>
              <a:rPr lang="en-US" sz="1600" b="1" dirty="0">
                <a:solidFill>
                  <a:schemeClr val="accent6"/>
                </a:solidFill>
              </a:rPr>
              <a:t>max type I error</a:t>
            </a:r>
            <a:r>
              <a:rPr lang="en-US" sz="1600" dirty="0"/>
              <a:t>)</a:t>
            </a:r>
          </a:p>
          <a:p>
            <a:pPr marL="28448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12.2% risk of </a:t>
            </a:r>
            <a:r>
              <a:rPr lang="en-US" sz="1600" b="1" dirty="0">
                <a:solidFill>
                  <a:schemeClr val="accent6"/>
                </a:solidFill>
              </a:rPr>
              <a:t>type 1 error &gt;5% </a:t>
            </a:r>
          </a:p>
          <a:p>
            <a:pPr marL="28448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46.0% probability for the </a:t>
            </a:r>
            <a:r>
              <a:rPr lang="en-US" sz="1600" b="1" dirty="0">
                <a:solidFill>
                  <a:schemeClr val="accent6"/>
                </a:solidFill>
              </a:rPr>
              <a:t>sweet spot</a:t>
            </a:r>
            <a:endParaRPr lang="en-US" sz="1600" b="1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C85787-0CF6-4E6E-9B4C-038A534A2534}"/>
              </a:ext>
            </a:extLst>
          </p:cNvPr>
          <p:cNvSpPr txBox="1"/>
          <p:nvPr/>
        </p:nvSpPr>
        <p:spPr>
          <a:xfrm>
            <a:off x="1320827" y="2830342"/>
            <a:ext cx="350988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What we know on the placebo effect: </a:t>
            </a:r>
          </a:p>
          <a:p>
            <a:pPr algn="ctr"/>
            <a:r>
              <a:rPr lang="en-GB" sz="1400" b="1" dirty="0"/>
              <a:t>Informative component density histogram </a:t>
            </a:r>
            <a:endParaRPr lang="en-US" sz="1400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221E81-F90B-4C4A-A45D-7435717FABC3}"/>
              </a:ext>
            </a:extLst>
          </p:cNvPr>
          <p:cNvSpPr txBox="1">
            <a:spLocks/>
          </p:cNvSpPr>
          <p:nvPr/>
        </p:nvSpPr>
        <p:spPr>
          <a:xfrm>
            <a:off x="537882" y="5486277"/>
            <a:ext cx="5055240" cy="7325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ym typeface="Wingdings"/>
              </a:rPr>
              <a:t> </a:t>
            </a:r>
            <a:r>
              <a:rPr lang="en-GB" sz="2000" b="1" dirty="0"/>
              <a:t>Basis for discussion with health authorities </a:t>
            </a:r>
          </a:p>
          <a:p>
            <a:pPr marL="0" indent="0" algn="ctr">
              <a:buNone/>
            </a:pPr>
            <a:r>
              <a:rPr lang="en-GB" sz="1800" b="1" dirty="0"/>
              <a:t>(“</a:t>
            </a:r>
            <a:r>
              <a:rPr lang="en-GB" sz="1800" b="1" i="1" dirty="0"/>
              <a:t>Are these probabilities acceptable in this case?</a:t>
            </a:r>
            <a:r>
              <a:rPr lang="en-GB" sz="1800" b="1" dirty="0"/>
              <a:t>”)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4000" b="1" dirty="0"/>
              <a:t>Presentation of design characteristics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43628-C80C-4698-BA64-6990254869AB}"/>
              </a:ext>
            </a:extLst>
          </p:cNvPr>
          <p:cNvSpPr txBox="1"/>
          <p:nvPr/>
        </p:nvSpPr>
        <p:spPr>
          <a:xfrm>
            <a:off x="6579543" y="3365660"/>
            <a:ext cx="138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Max type I error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3DEF99-1FB9-4558-A2D7-60DE43E430F4}"/>
              </a:ext>
            </a:extLst>
          </p:cNvPr>
          <p:cNvCxnSpPr/>
          <p:nvPr/>
        </p:nvCxnSpPr>
        <p:spPr>
          <a:xfrm>
            <a:off x="7256930" y="3721138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4F089C2-D208-4244-84C3-DABDD6528E8D}"/>
              </a:ext>
            </a:extLst>
          </p:cNvPr>
          <p:cNvSpPr txBox="1"/>
          <p:nvPr/>
        </p:nvSpPr>
        <p:spPr>
          <a:xfrm>
            <a:off x="7627254" y="4989748"/>
            <a:ext cx="12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sz="1400" dirty="0">
                <a:solidFill>
                  <a:srgbClr val="4472C4"/>
                </a:solidFill>
              </a:rPr>
              <a:t>Sweet spot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9F2232-40CC-421C-ABAB-A056675F6864}"/>
              </a:ext>
            </a:extLst>
          </p:cNvPr>
          <p:cNvSpPr txBox="1"/>
          <p:nvPr/>
        </p:nvSpPr>
        <p:spPr>
          <a:xfrm>
            <a:off x="6255079" y="5047846"/>
            <a:ext cx="1841505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pPr>
              <a:lnSpc>
                <a:spcPct val="75000"/>
              </a:lnSpc>
            </a:pPr>
            <a:r>
              <a:rPr lang="en-US" sz="1400" dirty="0"/>
              <a:t>Type I error &gt; 5%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F1AF89-CE29-4652-A19C-F4BD29BEBED3}"/>
              </a:ext>
            </a:extLst>
          </p:cNvPr>
          <p:cNvCxnSpPr>
            <a:cxnSpLocks/>
          </p:cNvCxnSpPr>
          <p:nvPr/>
        </p:nvCxnSpPr>
        <p:spPr>
          <a:xfrm>
            <a:off x="6491719" y="4939627"/>
            <a:ext cx="1276487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7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7C90866D-252D-4E62-B0DF-8C9DBF3C6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0" y="1332001"/>
            <a:ext cx="6069600" cy="4855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771977"/>
          </a:xfrm>
        </p:spPr>
        <p:txBody>
          <a:bodyPr>
            <a:normAutofit/>
          </a:bodyPr>
          <a:lstStyle/>
          <a:p>
            <a:r>
              <a:rPr lang="de-CH" sz="4000" b="1" dirty="0"/>
              <a:t>Focus on </a:t>
            </a:r>
            <a:r>
              <a:rPr lang="en-US" sz="4000" b="1" dirty="0"/>
              <a:t>Type I error metrics</a:t>
            </a:r>
            <a:endParaRPr lang="de-CH" sz="4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EB771A9F-C55F-4C76-B713-20198A829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241916"/>
              </p:ext>
            </p:extLst>
          </p:nvPr>
        </p:nvGraphicFramePr>
        <p:xfrm>
          <a:off x="461211" y="985689"/>
          <a:ext cx="4572607" cy="19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273">
                  <a:extLst>
                    <a:ext uri="{9D8B030D-6E8A-4147-A177-3AD203B41FA5}">
                      <a16:colId xmlns:a16="http://schemas.microsoft.com/office/drawing/2014/main" val="1995333037"/>
                    </a:ext>
                  </a:extLst>
                </a:gridCol>
                <a:gridCol w="767334">
                  <a:extLst>
                    <a:ext uri="{9D8B030D-6E8A-4147-A177-3AD203B41FA5}">
                      <a16:colId xmlns:a16="http://schemas.microsoft.com/office/drawing/2014/main" val="20766665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Pointwise and average type 1 error (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1-sided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3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BDB design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66700" lvl="1" inden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Pointwise type 1 error | no drift </a:t>
                      </a:r>
                    </a:p>
                    <a:p>
                      <a:pPr marL="266700" lvl="1" inden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Max pointwise type 1 error </a:t>
                      </a:r>
                    </a:p>
                    <a:p>
                      <a:pPr marL="266700" lvl="1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type 1 error, over informative prior</a:t>
                      </a:r>
                    </a:p>
                    <a:p>
                      <a:pPr marL="266700" lvl="1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type 1 error, over robust prior</a:t>
                      </a:r>
                      <a:endParaRPr lang="en-US" sz="1400" dirty="0"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Frequentist design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 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1.4%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13.4%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2.3%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2.5%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2.5%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8516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1F86869D-BB13-4FA4-9F2D-56AE867330ED}"/>
              </a:ext>
            </a:extLst>
          </p:cNvPr>
          <p:cNvSpPr/>
          <p:nvPr/>
        </p:nvSpPr>
        <p:spPr>
          <a:xfrm>
            <a:off x="461211" y="4999474"/>
            <a:ext cx="4569483" cy="1277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>
                <a:sym typeface="Wingdings"/>
              </a:rPr>
              <a:t>Discussion with </a:t>
            </a:r>
            <a:r>
              <a:rPr lang="en-GB" b="1" dirty="0"/>
              <a:t>health authorities to agree what scenarios are possible</a:t>
            </a:r>
            <a:endParaRPr lang="en-GB" b="1" dirty="0">
              <a:sym typeface="Wingding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/>
              <a:t>Summarises the risk of making an incorrect decision </a:t>
            </a:r>
            <a:r>
              <a:rPr lang="en-GB" dirty="0"/>
              <a:t>in favour of treatment benefit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EC5717-2EA1-4E02-AC6F-72D21E122BEF}"/>
              </a:ext>
            </a:extLst>
          </p:cNvPr>
          <p:cNvCxnSpPr>
            <a:cxnSpLocks/>
          </p:cNvCxnSpPr>
          <p:nvPr/>
        </p:nvCxnSpPr>
        <p:spPr>
          <a:xfrm flipH="1" flipV="1">
            <a:off x="1890559" y="2493184"/>
            <a:ext cx="638481" cy="1679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C371F3-1125-4B26-98AB-D1AD9AEEA673}"/>
              </a:ext>
            </a:extLst>
          </p:cNvPr>
          <p:cNvSpPr txBox="1"/>
          <p:nvPr/>
        </p:nvSpPr>
        <p:spPr>
          <a:xfrm>
            <a:off x="2202772" y="2469873"/>
            <a:ext cx="204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Averaged over 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plausible distributions</a:t>
            </a: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EB771A9F-C55F-4C76-B713-20198A8293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679208"/>
              </p:ext>
            </p:extLst>
          </p:nvPr>
        </p:nvGraphicFramePr>
        <p:xfrm>
          <a:off x="462524" y="3080057"/>
          <a:ext cx="4569482" cy="15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673">
                  <a:extLst>
                    <a:ext uri="{9D8B030D-6E8A-4147-A177-3AD203B41FA5}">
                      <a16:colId xmlns:a16="http://schemas.microsoft.com/office/drawing/2014/main" val="1995333037"/>
                    </a:ext>
                  </a:extLst>
                </a:gridCol>
                <a:gridCol w="766809">
                  <a:extLst>
                    <a:ext uri="{9D8B030D-6E8A-4147-A177-3AD203B41FA5}">
                      <a16:colId xmlns:a16="http://schemas.microsoft.com/office/drawing/2014/main" val="20766665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Analogy with power and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average power*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3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BDB design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66700" lvl="1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| no drift </a:t>
                      </a:r>
                    </a:p>
                    <a:p>
                      <a:pPr marL="266700" lvl="1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Max power</a:t>
                      </a:r>
                    </a:p>
                    <a:p>
                      <a:pPr marL="266700" lvl="1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Assurance*, i.e. average power, over informative prior</a:t>
                      </a:r>
                    </a:p>
                    <a:p>
                      <a:pPr marL="266700" lvl="1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Assurance*, i.e. average power, over robust prior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Frequentist design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95%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96%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92%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90%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90%</a:t>
                      </a: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851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A86AEB58-883D-4E8F-83E3-02075C4C2CEC}"/>
              </a:ext>
            </a:extLst>
          </p:cNvPr>
          <p:cNvSpPr txBox="1"/>
          <p:nvPr/>
        </p:nvSpPr>
        <p:spPr>
          <a:xfrm>
            <a:off x="7627254" y="1237166"/>
            <a:ext cx="125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Power given no drift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A2DFD91-CB9E-4197-B1E4-5754285F37D2}"/>
              </a:ext>
            </a:extLst>
          </p:cNvPr>
          <p:cNvCxnSpPr/>
          <p:nvPr/>
        </p:nvCxnSpPr>
        <p:spPr>
          <a:xfrm>
            <a:off x="8255637" y="1799867"/>
            <a:ext cx="0" cy="4056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2E892A6-AE5A-4D00-986B-2D38B3C6DAD6}"/>
              </a:ext>
            </a:extLst>
          </p:cNvPr>
          <p:cNvSpPr txBox="1"/>
          <p:nvPr/>
        </p:nvSpPr>
        <p:spPr>
          <a:xfrm>
            <a:off x="6579543" y="3365660"/>
            <a:ext cx="138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Max type I error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F2EC90-1114-482C-A545-D91B2A6C44FE}"/>
              </a:ext>
            </a:extLst>
          </p:cNvPr>
          <p:cNvCxnSpPr/>
          <p:nvPr/>
        </p:nvCxnSpPr>
        <p:spPr>
          <a:xfrm>
            <a:off x="7256930" y="3721138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6CE75B3-C39D-41B5-BF1C-21C99F2F35F8}"/>
              </a:ext>
            </a:extLst>
          </p:cNvPr>
          <p:cNvSpPr txBox="1"/>
          <p:nvPr/>
        </p:nvSpPr>
        <p:spPr>
          <a:xfrm>
            <a:off x="7610476" y="3806039"/>
            <a:ext cx="125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Type 1 error given no drift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5EC53DC-7250-4ABE-9EA6-FA68AF161363}"/>
              </a:ext>
            </a:extLst>
          </p:cNvPr>
          <p:cNvCxnSpPr/>
          <p:nvPr/>
        </p:nvCxnSpPr>
        <p:spPr>
          <a:xfrm>
            <a:off x="8239877" y="430714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9C98B3-D70B-4787-A662-7CA00836ACA5}"/>
              </a:ext>
            </a:extLst>
          </p:cNvPr>
          <p:cNvSpPr txBox="1"/>
          <p:nvPr/>
        </p:nvSpPr>
        <p:spPr>
          <a:xfrm>
            <a:off x="461210" y="4568833"/>
            <a:ext cx="4569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 refers to “assurance</a:t>
            </a:r>
            <a:r>
              <a:rPr lang="en-GB" sz="10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r>
              <a:rPr lang="en-GB" sz="10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averaging over prior for control </a:t>
            </a:r>
            <a:r>
              <a:rPr lang="en-GB" sz="1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(conditional on point prior for treatment difference)</a:t>
            </a:r>
            <a:endParaRPr lang="de-CH" sz="1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4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2E70-792C-4AA5-9107-3E050FD8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r>
              <a:rPr lang="de-CH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92AC-D2D1-4B40-AA68-4095F19F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37"/>
            <a:ext cx="10739284" cy="4885440"/>
          </a:xfr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‘Calibrated Bayes’ approach</a:t>
            </a:r>
            <a:r>
              <a:rPr lang="en-GB" sz="2000" dirty="0"/>
              <a:t>: select design points that achieve ‘desirable’ frequentist operating characteristics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Design points to be specified in a BDB design with an informative prior may include:</a:t>
            </a:r>
            <a:endParaRPr lang="en-US" sz="1600" dirty="0"/>
          </a:p>
          <a:p>
            <a:pPr lvl="1"/>
            <a:r>
              <a:rPr lang="en-GB" sz="1800" dirty="0"/>
              <a:t>Informative and vague components of the robust mixture prior</a:t>
            </a:r>
          </a:p>
          <a:p>
            <a:pPr lvl="1"/>
            <a:r>
              <a:rPr lang="en-GB" sz="1800" dirty="0"/>
              <a:t>Initial weight on the historical data (informative prior component)</a:t>
            </a:r>
            <a:endParaRPr lang="en-US" sz="1800" dirty="0"/>
          </a:p>
          <a:p>
            <a:pPr lvl="1"/>
            <a:r>
              <a:rPr lang="en-GB" sz="1800" dirty="0"/>
              <a:t>Decision rule</a:t>
            </a:r>
            <a:endParaRPr lang="en-US" sz="1800" dirty="0"/>
          </a:p>
          <a:p>
            <a:pPr lvl="1"/>
            <a:r>
              <a:rPr lang="en-GB" sz="1800" dirty="0"/>
              <a:t>Sample size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In general, there are </a:t>
            </a:r>
            <a:r>
              <a:rPr lang="en-GB" sz="2000" b="1" dirty="0">
                <a:solidFill>
                  <a:schemeClr val="accent6"/>
                </a:solidFill>
              </a:rPr>
              <a:t>several combinations </a:t>
            </a:r>
            <a:r>
              <a:rPr lang="en-GB" sz="2000" dirty="0"/>
              <a:t>of these design points that will achieve ‘desirable’ frequentist operating characteristics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The </a:t>
            </a:r>
            <a:r>
              <a:rPr lang="en-GB" sz="2000" b="1" dirty="0"/>
              <a:t>proposed framework </a:t>
            </a:r>
            <a:r>
              <a:rPr lang="en-GB" sz="2000" dirty="0"/>
              <a:t>supports the </a:t>
            </a:r>
            <a:r>
              <a:rPr lang="en-GB" sz="2000" b="1" dirty="0">
                <a:solidFill>
                  <a:schemeClr val="accent6"/>
                </a:solidFill>
              </a:rPr>
              <a:t>pre-specification</a:t>
            </a:r>
            <a:r>
              <a:rPr lang="en-GB" sz="2000" dirty="0"/>
              <a:t> of these design points, with scientific and technical rationales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We recommend that sponsors present this framework to </a:t>
            </a:r>
            <a:r>
              <a:rPr lang="en-GB" sz="2000" b="1" dirty="0">
                <a:solidFill>
                  <a:schemeClr val="accent6"/>
                </a:solidFill>
              </a:rPr>
              <a:t>enable a robust discussion with health authorities</a:t>
            </a:r>
            <a:r>
              <a:rPr lang="en-GB" sz="2000" dirty="0"/>
              <a:t> to evaluate the risk-benefit of a BDB design</a:t>
            </a:r>
          </a:p>
          <a:p>
            <a:pPr>
              <a:spcBef>
                <a:spcPts val="12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4ADD-D8B5-4F88-A8C8-0DC2FF05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290EC-6885-4D4A-99FC-FE2DD886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</p:spTree>
    <p:extLst>
      <p:ext uri="{BB962C8B-B14F-4D97-AF65-F5344CB8AC3E}">
        <p14:creationId xmlns:p14="http://schemas.microsoft.com/office/powerpoint/2010/main" val="272212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41C1-48EB-41B8-9B17-913092C5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Topic 4: Structured evaluation &amp; presentation of </a:t>
            </a:r>
            <a:r>
              <a:rPr lang="de-CH" b="1" u="sng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4D054-2090-4D58-8C84-E9DEA254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3B9827D-46F6-41C4-847D-9BE960F6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6150E-BBC3-45B0-844D-D58C8DF53027}"/>
              </a:ext>
            </a:extLst>
          </p:cNvPr>
          <p:cNvSpPr/>
          <p:nvPr/>
        </p:nvSpPr>
        <p:spPr>
          <a:xfrm>
            <a:off x="670560" y="2264737"/>
            <a:ext cx="4292387" cy="33300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GB" b="1" dirty="0"/>
              <a:t>Results of primary analysis</a:t>
            </a:r>
            <a:endParaRPr lang="en-US" b="1" dirty="0"/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Tabular/graphical summaries of data, prior and posterior, including estimated treatment effect based on (</a:t>
            </a:r>
            <a:r>
              <a:rPr lang="en-GB" sz="1600" dirty="0" err="1"/>
              <a:t>i</a:t>
            </a:r>
            <a:r>
              <a:rPr lang="en-GB" sz="1600" dirty="0"/>
              <a:t>) posterior using historical data; (ii) current data alone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Prior &amp; posterior probability of efficacy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Prior &amp; posterior weight on evidence informed by the historical data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Assessment of concordance between historical and current data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0E296-EE83-4210-9FFF-BF1291736825}"/>
              </a:ext>
            </a:extLst>
          </p:cNvPr>
          <p:cNvSpPr/>
          <p:nvPr/>
        </p:nvSpPr>
        <p:spPr>
          <a:xfrm>
            <a:off x="4683052" y="1836022"/>
            <a:ext cx="280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Proposed framework 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CD311-5538-4E3C-8528-B346A0032937}"/>
              </a:ext>
            </a:extLst>
          </p:cNvPr>
          <p:cNvSpPr/>
          <p:nvPr/>
        </p:nvSpPr>
        <p:spPr>
          <a:xfrm>
            <a:off x="5143500" y="2264737"/>
            <a:ext cx="6471851" cy="33300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GB" b="1" dirty="0"/>
              <a:t>Sensitivity analyses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Should be </a:t>
            </a:r>
            <a:r>
              <a:rPr lang="en-GB" sz="1600" u="sng" dirty="0"/>
              <a:t>pre-specified</a:t>
            </a:r>
            <a:r>
              <a:rPr lang="en-GB" sz="1600" dirty="0"/>
              <a:t> to avoid ‘cherry picking’ results based on post-hoc assumptions 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Designed to assess robustness to </a:t>
            </a:r>
            <a:r>
              <a:rPr lang="en-GB" sz="1600" u="sng" dirty="0"/>
              <a:t>key</a:t>
            </a:r>
            <a:r>
              <a:rPr lang="en-GB" sz="1600" dirty="0"/>
              <a:t> assumptions:</a:t>
            </a:r>
          </a:p>
          <a:p>
            <a:pPr marL="57600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Tipping point analysis varying prior weight allocated to historical data</a:t>
            </a:r>
            <a:endParaRPr lang="en-US" sz="1600" dirty="0"/>
          </a:p>
          <a:p>
            <a:pPr marL="57600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Discussion of main potential sources of bias (drift) and sensitivity analysis to reasonable assumptions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Additional supportive analyses as needed to </a:t>
            </a:r>
            <a:r>
              <a:rPr lang="en-GB" sz="1600" u="sng" dirty="0"/>
              <a:t>characterise</a:t>
            </a:r>
            <a:r>
              <a:rPr lang="en-GB" sz="1600" dirty="0"/>
              <a:t> e.g. time trends, differences in background therapy, assessment procedures etc. between historical and current setting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467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335B17-5C83-4793-8D64-6FE42B42C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31" y="2839821"/>
            <a:ext cx="1133035" cy="849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AECE7-5123-4FF6-8C40-D94EDFE1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Reporting of primary analysis: Summaries of data, prior &amp; posterior</a:t>
            </a:r>
            <a:br>
              <a:rPr lang="en-US" b="1" dirty="0">
                <a:solidFill>
                  <a:schemeClr val="accent1"/>
                </a:solidFill>
              </a:rPr>
            </a:br>
            <a:endParaRPr lang="de-CH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44AE5EE-6C57-4E9E-9113-EE1726E7F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60491"/>
              </p:ext>
            </p:extLst>
          </p:nvPr>
        </p:nvGraphicFramePr>
        <p:xfrm>
          <a:off x="838201" y="1825625"/>
          <a:ext cx="9180000" cy="264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000">
                  <a:extLst>
                    <a:ext uri="{9D8B030D-6E8A-4147-A177-3AD203B41FA5}">
                      <a16:colId xmlns:a16="http://schemas.microsoft.com/office/drawing/2014/main" val="171198163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2443005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94355007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48597682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5084557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5691682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425597351"/>
                    </a:ext>
                  </a:extLst>
                </a:gridCol>
              </a:tblGrid>
              <a:tr h="604029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Evidence source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Treatment difference: </a:t>
                      </a:r>
                    </a:p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Active-Placebo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Placebo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602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analysis - </a:t>
                      </a:r>
                      <a:r>
                        <a:rPr lang="en-US" sz="1600" b="1" i="1" dirty="0">
                          <a:effectLst/>
                        </a:rPr>
                        <a:t>posterior</a:t>
                      </a:r>
                      <a:endParaRPr lang="en-GB" sz="1600" b="1" i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(-1.5, -0.3)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(-3.3, -2.5)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(-2.4, -1.6)</a:t>
                      </a:r>
                      <a:r>
                        <a:rPr lang="en-US" sz="1600" baseline="30000" dirty="0">
                          <a:effectLst/>
                        </a:rPr>
                        <a:t>#</a:t>
                      </a:r>
                      <a:endParaRPr lang="en-GB" sz="1600" baseline="30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8681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study only </a:t>
                      </a:r>
                    </a:p>
                    <a:p>
                      <a:pPr indent="-635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(-1.6,  -0.5)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(-3.3, -2.5)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(-2.3, -1.4)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39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Historical informative </a:t>
                      </a:r>
                      <a:r>
                        <a:rPr lang="en-US" sz="1600" b="1" i="1" dirty="0">
                          <a:effectLst/>
                        </a:rPr>
                        <a:t>prior</a:t>
                      </a:r>
                      <a:r>
                        <a:rPr lang="en-US" sz="1600" dirty="0">
                          <a:effectLst/>
                        </a:rPr>
                        <a:t> for placebo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(-2.9, -1.7)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721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Robust </a:t>
                      </a:r>
                      <a:r>
                        <a:rPr lang="en-US" sz="1600" b="1" i="1" dirty="0">
                          <a:effectLst/>
                        </a:rPr>
                        <a:t>prior</a:t>
                      </a:r>
                      <a:r>
                        <a:rPr lang="en-US" sz="1600" dirty="0">
                          <a:effectLst/>
                        </a:rPr>
                        <a:t> for placebo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(-6.7, 2.1)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571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070B-6E72-4FB4-A457-3C696949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13.06.2022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69C7-E99C-4651-BDFA-B29A6392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 2022 - Historical Data SIG session (BDB - framework)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7A36F-8DC5-43D0-95DA-E505DEE48716}"/>
              </a:ext>
            </a:extLst>
          </p:cNvPr>
          <p:cNvSpPr/>
          <p:nvPr/>
        </p:nvSpPr>
        <p:spPr>
          <a:xfrm>
            <a:off x="838200" y="4457042"/>
            <a:ext cx="9868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Posterior median and equal-tailed Bayesian posterior 95% credible interval (</a:t>
            </a:r>
            <a:r>
              <a:rPr lang="en-GB" sz="1200" dirty="0" err="1"/>
              <a:t>CrI</a:t>
            </a:r>
            <a:r>
              <a:rPr lang="en-GB" sz="1200" dirty="0"/>
              <a:t>) are reported for the primary analysis and the historical placebo response, and maximum likelihood estimate and Wald 95% confidence intervals (CI) are reported for the separate analysis based on the current study data only.</a:t>
            </a:r>
          </a:p>
          <a:p>
            <a:r>
              <a:rPr lang="en-GB" sz="1200" baseline="30000" dirty="0"/>
              <a:t>#</a:t>
            </a:r>
            <a:r>
              <a:rPr lang="en-GB" sz="1200" dirty="0"/>
              <a:t> Posterior weight (</a:t>
            </a:r>
            <a:r>
              <a:rPr lang="en-GB" sz="1200" dirty="0" err="1"/>
              <a:t>informative:vague</a:t>
            </a:r>
            <a:r>
              <a:rPr lang="en-GB" sz="1200" dirty="0"/>
              <a:t>): 0.95:0.05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7A2A7-089B-46BF-87BE-3919C6B8D49E}"/>
              </a:ext>
            </a:extLst>
          </p:cNvPr>
          <p:cNvSpPr/>
          <p:nvPr/>
        </p:nvSpPr>
        <p:spPr>
          <a:xfrm>
            <a:off x="838200" y="5093687"/>
            <a:ext cx="1030186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b="1" dirty="0"/>
              <a:t>Permits comparison of primary Bayesian analysis (row 1) with:</a:t>
            </a:r>
          </a:p>
          <a:p>
            <a:pPr marL="342900" lvl="2" indent="-342900">
              <a:buFont typeface="Wingdings"/>
              <a:buChar char="ü"/>
            </a:pPr>
            <a:r>
              <a:rPr lang="en-GB" b="1" dirty="0"/>
              <a:t>result of a classical frequentist analysis of current study data alone (row 2)</a:t>
            </a:r>
          </a:p>
          <a:p>
            <a:pPr marL="342900" lvl="2" indent="-342900">
              <a:buFont typeface="Wingdings"/>
              <a:buChar char="ü"/>
            </a:pPr>
            <a:r>
              <a:rPr lang="en-GB" b="1" dirty="0"/>
              <a:t>result based on the prior information alone (rows 3 &amp; 4)</a:t>
            </a:r>
          </a:p>
          <a:p>
            <a:pPr marL="0" lvl="2"/>
            <a:r>
              <a:rPr lang="en-GB" b="1" dirty="0"/>
              <a:t>to enable transparent assessment of contribution of each source of evidence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296AFC-1F1C-4C65-987F-4141E38D17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72" y="3764905"/>
            <a:ext cx="1134000" cy="84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D0779-7081-434A-85DA-47B15C4F335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67" y="2338740"/>
            <a:ext cx="1134000" cy="84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F07902-A28C-4833-B628-7AAF7C4D8399}"/>
              </a:ext>
            </a:extLst>
          </p:cNvPr>
          <p:cNvSpPr/>
          <p:nvPr/>
        </p:nvSpPr>
        <p:spPr>
          <a:xfrm>
            <a:off x="804237" y="1535447"/>
            <a:ext cx="9868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Key elements to be included when reporting results of primary analysis in each MAA:</a:t>
            </a:r>
          </a:p>
        </p:txBody>
      </p:sp>
    </p:spTree>
    <p:extLst>
      <p:ext uri="{BB962C8B-B14F-4D97-AF65-F5344CB8AC3E}">
        <p14:creationId xmlns:p14="http://schemas.microsoft.com/office/powerpoint/2010/main" val="169791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8A1D5FEB3204AB22DED1686C323F9" ma:contentTypeVersion="14" ma:contentTypeDescription="Create a new document." ma:contentTypeScope="" ma:versionID="3779ff56f04e1f6ea547319b9cae7e38">
  <xsd:schema xmlns:xsd="http://www.w3.org/2001/XMLSchema" xmlns:xs="http://www.w3.org/2001/XMLSchema" xmlns:p="http://schemas.microsoft.com/office/2006/metadata/properties" xmlns:ns3="5c85ade5-5d52-4440-8518-8cd3753510c2" xmlns:ns4="04198411-93c3-4c60-a5b6-0486d87d03a5" targetNamespace="http://schemas.microsoft.com/office/2006/metadata/properties" ma:root="true" ma:fieldsID="28edc66c9df8c44c936831ee4101e4b0" ns3:_="" ns4:_="">
    <xsd:import namespace="5c85ade5-5d52-4440-8518-8cd3753510c2"/>
    <xsd:import namespace="04198411-93c3-4c60-a5b6-0486d87d03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5ade5-5d52-4440-8518-8cd375351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98411-93c3-4c60-a5b6-0486d87d03a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83FFA0-C449-4F4E-A8C2-5DBEBA12A4D6}">
  <ds:schemaRefs>
    <ds:schemaRef ds:uri="5c85ade5-5d52-4440-8518-8cd3753510c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4198411-93c3-4c60-a5b6-0486d87d03a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602F7-C7B1-4D06-BC4B-AEF6699A5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F6C91-8B30-47C4-AC7D-0B58814EA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5ade5-5d52-4440-8518-8cd3753510c2"/>
    <ds:schemaRef ds:uri="04198411-93c3-4c60-a5b6-0486d87d03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2973</Words>
  <Application>Microsoft Office PowerPoint</Application>
  <PresentationFormat>Widescreen</PresentationFormat>
  <Paragraphs>383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Arial</vt:lpstr>
      <vt:lpstr>Cambria Math</vt:lpstr>
      <vt:lpstr>Wingdings</vt:lpstr>
      <vt:lpstr>Calibri Light</vt:lpstr>
      <vt:lpstr>Symbol</vt:lpstr>
      <vt:lpstr>Verdana</vt:lpstr>
      <vt:lpstr>Office Theme</vt:lpstr>
      <vt:lpstr>Supplementing randomized clinical trials with historical data via Bayesian dynamic borrowing: A framework to engage with regulatory authorities </vt:lpstr>
      <vt:lpstr>Phase 3 Study A: borrowing historical control data</vt:lpstr>
      <vt:lpstr>Presentation of design characteristics</vt:lpstr>
      <vt:lpstr>Presentation of design characteristics</vt:lpstr>
      <vt:lpstr>Presentation of design characteristics</vt:lpstr>
      <vt:lpstr>Focus on Type I error metrics</vt:lpstr>
      <vt:lpstr>Summary</vt:lpstr>
      <vt:lpstr>Topic 4: Structured evaluation &amp; presentation of results</vt:lpstr>
      <vt:lpstr>Reporting of primary analysis: Summaries of data, prior &amp; posterior </vt:lpstr>
      <vt:lpstr>Additional material</vt:lpstr>
      <vt:lpstr>Points to consider for discussion with regulatory authorities</vt:lpstr>
      <vt:lpstr>Additional points for discussion</vt:lpstr>
      <vt:lpstr>Other sources of data</vt:lpstr>
      <vt:lpstr>Comparison of design characteristics – Frequentist with same overall sample sizes as Bayesian (3:2, 1:1)</vt:lpstr>
      <vt:lpstr>Phase 3 Study A: borrowing historical data on treatment difference</vt:lpstr>
      <vt:lpstr>Presentation of design characteristics</vt:lpstr>
      <vt:lpstr>Presentation of design characteristics</vt:lpstr>
      <vt:lpstr>Phase 3 Study A: borrowing historical data on treatment difference</vt:lpstr>
      <vt:lpstr>Presentation of design characteristics</vt:lpstr>
      <vt:lpstr>Presentation of design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Supplementing randomized clinical trials with historical data via Bayesian dynamic borrowing: A framework to engage with regulatory authorities</dc:title>
  <dc:creator>Wandel, Simon</dc:creator>
  <cp:lastModifiedBy>Nicky Best</cp:lastModifiedBy>
  <cp:revision>244</cp:revision>
  <dcterms:created xsi:type="dcterms:W3CDTF">2021-10-19T15:33:52Z</dcterms:created>
  <dcterms:modified xsi:type="dcterms:W3CDTF">2022-06-13T00:02:37Z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2021-10-19T15:33:52Z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5c305adf-3d9e-4fbd-8044-0142dcbab6a0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0x01010039C8A1D5FEB3204AB22DED1686C323F9</vt:lpwstr>
  </property>
</Properties>
</file>