
<file path=[Content_Types].xml><?xml version="1.0" encoding="utf-8"?>
<Types xmlns="http://schemas.openxmlformats.org/package/2006/content-types">
  <Default Extension="tmp" ContentType="image/png"/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9"/>
  </p:handoutMasterIdLst>
  <p:sldIdLst>
    <p:sldId id="256" r:id="rId2"/>
    <p:sldId id="258" r:id="rId3"/>
    <p:sldId id="259" r:id="rId4"/>
    <p:sldId id="260" r:id="rId5"/>
    <p:sldId id="262" r:id="rId6"/>
    <p:sldId id="261" r:id="rId7"/>
    <p:sldId id="263" r:id="rId8"/>
    <p:sldId id="264" r:id="rId9"/>
    <p:sldId id="265" r:id="rId10"/>
    <p:sldId id="266" r:id="rId11"/>
    <p:sldId id="273" r:id="rId12"/>
    <p:sldId id="267" r:id="rId13"/>
    <p:sldId id="274" r:id="rId14"/>
    <p:sldId id="275" r:id="rId15"/>
    <p:sldId id="276" r:id="rId16"/>
    <p:sldId id="277" r:id="rId17"/>
    <p:sldId id="278" r:id="rId18"/>
    <p:sldId id="279" r:id="rId19"/>
    <p:sldId id="268" r:id="rId20"/>
    <p:sldId id="269" r:id="rId21"/>
    <p:sldId id="270" r:id="rId22"/>
    <p:sldId id="285" r:id="rId23"/>
    <p:sldId id="281" r:id="rId24"/>
    <p:sldId id="280" r:id="rId25"/>
    <p:sldId id="283" r:id="rId26"/>
    <p:sldId id="284" r:id="rId27"/>
    <p:sldId id="282" r:id="rId28"/>
  </p:sldIdLst>
  <p:sldSz cx="12192000" cy="6858000"/>
  <p:notesSz cx="6805613" cy="9944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Nilani LIYANAGE" initials="NL" lastIdx="1" clrIdx="0"/>
  <p:cmAuthor id="1" name="Alison Langley" initials="AL" lastIdx="3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7" d="100"/>
          <a:sy n="87" d="100"/>
        </p:scale>
        <p:origin x="-64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933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8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8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EE7093-B178-4BD5-8746-272F235FFD7B}" type="datetimeFigureOut">
              <a:rPr lang="en-GB" smtClean="0"/>
              <a:t>02/11/2016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5169"/>
            <a:ext cx="2949099" cy="4989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4939" y="9445169"/>
            <a:ext cx="2949099" cy="4989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A61D4A-64B7-4854-A73E-33E4623027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0865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E38A7-9E2B-43F5-8A38-045174679ED3}" type="datetimeFigureOut">
              <a:rPr lang="en-GB" smtClean="0"/>
              <a:t>02/11/2016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E56DB-96EE-4F17-81D3-2988F55E48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4247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E38A7-9E2B-43F5-8A38-045174679ED3}" type="datetimeFigureOut">
              <a:rPr lang="en-GB" smtClean="0"/>
              <a:t>02/11/2016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E56DB-96EE-4F17-81D3-2988F55E48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9308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E38A7-9E2B-43F5-8A38-045174679ED3}" type="datetimeFigureOut">
              <a:rPr lang="en-GB" smtClean="0"/>
              <a:t>02/11/2016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E56DB-96EE-4F17-81D3-2988F55E48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0679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E38A7-9E2B-43F5-8A38-045174679ED3}" type="datetimeFigureOut">
              <a:rPr lang="en-GB" smtClean="0"/>
              <a:t>02/11/2016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E56DB-96EE-4F17-81D3-2988F55E48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5908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E38A7-9E2B-43F5-8A38-045174679ED3}" type="datetimeFigureOut">
              <a:rPr lang="en-GB" smtClean="0"/>
              <a:t>02/11/2016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E56DB-96EE-4F17-81D3-2988F55E48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2268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E38A7-9E2B-43F5-8A38-045174679ED3}" type="datetimeFigureOut">
              <a:rPr lang="en-GB" smtClean="0"/>
              <a:t>02/11/2016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E56DB-96EE-4F17-81D3-2988F55E48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7054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E38A7-9E2B-43F5-8A38-045174679ED3}" type="datetimeFigureOut">
              <a:rPr lang="en-GB" smtClean="0"/>
              <a:t>02/11/2016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E56DB-96EE-4F17-81D3-2988F55E48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4610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E38A7-9E2B-43F5-8A38-045174679ED3}" type="datetimeFigureOut">
              <a:rPr lang="en-GB" smtClean="0"/>
              <a:t>02/11/2016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E56DB-96EE-4F17-81D3-2988F55E48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0101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E38A7-9E2B-43F5-8A38-045174679ED3}" type="datetimeFigureOut">
              <a:rPr lang="en-GB" smtClean="0"/>
              <a:t>02/11/2016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E56DB-96EE-4F17-81D3-2988F55E48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9076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E38A7-9E2B-43F5-8A38-045174679ED3}" type="datetimeFigureOut">
              <a:rPr lang="en-GB" smtClean="0"/>
              <a:t>02/11/2016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E56DB-96EE-4F17-81D3-2988F55E48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5851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E38A7-9E2B-43F5-8A38-045174679ED3}" type="datetimeFigureOut">
              <a:rPr lang="en-GB" smtClean="0"/>
              <a:t>02/11/2016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E56DB-96EE-4F17-81D3-2988F55E48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1939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4E38A7-9E2B-43F5-8A38-045174679ED3}" type="datetimeFigureOut">
              <a:rPr lang="en-GB" smtClean="0"/>
              <a:t>02/11/2016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8E56DB-96EE-4F17-81D3-2988F55E48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553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http://upload.wikimedia.org/math/b/7/c/b7c253c517d2f792415e92e14caea5fc.png" TargetMode="External"/><Relationship Id="rId5" Type="http://schemas.openxmlformats.org/officeDocument/2006/relationships/image" Target="../media/image6.png"/><Relationship Id="rId4" Type="http://schemas.openxmlformats.org/officeDocument/2006/relationships/image" Target="../media/image5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1369" y="1122363"/>
            <a:ext cx="10612192" cy="23876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Blinded Sample Size Re-estimation in a Phase III Study Investigating Progression Free Survival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3696" y="4104314"/>
            <a:ext cx="9144000" cy="1655762"/>
          </a:xfrm>
        </p:spPr>
        <p:txBody>
          <a:bodyPr/>
          <a:lstStyle/>
          <a:p>
            <a:r>
              <a:rPr lang="en-GB" dirty="0" smtClean="0"/>
              <a:t>David Morgan (King’s College, London / Consultant – formerly Ipsen)</a:t>
            </a:r>
          </a:p>
          <a:p>
            <a:r>
              <a:rPr lang="en-GB" dirty="0" err="1" smtClean="0"/>
              <a:t>Nilani</a:t>
            </a:r>
            <a:r>
              <a:rPr lang="en-GB" dirty="0" smtClean="0"/>
              <a:t> </a:t>
            </a:r>
            <a:r>
              <a:rPr lang="en-GB" dirty="0" err="1" smtClean="0"/>
              <a:t>Liyanage</a:t>
            </a:r>
            <a:r>
              <a:rPr lang="en-GB" dirty="0" smtClean="0"/>
              <a:t> (Ipsen)</a:t>
            </a:r>
          </a:p>
          <a:p>
            <a:r>
              <a:rPr lang="en-GB" dirty="0" smtClean="0"/>
              <a:t>Alison Langley (Consultant – formerly Ipsen)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2099426" y="5985095"/>
            <a:ext cx="76325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PSI Scientific Meeting on Sample Size Re-estimation: London: 2 November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2560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5337"/>
          </a:xfrm>
        </p:spPr>
        <p:txBody>
          <a:bodyPr/>
          <a:lstStyle/>
          <a:p>
            <a:r>
              <a:rPr lang="en-GB" dirty="0" smtClean="0"/>
              <a:t>SSRE design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13500"/>
            <a:ext cx="10515600" cy="5103209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“The </a:t>
            </a:r>
            <a:r>
              <a:rPr lang="en-GB" dirty="0"/>
              <a:t>aim of the SSR was to estimate the current overall PFS (</a:t>
            </a:r>
            <a:r>
              <a:rPr lang="en-GB" dirty="0" smtClean="0"/>
              <a:t>progression-free survival</a:t>
            </a:r>
            <a:r>
              <a:rPr lang="en-GB" dirty="0"/>
              <a:t>) rate and to re-calculate the required number of patients based on </a:t>
            </a:r>
            <a:r>
              <a:rPr lang="en-GB" dirty="0" smtClean="0"/>
              <a:t>this overall </a:t>
            </a:r>
            <a:r>
              <a:rPr lang="en-GB" dirty="0"/>
              <a:t>PFS </a:t>
            </a:r>
            <a:r>
              <a:rPr lang="en-GB" dirty="0" smtClean="0"/>
              <a:t>rate”.</a:t>
            </a:r>
          </a:p>
          <a:p>
            <a:r>
              <a:rPr lang="en-GB" dirty="0"/>
              <a:t>Balance between immature data vs enough time for action</a:t>
            </a:r>
          </a:p>
          <a:p>
            <a:r>
              <a:rPr lang="en-GB" dirty="0" smtClean="0"/>
              <a:t>Protocol: The </a:t>
            </a:r>
            <a:r>
              <a:rPr lang="en-GB" dirty="0"/>
              <a:t>(first) </a:t>
            </a:r>
            <a:r>
              <a:rPr lang="en-GB" dirty="0" smtClean="0"/>
              <a:t>blinded SSR </a:t>
            </a:r>
            <a:r>
              <a:rPr lang="en-GB" dirty="0"/>
              <a:t>was to be </a:t>
            </a:r>
            <a:r>
              <a:rPr lang="en-GB" dirty="0" smtClean="0"/>
              <a:t>performed at the half way point of the trial:</a:t>
            </a:r>
            <a:endParaRPr lang="en-GB" dirty="0"/>
          </a:p>
          <a:p>
            <a:pPr lvl="1"/>
            <a:r>
              <a:rPr lang="en-GB" dirty="0" smtClean="0"/>
              <a:t>When </a:t>
            </a:r>
            <a:r>
              <a:rPr lang="en-GB" dirty="0"/>
              <a:t>100 patients had been randomised and treated for 1 year (or </a:t>
            </a:r>
            <a:r>
              <a:rPr lang="en-GB" dirty="0" smtClean="0"/>
              <a:t>had withdrawn </a:t>
            </a:r>
            <a:r>
              <a:rPr lang="en-GB" dirty="0"/>
              <a:t>for PD or died beforehand), or</a:t>
            </a:r>
          </a:p>
          <a:p>
            <a:pPr lvl="1"/>
            <a:r>
              <a:rPr lang="en-GB" dirty="0" smtClean="0"/>
              <a:t>when </a:t>
            </a:r>
            <a:r>
              <a:rPr lang="en-GB" dirty="0"/>
              <a:t>66 events had occurred</a:t>
            </a:r>
            <a:r>
              <a:rPr lang="en-GB" dirty="0" smtClean="0"/>
              <a:t>,	</a:t>
            </a:r>
          </a:p>
          <a:p>
            <a:pPr lvl="1"/>
            <a:r>
              <a:rPr lang="en-GB" dirty="0"/>
              <a:t>whichever occurred first</a:t>
            </a:r>
            <a:r>
              <a:rPr lang="en-GB" dirty="0" smtClean="0"/>
              <a:t>.</a:t>
            </a:r>
          </a:p>
          <a:p>
            <a:r>
              <a:rPr lang="en-GB" dirty="0" smtClean="0"/>
              <a:t>The </a:t>
            </a:r>
            <a:r>
              <a:rPr lang="en-GB" dirty="0"/>
              <a:t>target of 100 patients treated for 1 year was reached on 16th June </a:t>
            </a:r>
            <a:r>
              <a:rPr lang="en-GB" dirty="0" smtClean="0"/>
              <a:t>2010</a:t>
            </a:r>
            <a:r>
              <a:rPr lang="en-GB" dirty="0"/>
              <a:t> </a:t>
            </a:r>
            <a:r>
              <a:rPr lang="en-GB" dirty="0" smtClean="0"/>
              <a:t>(4 years after First patient randomized)</a:t>
            </a:r>
          </a:p>
          <a:p>
            <a:pPr lvl="1"/>
            <a:r>
              <a:rPr lang="en-GB" dirty="0" smtClean="0"/>
              <a:t>114 </a:t>
            </a:r>
            <a:r>
              <a:rPr lang="en-GB" dirty="0"/>
              <a:t>patients having been randomised and treated at least one year earlier, of which</a:t>
            </a:r>
          </a:p>
          <a:p>
            <a:pPr lvl="1"/>
            <a:r>
              <a:rPr lang="en-GB" dirty="0"/>
              <a:t>14 had been withdrawn before 1 year of treatment for reasons other than PD/death.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5644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6257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Randomisation over time</a:t>
            </a:r>
            <a:endParaRPr lang="en-GB" dirty="0"/>
          </a:p>
        </p:txBody>
      </p:sp>
      <p:graphicFrame>
        <p:nvGraphicFramePr>
          <p:cNvPr id="5" name="Object 15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4122849"/>
              </p:ext>
            </p:extLst>
          </p:nvPr>
        </p:nvGraphicFramePr>
        <p:xfrm>
          <a:off x="166500" y="1011382"/>
          <a:ext cx="9419853" cy="56249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Chart" r:id="rId3" imgW="9315501" imgH="5562600" progId="Excel.Chart.8">
                  <p:embed/>
                </p:oleObj>
              </mc:Choice>
              <mc:Fallback>
                <p:oleObj name="Chart" r:id="rId3" imgW="9315501" imgH="5562600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500" y="1011382"/>
                        <a:ext cx="9419853" cy="562494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24116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SSRE data sources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714149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All patients randomised before 16th June 2010 were included in the </a:t>
            </a:r>
            <a:r>
              <a:rPr lang="en-GB" dirty="0" smtClean="0"/>
              <a:t>SSR</a:t>
            </a:r>
          </a:p>
          <a:p>
            <a:r>
              <a:rPr lang="en-GB" dirty="0" smtClean="0"/>
              <a:t>CRF data received by 30 March 2010</a:t>
            </a:r>
          </a:p>
          <a:p>
            <a:r>
              <a:rPr lang="en-GB" dirty="0" smtClean="0"/>
              <a:t>Centrally reviewed CT/MRI results from 9 April 2010</a:t>
            </a:r>
          </a:p>
          <a:p>
            <a:r>
              <a:rPr lang="en-GB" dirty="0" smtClean="0"/>
              <a:t>Excel files to update the above to 16 June </a:t>
            </a:r>
          </a:p>
          <a:p>
            <a:pPr lvl="1"/>
            <a:r>
              <a:rPr lang="en-GB" dirty="0" smtClean="0"/>
              <a:t>patients </a:t>
            </a:r>
            <a:r>
              <a:rPr lang="en-GB" dirty="0"/>
              <a:t>randomised and withdrawn along with withdrawal reason,</a:t>
            </a:r>
          </a:p>
          <a:p>
            <a:pPr lvl="1"/>
            <a:r>
              <a:rPr lang="en-GB" dirty="0"/>
              <a:t>dates of all CT/MRI scans that had been centrally reviewed,</a:t>
            </a:r>
          </a:p>
          <a:p>
            <a:pPr lvl="1"/>
            <a:r>
              <a:rPr lang="en-GB" dirty="0"/>
              <a:t>details of any additional confirmed PDs since data cut-off.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714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SSRE methodology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Based on the individual survival times, Kaplan-Meier survival estimates of </a:t>
            </a:r>
            <a:r>
              <a:rPr lang="en-GB" dirty="0" smtClean="0"/>
              <a:t>PFS were </a:t>
            </a:r>
            <a:r>
              <a:rPr lang="en-GB" dirty="0"/>
              <a:t>generated using PROC LIFETEST in SAS. </a:t>
            </a:r>
            <a:endParaRPr lang="en-GB" dirty="0" smtClean="0"/>
          </a:p>
          <a:p>
            <a:r>
              <a:rPr lang="en-GB" dirty="0" smtClean="0"/>
              <a:t>The </a:t>
            </a:r>
            <a:r>
              <a:rPr lang="en-GB" dirty="0"/>
              <a:t>Kaplan-Meier estimate at </a:t>
            </a:r>
            <a:r>
              <a:rPr lang="en-GB" dirty="0" smtClean="0"/>
              <a:t>96 weeks </a:t>
            </a:r>
            <a:r>
              <a:rPr lang="en-GB" dirty="0"/>
              <a:t>was then used to re-recalculate the sample size using the same method </a:t>
            </a:r>
            <a:r>
              <a:rPr lang="en-GB" dirty="0" smtClean="0"/>
              <a:t>as originally </a:t>
            </a:r>
            <a:r>
              <a:rPr lang="en-GB" dirty="0"/>
              <a:t>used when planning the study (i.e., application of the Freedman </a:t>
            </a:r>
            <a:r>
              <a:rPr lang="en-GB" dirty="0" smtClean="0"/>
              <a:t>equation within </a:t>
            </a:r>
            <a:r>
              <a:rPr lang="en-GB" dirty="0" err="1" smtClean="0"/>
              <a:t>nQuery</a:t>
            </a:r>
            <a:r>
              <a:rPr lang="en-GB" dirty="0" smtClean="0"/>
              <a:t>).</a:t>
            </a:r>
            <a:endParaRPr lang="en-GB" dirty="0"/>
          </a:p>
          <a:p>
            <a:r>
              <a:rPr lang="en-GB" dirty="0"/>
              <a:t>The Freedman equation for sample size is given as:</a:t>
            </a:r>
          </a:p>
          <a:p>
            <a:pPr lvl="1"/>
            <a:r>
              <a:rPr lang="pl-PL" dirty="0"/>
              <a:t>n = [(1 + HR)</a:t>
            </a:r>
            <a:r>
              <a:rPr lang="pl-PL" baseline="30000" dirty="0"/>
              <a:t>2</a:t>
            </a:r>
            <a:r>
              <a:rPr lang="pl-PL" dirty="0"/>
              <a:t> (z</a:t>
            </a:r>
            <a:r>
              <a:rPr lang="pl-PL" baseline="-25000" dirty="0"/>
              <a:t>1</a:t>
            </a:r>
            <a:r>
              <a:rPr lang="pl-PL" dirty="0"/>
              <a:t> + z</a:t>
            </a:r>
            <a:r>
              <a:rPr lang="pl-PL" baseline="-25000" dirty="0"/>
              <a:t>2</a:t>
            </a:r>
            <a:r>
              <a:rPr lang="pl-PL" dirty="0"/>
              <a:t>)</a:t>
            </a:r>
            <a:r>
              <a:rPr lang="pl-PL" baseline="30000" dirty="0"/>
              <a:t>2</a:t>
            </a:r>
            <a:r>
              <a:rPr lang="pl-PL" dirty="0"/>
              <a:t> ] / [(1 – HR)</a:t>
            </a:r>
            <a:r>
              <a:rPr lang="pl-PL" baseline="30000" dirty="0"/>
              <a:t>2</a:t>
            </a:r>
            <a:r>
              <a:rPr lang="pl-PL" dirty="0"/>
              <a:t> (1-S</a:t>
            </a:r>
            <a:r>
              <a:rPr lang="pl-PL" baseline="-25000" dirty="0"/>
              <a:t>ov</a:t>
            </a:r>
            <a:r>
              <a:rPr lang="pl-PL" dirty="0"/>
              <a:t>)]</a:t>
            </a:r>
            <a:endParaRPr lang="en-GB" dirty="0"/>
          </a:p>
          <a:p>
            <a:pPr lvl="1"/>
            <a:r>
              <a:rPr lang="en-GB" dirty="0" smtClean="0"/>
              <a:t>[</a:t>
            </a:r>
            <a:r>
              <a:rPr lang="en-GB" dirty="0"/>
              <a:t>HR = hazard ratio; </a:t>
            </a:r>
            <a:r>
              <a:rPr lang="en-US" dirty="0"/>
              <a:t>z</a:t>
            </a:r>
            <a:r>
              <a:rPr lang="en-US" baseline="-25000" dirty="0"/>
              <a:t>1</a:t>
            </a:r>
            <a:r>
              <a:rPr lang="en-US" dirty="0"/>
              <a:t>, </a:t>
            </a:r>
            <a:r>
              <a:rPr lang="en-US" dirty="0" smtClean="0"/>
              <a:t>z</a:t>
            </a:r>
            <a:r>
              <a:rPr lang="en-US" baseline="-25000" dirty="0" smtClean="0"/>
              <a:t>2 </a:t>
            </a:r>
            <a:r>
              <a:rPr lang="en-GB" dirty="0" smtClean="0"/>
              <a:t>= </a:t>
            </a:r>
            <a:r>
              <a:rPr lang="en-GB" dirty="0"/>
              <a:t>normal deviates corresponding to the significance level and </a:t>
            </a:r>
            <a:r>
              <a:rPr lang="en-GB" dirty="0" smtClean="0"/>
              <a:t>power respectively</a:t>
            </a:r>
            <a:r>
              <a:rPr lang="en-GB" dirty="0"/>
              <a:t>; </a:t>
            </a:r>
            <a:r>
              <a:rPr lang="en-US" dirty="0" err="1" smtClean="0"/>
              <a:t>S</a:t>
            </a:r>
            <a:r>
              <a:rPr lang="en-US" baseline="-25000" dirty="0" err="1" smtClean="0"/>
              <a:t>ov</a:t>
            </a:r>
            <a:r>
              <a:rPr lang="en-GB" dirty="0" smtClean="0"/>
              <a:t>= </a:t>
            </a:r>
            <a:r>
              <a:rPr lang="en-GB" dirty="0"/>
              <a:t>Overall </a:t>
            </a:r>
            <a:r>
              <a:rPr lang="en-GB" dirty="0" smtClean="0"/>
              <a:t>estimate of PFS].</a:t>
            </a:r>
            <a:endParaRPr lang="en-GB" dirty="0"/>
          </a:p>
          <a:p>
            <a:r>
              <a:rPr lang="en-GB" dirty="0"/>
              <a:t>All calculations for the SSR were performed by </a:t>
            </a:r>
            <a:r>
              <a:rPr lang="en-GB" dirty="0" smtClean="0"/>
              <a:t>CRO and </a:t>
            </a:r>
            <a:r>
              <a:rPr lang="en-GB" dirty="0"/>
              <a:t>independently </a:t>
            </a:r>
            <a:r>
              <a:rPr lang="en-GB" dirty="0" smtClean="0"/>
              <a:t>verified by a sponsor </a:t>
            </a:r>
            <a:r>
              <a:rPr lang="en-GB" dirty="0"/>
              <a:t>statistician.</a:t>
            </a:r>
          </a:p>
        </p:txBody>
      </p:sp>
    </p:spTree>
    <p:extLst>
      <p:ext uri="{BB962C8B-B14F-4D97-AF65-F5344CB8AC3E}">
        <p14:creationId xmlns:p14="http://schemas.microsoft.com/office/powerpoint/2010/main" val="2598114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SSRE results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At the time of the SSR on 16th June 2010, 159 patients had been randomised and </a:t>
            </a:r>
            <a:r>
              <a:rPr lang="en-GB" dirty="0" smtClean="0"/>
              <a:t>56 events </a:t>
            </a:r>
            <a:r>
              <a:rPr lang="en-GB" dirty="0"/>
              <a:t>(55 PD and 1 death) had been observed</a:t>
            </a:r>
            <a:r>
              <a:rPr lang="en-GB" dirty="0" smtClean="0"/>
              <a:t>.</a:t>
            </a:r>
          </a:p>
          <a:p>
            <a:r>
              <a:rPr lang="en-GB" dirty="0" smtClean="0"/>
              <a:t>The </a:t>
            </a:r>
            <a:r>
              <a:rPr lang="en-GB" dirty="0"/>
              <a:t>median </a:t>
            </a:r>
            <a:r>
              <a:rPr lang="en-GB" dirty="0" smtClean="0"/>
              <a:t>PFS was approximately </a:t>
            </a:r>
            <a:r>
              <a:rPr lang="en-GB" dirty="0"/>
              <a:t>73.4 weeks </a:t>
            </a:r>
            <a:endParaRPr lang="en-GB" dirty="0" smtClean="0"/>
          </a:p>
          <a:p>
            <a:pPr lvl="1"/>
            <a:r>
              <a:rPr lang="en-GB" dirty="0" smtClean="0"/>
              <a:t>95</a:t>
            </a:r>
            <a:r>
              <a:rPr lang="en-GB" dirty="0"/>
              <a:t>% CI: 66.3 to 96.1 </a:t>
            </a:r>
            <a:r>
              <a:rPr lang="en-GB" dirty="0" smtClean="0"/>
              <a:t>weeks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0867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Overall PFS at the SSR on 16th June 2010 (Kaplan-Meier curve for 159 patients)</a:t>
            </a:r>
            <a:endParaRPr lang="en-GB" dirty="0"/>
          </a:p>
        </p:txBody>
      </p:sp>
      <p:pic>
        <p:nvPicPr>
          <p:cNvPr id="4" name="Content Placeholder 3" descr="CSR.A1.9 Stat Methods_2-55-52030-726_En _N39_RAP Final version.pdf - Adobe Acrobat Reader DC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33" t="21087" r="24399" b="11135"/>
          <a:stretch/>
        </p:blipFill>
        <p:spPr>
          <a:xfrm>
            <a:off x="1171978" y="2103169"/>
            <a:ext cx="8375428" cy="4349146"/>
          </a:xfrm>
        </p:spPr>
      </p:pic>
    </p:spTree>
    <p:extLst>
      <p:ext uri="{BB962C8B-B14F-4D97-AF65-F5344CB8AC3E}">
        <p14:creationId xmlns:p14="http://schemas.microsoft.com/office/powerpoint/2010/main" val="3541324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SSRE results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At the time of the SSR on 16th June 2010, 159 patients had been randomised and </a:t>
            </a:r>
            <a:r>
              <a:rPr lang="en-GB" dirty="0" smtClean="0"/>
              <a:t>56 events </a:t>
            </a:r>
            <a:r>
              <a:rPr lang="en-GB" dirty="0"/>
              <a:t>(55 PD and 1 death) had been observed</a:t>
            </a:r>
            <a:r>
              <a:rPr lang="en-GB" dirty="0" smtClean="0"/>
              <a:t>.</a:t>
            </a:r>
          </a:p>
          <a:p>
            <a:r>
              <a:rPr lang="en-GB" dirty="0" smtClean="0"/>
              <a:t>The </a:t>
            </a:r>
            <a:r>
              <a:rPr lang="en-GB" dirty="0"/>
              <a:t>median </a:t>
            </a:r>
            <a:r>
              <a:rPr lang="en-GB" dirty="0" smtClean="0"/>
              <a:t>PFS was approximately </a:t>
            </a:r>
            <a:r>
              <a:rPr lang="en-GB" dirty="0"/>
              <a:t>73.4 weeks </a:t>
            </a:r>
            <a:endParaRPr lang="en-GB" dirty="0" smtClean="0"/>
          </a:p>
          <a:p>
            <a:pPr lvl="1"/>
            <a:r>
              <a:rPr lang="en-GB" dirty="0" smtClean="0"/>
              <a:t>95</a:t>
            </a:r>
            <a:r>
              <a:rPr lang="en-GB" dirty="0"/>
              <a:t>% CI: 66.3 to 96.1 </a:t>
            </a:r>
            <a:r>
              <a:rPr lang="en-GB" dirty="0" smtClean="0"/>
              <a:t>weeks</a:t>
            </a:r>
          </a:p>
          <a:p>
            <a:r>
              <a:rPr lang="en-GB" dirty="0" smtClean="0"/>
              <a:t>PFS at 96 weeks (K-M estimate) was 0.3601</a:t>
            </a:r>
          </a:p>
          <a:p>
            <a:pPr lvl="1"/>
            <a:r>
              <a:rPr lang="en-GB" dirty="0" smtClean="0"/>
              <a:t>Giving 109 patients per group on re-estimation</a:t>
            </a:r>
          </a:p>
          <a:p>
            <a:r>
              <a:rPr lang="en-GB" dirty="0" smtClean="0"/>
              <a:t>However the week 96 scan was performed after 96 weeks </a:t>
            </a:r>
            <a:endParaRPr lang="en-GB" dirty="0"/>
          </a:p>
          <a:p>
            <a:pPr lvl="1"/>
            <a:r>
              <a:rPr lang="en-GB" dirty="0" smtClean="0"/>
              <a:t>In 12 patients</a:t>
            </a:r>
          </a:p>
          <a:p>
            <a:pPr lvl="1"/>
            <a:r>
              <a:rPr lang="en-GB" dirty="0" smtClean="0"/>
              <a:t>With one progression event observed at 98 weeks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6470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SSRE results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Included PDs observed within 4 weeks of week 96</a:t>
            </a:r>
          </a:p>
          <a:p>
            <a:pPr lvl="1"/>
            <a:r>
              <a:rPr lang="en-GB" dirty="0" smtClean="0"/>
              <a:t>Consistent with protocol attributing deaths within 4 weeks to study treatment</a:t>
            </a:r>
          </a:p>
          <a:p>
            <a:r>
              <a:rPr lang="en-GB" dirty="0"/>
              <a:t>PFS at </a:t>
            </a:r>
            <a:r>
              <a:rPr lang="en-GB" dirty="0" smtClean="0"/>
              <a:t>98+ </a:t>
            </a:r>
            <a:r>
              <a:rPr lang="en-GB" dirty="0"/>
              <a:t>weeks (K-M estimate) was </a:t>
            </a:r>
            <a:r>
              <a:rPr lang="en-GB" dirty="0" smtClean="0"/>
              <a:t>0.3001</a:t>
            </a:r>
            <a:endParaRPr lang="en-GB" dirty="0"/>
          </a:p>
          <a:p>
            <a:pPr lvl="1"/>
            <a:r>
              <a:rPr lang="en-GB" dirty="0" smtClean="0"/>
              <a:t>Almost identical to the planning figure of 0.30</a:t>
            </a:r>
          </a:p>
          <a:p>
            <a:pPr lvl="1"/>
            <a:r>
              <a:rPr lang="en-GB" dirty="0" smtClean="0"/>
              <a:t>Giving 100 </a:t>
            </a:r>
            <a:r>
              <a:rPr lang="en-GB" dirty="0"/>
              <a:t>patients per group on </a:t>
            </a:r>
            <a:r>
              <a:rPr lang="en-GB" dirty="0" smtClean="0"/>
              <a:t>re-estimation</a:t>
            </a:r>
          </a:p>
          <a:p>
            <a:r>
              <a:rPr lang="en-GB" dirty="0" smtClean="0"/>
              <a:t>No change needed to original protocol sample size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9293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Some practical statistical points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With only 6 patients with scans </a:t>
            </a:r>
            <a:r>
              <a:rPr lang="en-GB" smtClean="0"/>
              <a:t>after </a:t>
            </a:r>
            <a:r>
              <a:rPr lang="en-GB" smtClean="0"/>
              <a:t>98 </a:t>
            </a:r>
            <a:r>
              <a:rPr lang="en-GB" dirty="0" smtClean="0"/>
              <a:t>weeks and 1 event, the impact on the K-M estimate is quite high </a:t>
            </a:r>
          </a:p>
          <a:p>
            <a:pPr lvl="1"/>
            <a:r>
              <a:rPr lang="en-GB" dirty="0" smtClean="0"/>
              <a:t>0.36 </a:t>
            </a:r>
            <a:r>
              <a:rPr lang="en-GB" dirty="0" smtClean="0">
                <a:sym typeface="Wingdings" panose="05000000000000000000" pitchFamily="2" charset="2"/>
              </a:rPr>
              <a:t> 0.30</a:t>
            </a:r>
          </a:p>
          <a:p>
            <a:pPr lvl="1"/>
            <a:r>
              <a:rPr lang="en-GB" dirty="0" smtClean="0">
                <a:sym typeface="Wingdings" panose="05000000000000000000" pitchFamily="2" charset="2"/>
              </a:rPr>
              <a:t>Sample size from 109 per group to 100 per group</a:t>
            </a:r>
          </a:p>
          <a:p>
            <a:r>
              <a:rPr lang="en-GB" dirty="0" smtClean="0">
                <a:sym typeface="Wingdings" panose="05000000000000000000" pitchFamily="2" charset="2"/>
              </a:rPr>
              <a:t>Actually very little data after 72 weeks</a:t>
            </a:r>
          </a:p>
          <a:p>
            <a:pPr lvl="1"/>
            <a:r>
              <a:rPr lang="en-GB" dirty="0" smtClean="0">
                <a:sym typeface="Wingdings" panose="05000000000000000000" pitchFamily="2" charset="2"/>
              </a:rPr>
              <a:t>Sensitivity investigated by Todd et al (2012), including extrapolation methods</a:t>
            </a:r>
          </a:p>
          <a:p>
            <a:r>
              <a:rPr lang="en-GB" dirty="0" smtClean="0">
                <a:sym typeface="Wingdings" panose="05000000000000000000" pitchFamily="2" charset="2"/>
              </a:rPr>
              <a:t>Low event rate in the first six months</a:t>
            </a:r>
          </a:p>
          <a:p>
            <a:pPr lvl="1"/>
            <a:r>
              <a:rPr lang="en-GB" dirty="0" smtClean="0">
                <a:sym typeface="Wingdings" panose="05000000000000000000" pitchFamily="2" charset="2"/>
              </a:rPr>
              <a:t>Around 15% vs 25-30% in following 6 month periods</a:t>
            </a:r>
          </a:p>
          <a:p>
            <a:pPr lvl="1"/>
            <a:r>
              <a:rPr lang="en-GB" dirty="0" smtClean="0">
                <a:sym typeface="Wingdings" panose="05000000000000000000" pitchFamily="2" charset="2"/>
              </a:rPr>
              <a:t>Consequence of most patients being stable at entry</a:t>
            </a:r>
          </a:p>
          <a:p>
            <a:pPr lvl="2"/>
            <a:r>
              <a:rPr lang="en-GB" dirty="0" smtClean="0">
                <a:sym typeface="Wingdings" panose="05000000000000000000" pitchFamily="2" charset="2"/>
              </a:rPr>
              <a:t>Number of progressed patients at entry was very low (baseline stratification factor)</a:t>
            </a:r>
          </a:p>
          <a:p>
            <a:r>
              <a:rPr lang="en-GB" dirty="0" smtClean="0">
                <a:sym typeface="Wingdings" panose="05000000000000000000" pitchFamily="2" charset="2"/>
              </a:rPr>
              <a:t>With an increasing recruitment rate, at any time the raw event rate is dominated by patients in their first 6 months, so underestimates the true event rate</a:t>
            </a:r>
          </a:p>
        </p:txBody>
      </p:sp>
    </p:spTree>
    <p:extLst>
      <p:ext uri="{BB962C8B-B14F-4D97-AF65-F5344CB8AC3E}">
        <p14:creationId xmlns:p14="http://schemas.microsoft.com/office/powerpoint/2010/main" val="3913752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Further trial practicalities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Broadened to US and India in latter stages to improve </a:t>
            </a:r>
            <a:r>
              <a:rPr lang="en-US" dirty="0" smtClean="0"/>
              <a:t>recruitment</a:t>
            </a:r>
            <a:endParaRPr lang="en-GB" dirty="0"/>
          </a:p>
          <a:p>
            <a:pPr lvl="0"/>
            <a:r>
              <a:rPr lang="en-US" dirty="0"/>
              <a:t>Recruitment completed </a:t>
            </a:r>
            <a:r>
              <a:rPr lang="en-US" dirty="0" smtClean="0"/>
              <a:t>2011 with 204 patients</a:t>
            </a:r>
            <a:endParaRPr lang="en-GB" dirty="0"/>
          </a:p>
          <a:p>
            <a:pPr lvl="0"/>
            <a:r>
              <a:rPr lang="en-US" dirty="0"/>
              <a:t>So trial would finish </a:t>
            </a:r>
            <a:r>
              <a:rPr lang="en-US" dirty="0" smtClean="0"/>
              <a:t>2013</a:t>
            </a:r>
          </a:p>
          <a:p>
            <a:r>
              <a:rPr lang="en-US" dirty="0" smtClean="0"/>
              <a:t>Extension study put in place to </a:t>
            </a:r>
          </a:p>
          <a:p>
            <a:pPr lvl="1"/>
            <a:r>
              <a:rPr lang="en-US" dirty="0" smtClean="0"/>
              <a:t>follow up stable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patients from both treatments</a:t>
            </a:r>
          </a:p>
          <a:p>
            <a:pPr lvl="1"/>
            <a:r>
              <a:rPr lang="en-US" dirty="0" smtClean="0"/>
              <a:t>placebo patients who progressed had the option to take active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drug  </a:t>
            </a:r>
          </a:p>
          <a:p>
            <a:pPr lvl="1"/>
            <a:r>
              <a:rPr lang="en-US" dirty="0" smtClean="0"/>
              <a:t>ended 2015</a:t>
            </a:r>
            <a:endParaRPr lang="en-GB" dirty="0"/>
          </a:p>
          <a:p>
            <a:pPr lvl="0"/>
            <a:r>
              <a:rPr lang="en-US" dirty="0"/>
              <a:t>With Somatuline approved </a:t>
            </a:r>
            <a:r>
              <a:rPr lang="en-US" dirty="0" smtClean="0"/>
              <a:t>by FDA for acromegaly in 2007 Ipsen wanted </a:t>
            </a:r>
            <a:r>
              <a:rPr lang="en-US" dirty="0"/>
              <a:t>to </a:t>
            </a:r>
            <a:r>
              <a:rPr lang="en-US" dirty="0" smtClean="0"/>
              <a:t>add the NET indication </a:t>
            </a:r>
            <a:r>
              <a:rPr lang="en-US" dirty="0"/>
              <a:t>for US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8098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Background</a:t>
            </a:r>
          </a:p>
          <a:p>
            <a:r>
              <a:rPr lang="en-GB" dirty="0" smtClean="0"/>
              <a:t>Trial design</a:t>
            </a:r>
          </a:p>
          <a:p>
            <a:r>
              <a:rPr lang="en-GB" dirty="0" smtClean="0"/>
              <a:t>Sample size calculation</a:t>
            </a:r>
          </a:p>
          <a:p>
            <a:r>
              <a:rPr lang="en-GB" dirty="0" smtClean="0"/>
              <a:t>Practicalities of the trial</a:t>
            </a:r>
          </a:p>
          <a:p>
            <a:r>
              <a:rPr lang="en-GB" dirty="0" smtClean="0"/>
              <a:t>SSRE design</a:t>
            </a:r>
          </a:p>
          <a:p>
            <a:r>
              <a:rPr lang="en-GB" dirty="0" smtClean="0"/>
              <a:t>SSRE implementation</a:t>
            </a:r>
          </a:p>
          <a:p>
            <a:r>
              <a:rPr lang="en-GB" dirty="0" smtClean="0"/>
              <a:t>Regulatory issues</a:t>
            </a:r>
          </a:p>
          <a:p>
            <a:r>
              <a:rPr lang="en-GB" dirty="0" smtClean="0"/>
              <a:t>Outcome of the trial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5871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43239"/>
          </a:xfrm>
        </p:spPr>
        <p:txBody>
          <a:bodyPr/>
          <a:lstStyle/>
          <a:p>
            <a:r>
              <a:rPr lang="en-GB" dirty="0" smtClean="0"/>
              <a:t>Regulatory issues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515600" cy="5070764"/>
          </a:xfrm>
        </p:spPr>
        <p:txBody>
          <a:bodyPr>
            <a:normAutofit fontScale="92500"/>
          </a:bodyPr>
          <a:lstStyle/>
          <a:p>
            <a:pPr lvl="0"/>
            <a:r>
              <a:rPr lang="en-US" dirty="0"/>
              <a:t>NDA for acromegaly had gone to GI division</a:t>
            </a:r>
            <a:endParaRPr lang="en-GB" dirty="0"/>
          </a:p>
          <a:p>
            <a:pPr lvl="0"/>
            <a:r>
              <a:rPr lang="en-US" dirty="0"/>
              <a:t>They referred </a:t>
            </a:r>
            <a:r>
              <a:rPr lang="en-US" dirty="0" smtClean="0"/>
              <a:t>NET indication to </a:t>
            </a:r>
            <a:r>
              <a:rPr lang="en-US" dirty="0"/>
              <a:t>Oncology division</a:t>
            </a:r>
            <a:endParaRPr lang="en-GB" dirty="0"/>
          </a:p>
          <a:p>
            <a:pPr lvl="0"/>
            <a:r>
              <a:rPr lang="en-US" dirty="0" smtClean="0"/>
              <a:t>Meeting with Oncology division in November 2010 </a:t>
            </a:r>
            <a:r>
              <a:rPr lang="en-US" dirty="0"/>
              <a:t>– study well </a:t>
            </a:r>
            <a:r>
              <a:rPr lang="en-US" dirty="0" smtClean="0"/>
              <a:t>advanced!</a:t>
            </a:r>
            <a:endParaRPr lang="en-GB" dirty="0"/>
          </a:p>
          <a:p>
            <a:pPr lvl="0"/>
            <a:r>
              <a:rPr lang="en-US" dirty="0"/>
              <a:t>They were sympathetic </a:t>
            </a:r>
          </a:p>
          <a:p>
            <a:pPr lvl="1"/>
            <a:r>
              <a:rPr lang="en-US" dirty="0" smtClean="0"/>
              <a:t>Head </a:t>
            </a:r>
            <a:r>
              <a:rPr lang="en-US" dirty="0"/>
              <a:t>of Division was there </a:t>
            </a:r>
            <a:r>
              <a:rPr lang="en-US" dirty="0" smtClean="0"/>
              <a:t>(Patricia Keegan)</a:t>
            </a:r>
            <a:endParaRPr lang="en-US" dirty="0"/>
          </a:p>
          <a:p>
            <a:pPr lvl="1"/>
            <a:r>
              <a:rPr lang="en-US" dirty="0" smtClean="0"/>
              <a:t>no </a:t>
            </a:r>
            <a:r>
              <a:rPr lang="en-US" dirty="0"/>
              <a:t>approved treatment for this indication</a:t>
            </a:r>
            <a:endParaRPr lang="en-GB" dirty="0"/>
          </a:p>
          <a:p>
            <a:pPr lvl="0"/>
            <a:r>
              <a:rPr lang="en-US" dirty="0"/>
              <a:t>Insisted we changed primary analysis from Cox PH model to stratified </a:t>
            </a:r>
            <a:r>
              <a:rPr lang="en-US" dirty="0" err="1" smtClean="0"/>
              <a:t>logrank</a:t>
            </a:r>
            <a:endParaRPr lang="en-US" dirty="0" smtClean="0"/>
          </a:p>
          <a:p>
            <a:pPr lvl="0"/>
            <a:r>
              <a:rPr lang="en-US" dirty="0" smtClean="0"/>
              <a:t>Added numerous sensitivity analyses to support primary analyses</a:t>
            </a:r>
          </a:p>
          <a:p>
            <a:pPr lvl="1"/>
            <a:r>
              <a:rPr lang="en-US" dirty="0" smtClean="0"/>
              <a:t>Generally on timing issues and missing data</a:t>
            </a:r>
          </a:p>
          <a:p>
            <a:pPr lvl="2"/>
            <a:r>
              <a:rPr lang="en-US" sz="2400" dirty="0" smtClean="0"/>
              <a:t>Ref : Guidance </a:t>
            </a:r>
            <a:r>
              <a:rPr lang="en-US" sz="2400" dirty="0"/>
              <a:t>for </a:t>
            </a:r>
            <a:r>
              <a:rPr lang="en-US" sz="2400" dirty="0" smtClean="0"/>
              <a:t>Industry, </a:t>
            </a:r>
            <a:r>
              <a:rPr lang="en-US" sz="2400" dirty="0"/>
              <a:t>Clinical Trial Endpoints for the Approval of Cancer Drugs and Biologics</a:t>
            </a:r>
            <a:endParaRPr lang="en-GB" sz="24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7591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Regulatory issues (2)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FDA encouraged </a:t>
            </a:r>
            <a:r>
              <a:rPr lang="en-US" dirty="0"/>
              <a:t>us to follow up Overall Survival to give support if results not </a:t>
            </a:r>
            <a:r>
              <a:rPr lang="en-US" dirty="0" smtClean="0"/>
              <a:t>clear-cut </a:t>
            </a:r>
          </a:p>
          <a:p>
            <a:pPr lvl="1"/>
            <a:r>
              <a:rPr lang="en-US" dirty="0" smtClean="0"/>
              <a:t>Difficult </a:t>
            </a:r>
            <a:r>
              <a:rPr lang="en-US" dirty="0"/>
              <a:t>when late in the </a:t>
            </a:r>
            <a:r>
              <a:rPr lang="en-US" dirty="0" smtClean="0"/>
              <a:t>trial – bias from partial data</a:t>
            </a:r>
            <a:endParaRPr lang="en-GB" dirty="0"/>
          </a:p>
          <a:p>
            <a:pPr lvl="1"/>
            <a:r>
              <a:rPr lang="en-US" dirty="0"/>
              <a:t>Consent issue</a:t>
            </a:r>
            <a:endParaRPr lang="en-GB" dirty="0"/>
          </a:p>
          <a:p>
            <a:pPr lvl="0"/>
            <a:r>
              <a:rPr lang="en-US" dirty="0" smtClean="0"/>
              <a:t>FDA noted the protocol mentioning ‘First SSRE’ </a:t>
            </a:r>
            <a:r>
              <a:rPr lang="en-US" dirty="0"/>
              <a:t>but advised us not to do any </a:t>
            </a:r>
            <a:r>
              <a:rPr lang="en-US" dirty="0" smtClean="0"/>
              <a:t>more</a:t>
            </a:r>
          </a:p>
          <a:p>
            <a:pPr lvl="1"/>
            <a:r>
              <a:rPr lang="en-GB" altLang="en-US" dirty="0">
                <a:solidFill>
                  <a:srgbClr val="0087C8"/>
                </a:solidFill>
              </a:rPr>
              <a:t>“because the sample size re-estimation of June 2010 based on 56 PFS events [approx 50% (56/132)] should be relatively accurate”</a:t>
            </a:r>
          </a:p>
          <a:p>
            <a:pPr lvl="1"/>
            <a:r>
              <a:rPr lang="en-US" dirty="0" smtClean="0"/>
              <a:t>we </a:t>
            </a:r>
            <a:r>
              <a:rPr lang="en-US" dirty="0"/>
              <a:t>weren’t planning </a:t>
            </a:r>
            <a:r>
              <a:rPr lang="en-US" dirty="0" smtClean="0"/>
              <a:t>to</a:t>
            </a:r>
          </a:p>
          <a:p>
            <a:r>
              <a:rPr lang="en-US" dirty="0" smtClean="0"/>
              <a:t>Some confusion over fixed / variable number of events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3815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Final results</a:t>
            </a:r>
            <a:endParaRPr lang="en-GB" dirty="0"/>
          </a:p>
        </p:txBody>
      </p:sp>
      <p:pic>
        <p:nvPicPr>
          <p:cNvPr id="4" name="Content Placeholder 3" descr="Caplin et al - CLARINET study - NEJM 2014.pdf - Adobe Acrobat Reader DC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04" t="19494" r="19661" b="4091"/>
          <a:stretch/>
        </p:blipFill>
        <p:spPr>
          <a:xfrm>
            <a:off x="942108" y="1553643"/>
            <a:ext cx="7950085" cy="4930284"/>
          </a:xfrm>
        </p:spPr>
      </p:pic>
    </p:spTree>
    <p:extLst>
      <p:ext uri="{BB962C8B-B14F-4D97-AF65-F5344CB8AC3E}">
        <p14:creationId xmlns:p14="http://schemas.microsoft.com/office/powerpoint/2010/main" val="3238372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Final results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649755" cy="4351338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Lanreotide significantly prolonged PFS: HR 0.47: p&lt;0.001</a:t>
            </a:r>
          </a:p>
          <a:p>
            <a:pPr lvl="1"/>
            <a:r>
              <a:rPr lang="en-US" dirty="0" smtClean="0"/>
              <a:t>95% CI for HR 0.30 to 0.73</a:t>
            </a:r>
          </a:p>
          <a:p>
            <a:pPr lvl="0"/>
            <a:r>
              <a:rPr lang="en-US" dirty="0" smtClean="0"/>
              <a:t>With clear-cut result, little further </a:t>
            </a:r>
            <a:r>
              <a:rPr lang="en-US" dirty="0"/>
              <a:t>discussion was </a:t>
            </a:r>
            <a:r>
              <a:rPr lang="en-US" dirty="0" smtClean="0"/>
              <a:t>needed on statistical issues!</a:t>
            </a:r>
          </a:p>
          <a:p>
            <a:pPr lvl="0"/>
            <a:r>
              <a:rPr lang="en-US" dirty="0" smtClean="0"/>
              <a:t>Approved by FDA in December 2014</a:t>
            </a:r>
            <a:endParaRPr lang="en-GB" dirty="0"/>
          </a:p>
          <a:p>
            <a:pPr lvl="0"/>
            <a:r>
              <a:rPr lang="en-US" dirty="0" smtClean="0"/>
              <a:t>Overall Survival data </a:t>
            </a:r>
            <a:r>
              <a:rPr lang="en-US" dirty="0"/>
              <a:t>not needed </a:t>
            </a:r>
            <a:endParaRPr lang="en-US" dirty="0" smtClean="0"/>
          </a:p>
          <a:p>
            <a:pPr lvl="0"/>
            <a:r>
              <a:rPr lang="en-US" dirty="0" smtClean="0"/>
              <a:t>Much investigator and company interest </a:t>
            </a:r>
            <a:r>
              <a:rPr lang="en-US" dirty="0"/>
              <a:t>in subgroup analyses – interpretations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NEJM very rigorous on multiplicity issues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1350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References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err="1" smtClean="0"/>
              <a:t>Caplin</a:t>
            </a:r>
            <a:r>
              <a:rPr lang="en-GB" dirty="0" smtClean="0"/>
              <a:t> et al (2014)</a:t>
            </a:r>
          </a:p>
          <a:p>
            <a:pPr marL="457200" lvl="1" indent="0">
              <a:buNone/>
            </a:pPr>
            <a:r>
              <a:rPr lang="en-GB" dirty="0" smtClean="0"/>
              <a:t>Lanreotide in metastatic </a:t>
            </a:r>
            <a:r>
              <a:rPr lang="en-GB" dirty="0" err="1" smtClean="0"/>
              <a:t>enteropancreatic</a:t>
            </a:r>
            <a:r>
              <a:rPr lang="en-GB" dirty="0" smtClean="0"/>
              <a:t> neuroendocrine </a:t>
            </a:r>
            <a:r>
              <a:rPr lang="en-GB" dirty="0" err="1" smtClean="0"/>
              <a:t>tumors</a:t>
            </a:r>
            <a:endParaRPr lang="en-GB" dirty="0" smtClean="0"/>
          </a:p>
          <a:p>
            <a:pPr marL="457200" lvl="1" indent="0">
              <a:buNone/>
            </a:pPr>
            <a:r>
              <a:rPr lang="en-GB" dirty="0" smtClean="0"/>
              <a:t>New England Journal of Medicine 371:224-233</a:t>
            </a:r>
          </a:p>
          <a:p>
            <a:pPr marL="0" indent="0">
              <a:buNone/>
            </a:pPr>
            <a:r>
              <a:rPr lang="en-GB" dirty="0"/>
              <a:t>Freedman </a:t>
            </a:r>
            <a:r>
              <a:rPr lang="en-GB" dirty="0" smtClean="0"/>
              <a:t>LS (1982)</a:t>
            </a:r>
          </a:p>
          <a:p>
            <a:pPr marL="457200" lvl="1" indent="0">
              <a:buNone/>
            </a:pPr>
            <a:r>
              <a:rPr lang="en-GB" dirty="0" smtClean="0"/>
              <a:t>Tables </a:t>
            </a:r>
            <a:r>
              <a:rPr lang="en-GB" dirty="0"/>
              <a:t>of the number of patients required in clinical trial using the log-rank test.</a:t>
            </a:r>
          </a:p>
          <a:p>
            <a:pPr marL="457200" lvl="1" indent="0">
              <a:buNone/>
            </a:pPr>
            <a:r>
              <a:rPr lang="en-GB" dirty="0"/>
              <a:t>Statistics in </a:t>
            </a:r>
            <a:r>
              <a:rPr lang="en-GB" dirty="0" smtClean="0"/>
              <a:t>Medicine 1:121–129</a:t>
            </a:r>
            <a:r>
              <a:rPr lang="en-GB" dirty="0"/>
              <a:t>	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Todd, Valdes-Marquez and West (2012)</a:t>
            </a:r>
          </a:p>
          <a:p>
            <a:pPr marL="457200" lvl="1" indent="0">
              <a:buNone/>
            </a:pPr>
            <a:r>
              <a:rPr lang="en-GB" dirty="0" smtClean="0"/>
              <a:t>A practical comparison of blinded methods for sample size reviews in survival data clinical trials</a:t>
            </a:r>
          </a:p>
          <a:p>
            <a:pPr marL="457200" lvl="1" indent="0">
              <a:buNone/>
            </a:pPr>
            <a:r>
              <a:rPr lang="en-GB" dirty="0" smtClean="0"/>
              <a:t>Pharmaceutical Statistics 11:141-148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7195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QUESTIONS?</a:t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4217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BACK-UP SLIDES</a:t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7290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DF5555A-63DE-480D-A090-C0C4B1515986}" type="slidenum">
              <a:rPr lang="fr-FR" altLang="en-US"/>
              <a:pPr/>
              <a:t>27</a:t>
            </a:fld>
            <a:endParaRPr lang="fr-FR" altLang="en-US"/>
          </a:p>
        </p:txBody>
      </p:sp>
      <p:sp>
        <p:nvSpPr>
          <p:cNvPr id="243714" name="Slide Number Placeholder 3"/>
          <p:cNvSpPr txBox="1">
            <a:spLocks noGrp="1"/>
          </p:cNvSpPr>
          <p:nvPr/>
        </p:nvSpPr>
        <p:spPr bwMode="auto">
          <a:xfrm>
            <a:off x="8077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fld id="{91BA551A-53CD-4A7A-AEDA-0329DBDB258B}" type="slidenum">
              <a:rPr lang="fr-FR" altLang="en-US" sz="1400"/>
              <a:pPr algn="r"/>
              <a:t>27</a:t>
            </a:fld>
            <a:endParaRPr lang="fr-FR" altLang="en-US" sz="140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5232400" y="424894"/>
            <a:ext cx="5435600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>
              <a:spcBef>
                <a:spcPct val="0"/>
              </a:spcBef>
              <a:defRPr/>
            </a:pPr>
            <a:r>
              <a:rPr lang="en-US" sz="2400" b="1" kern="0" dirty="0">
                <a:solidFill>
                  <a:srgbClr val="0087C8"/>
                </a:solidFill>
                <a:latin typeface="+mj-lt"/>
                <a:ea typeface="+mj-ea"/>
                <a:cs typeface="+mj-cs"/>
              </a:rPr>
              <a:t>Clarinet study: Results of </a:t>
            </a:r>
            <a:r>
              <a:rPr lang="en-US" sz="2400" b="1" kern="0" dirty="0" smtClean="0">
                <a:solidFill>
                  <a:srgbClr val="0087C8"/>
                </a:solidFill>
                <a:latin typeface="+mj-lt"/>
                <a:ea typeface="+mj-ea"/>
                <a:cs typeface="+mj-cs"/>
              </a:rPr>
              <a:t>SSR </a:t>
            </a:r>
          </a:p>
          <a:p>
            <a:pPr>
              <a:spcBef>
                <a:spcPct val="0"/>
              </a:spcBef>
              <a:defRPr/>
            </a:pPr>
            <a:r>
              <a:rPr lang="en-US" sz="2400" b="1" kern="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move to back up ?</a:t>
            </a:r>
            <a:endParaRPr lang="en-GB" sz="2400" b="1" kern="0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24371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0384147"/>
              </p:ext>
            </p:extLst>
          </p:nvPr>
        </p:nvGraphicFramePr>
        <p:xfrm>
          <a:off x="212725" y="1553826"/>
          <a:ext cx="8299450" cy="4083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name="Document" r:id="rId3" imgW="8299715" imgH="4078713" progId="Word.Document.12">
                  <p:embed/>
                </p:oleObj>
              </mc:Choice>
              <mc:Fallback>
                <p:oleObj name="Document" r:id="rId3" imgW="8299715" imgH="4078713" progId="Word.Documen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725" y="1553826"/>
                        <a:ext cx="8299450" cy="4083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algn="ctr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3717" name="Rectangle 6"/>
          <p:cNvSpPr>
            <a:spLocks noChangeArrowheads="1"/>
          </p:cNvSpPr>
          <p:nvPr/>
        </p:nvSpPr>
        <p:spPr bwMode="auto">
          <a:xfrm>
            <a:off x="8040688" y="1989138"/>
            <a:ext cx="1727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endParaRPr lang="en-GB" altLang="en-US"/>
          </a:p>
        </p:txBody>
      </p:sp>
      <p:sp>
        <p:nvSpPr>
          <p:cNvPr id="243718" name="Rectangle 4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endParaRPr lang="en-GB" altLang="en-US"/>
          </a:p>
        </p:txBody>
      </p:sp>
      <p:pic>
        <p:nvPicPr>
          <p:cNvPr id="243719" name="Picture 3" descr="\hat S(t) = \prod\limits_{t_i&lt;t} \frac{n_i-d_i}{n_i}."/>
          <p:cNvPicPr>
            <a:picLocks noChangeAspect="1" noChangeArrowheads="1"/>
          </p:cNvPicPr>
          <p:nvPr/>
        </p:nvPicPr>
        <p:blipFill>
          <a:blip r:embed="rId5" r:link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8026" y="2133601"/>
            <a:ext cx="1846263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3720" name="TextBox 9"/>
          <p:cNvSpPr txBox="1">
            <a:spLocks noChangeArrowheads="1"/>
          </p:cNvSpPr>
          <p:nvPr/>
        </p:nvSpPr>
        <p:spPr bwMode="auto">
          <a:xfrm>
            <a:off x="7967663" y="2997201"/>
            <a:ext cx="3584685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dirty="0" err="1"/>
              <a:t>n</a:t>
            </a:r>
            <a:r>
              <a:rPr lang="en-GB" baseline="-25000" dirty="0" err="1"/>
              <a:t>i</a:t>
            </a:r>
            <a:r>
              <a:rPr lang="en-GB" dirty="0"/>
              <a:t> is the number left just prior to time </a:t>
            </a:r>
            <a:r>
              <a:rPr lang="en-GB" dirty="0" err="1"/>
              <a:t>t</a:t>
            </a:r>
            <a:r>
              <a:rPr lang="en-GB" baseline="-25000" dirty="0" err="1"/>
              <a:t>i</a:t>
            </a:r>
            <a:r>
              <a:rPr lang="en-GB" dirty="0"/>
              <a:t>, and d</a:t>
            </a:r>
            <a:r>
              <a:rPr lang="en-GB" baseline="-25000" dirty="0"/>
              <a:t>i</a:t>
            </a:r>
            <a:r>
              <a:rPr lang="en-GB" dirty="0"/>
              <a:t> is the number failed at time </a:t>
            </a:r>
            <a:r>
              <a:rPr lang="en-GB" dirty="0" err="1"/>
              <a:t>t</a:t>
            </a:r>
            <a:r>
              <a:rPr lang="en-GB" baseline="-25000" dirty="0" err="1"/>
              <a:t>i</a:t>
            </a:r>
            <a:endParaRPr lang="en-GB" dirty="0"/>
          </a:p>
          <a:p>
            <a:pPr>
              <a:spcBef>
                <a:spcPct val="50000"/>
              </a:spcBef>
            </a:pPr>
            <a:r>
              <a:rPr lang="en-GB" altLang="en-US" dirty="0" smtClean="0"/>
              <a:t>0.3001=0.3601 </a:t>
            </a:r>
            <a:r>
              <a:rPr lang="en-GB" altLang="en-US" dirty="0"/>
              <a:t>x </a:t>
            </a:r>
            <a:r>
              <a:rPr lang="en-GB" altLang="en-US" u="sng" dirty="0"/>
              <a:t>(6 – 1)</a:t>
            </a:r>
          </a:p>
          <a:p>
            <a:r>
              <a:rPr lang="en-GB" altLang="en-US" dirty="0"/>
              <a:t>		</a:t>
            </a:r>
            <a:r>
              <a:rPr lang="en-GB" altLang="en-US" dirty="0" smtClean="0"/>
              <a:t>   6         </a:t>
            </a:r>
            <a:endParaRPr lang="en-GB" altLang="en-US" dirty="0"/>
          </a:p>
          <a:p>
            <a:pPr>
              <a:spcBef>
                <a:spcPct val="50000"/>
              </a:spcBef>
            </a:pPr>
            <a:r>
              <a:rPr lang="en-GB" alt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45830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Product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Lanreotide = Somatuline </a:t>
            </a:r>
          </a:p>
          <a:p>
            <a:pPr lvl="0"/>
            <a:r>
              <a:rPr lang="en-US" dirty="0"/>
              <a:t>S</a:t>
            </a:r>
            <a:r>
              <a:rPr lang="en-US" dirty="0" smtClean="0"/>
              <a:t>omatostatin </a:t>
            </a:r>
            <a:r>
              <a:rPr lang="en-US" dirty="0"/>
              <a:t>analogue </a:t>
            </a:r>
            <a:r>
              <a:rPr lang="en-US" dirty="0" smtClean="0"/>
              <a:t>reducing </a:t>
            </a:r>
            <a:r>
              <a:rPr lang="en-US" dirty="0"/>
              <a:t>the secretion of growth hormone in the pituitary gland</a:t>
            </a:r>
            <a:endParaRPr lang="en-GB" dirty="0"/>
          </a:p>
          <a:p>
            <a:pPr lvl="0"/>
            <a:r>
              <a:rPr lang="en-US" dirty="0"/>
              <a:t>Approved for treatment of acromegaly (Europe </a:t>
            </a:r>
            <a:r>
              <a:rPr lang="en-US" dirty="0" smtClean="0"/>
              <a:t>1994, </a:t>
            </a:r>
            <a:r>
              <a:rPr lang="en-US" dirty="0"/>
              <a:t>US </a:t>
            </a:r>
            <a:r>
              <a:rPr lang="en-US" dirty="0" smtClean="0"/>
              <a:t>2007) </a:t>
            </a:r>
            <a:r>
              <a:rPr lang="en-US" dirty="0"/>
              <a:t>– orphan disease</a:t>
            </a:r>
            <a:endParaRPr lang="en-GB" dirty="0"/>
          </a:p>
          <a:p>
            <a:pPr lvl="0"/>
            <a:r>
              <a:rPr lang="en-US" dirty="0"/>
              <a:t>Used by endocrinologists to treat neuro-endocrine tumours (NET) – also </a:t>
            </a:r>
            <a:r>
              <a:rPr lang="en-US" dirty="0" smtClean="0"/>
              <a:t>orphan disease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3617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CLARINET study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8592" y="1825625"/>
            <a:ext cx="10912698" cy="4351338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Protocol concept developed by European Neuroendocrine Tumor Society (ENETS)</a:t>
            </a:r>
          </a:p>
          <a:p>
            <a:pPr lvl="0"/>
            <a:r>
              <a:rPr lang="en-US" dirty="0" smtClean="0"/>
              <a:t>Non-functioning </a:t>
            </a:r>
            <a:r>
              <a:rPr lang="en-US" dirty="0"/>
              <a:t>gastro-</a:t>
            </a:r>
            <a:r>
              <a:rPr lang="en-US" dirty="0" err="1"/>
              <a:t>entero</a:t>
            </a:r>
            <a:r>
              <a:rPr lang="en-US" dirty="0"/>
              <a:t>-pancreatic neuroendocrine tumours (GEPNET)</a:t>
            </a:r>
            <a:endParaRPr lang="en-GB" dirty="0"/>
          </a:p>
          <a:p>
            <a:pPr lvl="1"/>
            <a:r>
              <a:rPr lang="en-US" dirty="0"/>
              <a:t>Separate study </a:t>
            </a:r>
            <a:r>
              <a:rPr lang="en-US" dirty="0" smtClean="0"/>
              <a:t> (ELECT) for functioning NET </a:t>
            </a:r>
            <a:r>
              <a:rPr lang="en-US" dirty="0"/>
              <a:t>(= secreting </a:t>
            </a:r>
            <a:r>
              <a:rPr lang="en-US" dirty="0" smtClean="0"/>
              <a:t>hormones)</a:t>
            </a:r>
            <a:endParaRPr lang="en-GB" dirty="0"/>
          </a:p>
          <a:p>
            <a:r>
              <a:rPr lang="en-US" dirty="0" smtClean="0"/>
              <a:t>clinicaltrials.gov </a:t>
            </a:r>
            <a:r>
              <a:rPr lang="en-GB" dirty="0" smtClean="0"/>
              <a:t>NCT00353496: </a:t>
            </a:r>
            <a:r>
              <a:rPr lang="en-GB" dirty="0"/>
              <a:t>EudraCT 2005-004904-35</a:t>
            </a:r>
            <a:endParaRPr lang="en-GB" dirty="0" smtClean="0"/>
          </a:p>
          <a:p>
            <a:pPr lvl="0"/>
            <a:r>
              <a:rPr lang="en-GB" dirty="0" err="1" smtClean="0"/>
              <a:t>Caplin</a:t>
            </a:r>
            <a:r>
              <a:rPr lang="en-GB" dirty="0" smtClean="0"/>
              <a:t> et al, NEJM 2014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6539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aplin et al - CLARINET study - NEJM 2014.pdf - Adobe Acrobat Reader DC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59" t="21107" r="24366"/>
          <a:stretch/>
        </p:blipFill>
        <p:spPr>
          <a:xfrm>
            <a:off x="953036" y="873077"/>
            <a:ext cx="9684913" cy="5811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5208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Design of CLARINET trial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n-US" dirty="0"/>
              <a:t>L</a:t>
            </a:r>
            <a:r>
              <a:rPr lang="en-US" dirty="0" smtClean="0"/>
              <a:t>anreotide 120mg every 28 days for 96 weeks vs </a:t>
            </a:r>
            <a:r>
              <a:rPr lang="en-US" dirty="0"/>
              <a:t>placebo</a:t>
            </a:r>
            <a:endParaRPr lang="en-GB" dirty="0"/>
          </a:p>
          <a:p>
            <a:pPr lvl="0"/>
            <a:r>
              <a:rPr lang="en-US" dirty="0"/>
              <a:t>Placebo ethical as NETs are indolent – develop slowly  - and no </a:t>
            </a:r>
            <a:r>
              <a:rPr lang="en-US" dirty="0" smtClean="0"/>
              <a:t>prior evidence </a:t>
            </a:r>
            <a:r>
              <a:rPr lang="en-US" dirty="0"/>
              <a:t>that treatment </a:t>
            </a:r>
            <a:r>
              <a:rPr lang="en-US" dirty="0" smtClean="0"/>
              <a:t>had </a:t>
            </a:r>
            <a:r>
              <a:rPr lang="en-US" dirty="0"/>
              <a:t>beneficial effect</a:t>
            </a:r>
            <a:endParaRPr lang="en-GB" dirty="0"/>
          </a:p>
          <a:p>
            <a:pPr lvl="1"/>
            <a:r>
              <a:rPr lang="en-US" dirty="0"/>
              <a:t>And </a:t>
            </a:r>
            <a:r>
              <a:rPr lang="en-US" dirty="0" smtClean="0"/>
              <a:t>treatment does </a:t>
            </a:r>
            <a:r>
              <a:rPr lang="en-US" dirty="0"/>
              <a:t>have </a:t>
            </a:r>
            <a:r>
              <a:rPr lang="en-US" dirty="0" smtClean="0"/>
              <a:t>some risks</a:t>
            </a:r>
          </a:p>
          <a:p>
            <a:pPr lvl="1"/>
            <a:r>
              <a:rPr lang="en-US" dirty="0" smtClean="0"/>
              <a:t>Common adverse reactions </a:t>
            </a:r>
            <a:r>
              <a:rPr lang="en-US" dirty="0"/>
              <a:t>– abdominal &amp; musculoskeletal </a:t>
            </a:r>
            <a:r>
              <a:rPr lang="en-US" dirty="0" smtClean="0"/>
              <a:t>pain, vomiting, headache, injection site reactions, hyperglycemia, hypertension, </a:t>
            </a:r>
            <a:r>
              <a:rPr lang="en-US" dirty="0" err="1" smtClean="0"/>
              <a:t>cholelithiasis</a:t>
            </a:r>
            <a:r>
              <a:rPr lang="en-US" dirty="0" smtClean="0"/>
              <a:t> </a:t>
            </a:r>
            <a:endParaRPr lang="en-GB" dirty="0"/>
          </a:p>
          <a:p>
            <a:pPr lvl="0"/>
            <a:r>
              <a:rPr lang="en-US" dirty="0"/>
              <a:t>But investigators felt that 2 </a:t>
            </a:r>
            <a:r>
              <a:rPr lang="en-US" dirty="0" smtClean="0"/>
              <a:t>years’ exposure was maximum appropriate </a:t>
            </a:r>
            <a:r>
              <a:rPr lang="en-US" dirty="0"/>
              <a:t>for placebo</a:t>
            </a:r>
            <a:endParaRPr lang="en-GB" dirty="0"/>
          </a:p>
          <a:p>
            <a:pPr lvl="0"/>
            <a:r>
              <a:rPr lang="en-US" dirty="0"/>
              <a:t>So study was designed as 2 year fixed follow-up </a:t>
            </a:r>
            <a:endParaRPr lang="en-US" dirty="0" smtClean="0"/>
          </a:p>
          <a:p>
            <a:pPr lvl="1"/>
            <a:r>
              <a:rPr lang="en-US" dirty="0" smtClean="0"/>
              <a:t>not </a:t>
            </a:r>
            <a:r>
              <a:rPr lang="en-US" dirty="0"/>
              <a:t>like typical oncology study with follow-up to certain number of </a:t>
            </a:r>
            <a:r>
              <a:rPr lang="en-US" dirty="0" smtClean="0"/>
              <a:t>events</a:t>
            </a:r>
          </a:p>
          <a:p>
            <a:r>
              <a:rPr lang="en-US" dirty="0" smtClean="0"/>
              <a:t>CT/MRI scans at baseline plus 12, 24, 36, 48, 72, 96 weeks</a:t>
            </a:r>
            <a:endParaRPr lang="en-GB" dirty="0"/>
          </a:p>
          <a:p>
            <a:pPr lvl="0"/>
            <a:r>
              <a:rPr lang="en-US" dirty="0"/>
              <a:t>Primary variable = progression free </a:t>
            </a:r>
            <a:r>
              <a:rPr lang="en-US" dirty="0" smtClean="0"/>
              <a:t>survival (PFS)</a:t>
            </a:r>
          </a:p>
          <a:p>
            <a:pPr lvl="1"/>
            <a:r>
              <a:rPr lang="en-US" dirty="0" smtClean="0"/>
              <a:t>Blinded central assessment of RECIST 1.0</a:t>
            </a:r>
          </a:p>
          <a:p>
            <a:r>
              <a:rPr lang="en-US" dirty="0" smtClean="0"/>
              <a:t>Few deaths expected so patients were not followed up after withdrawal for overall survival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4887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Sample size calculation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714149" cy="4351338"/>
          </a:xfrm>
        </p:spPr>
        <p:txBody>
          <a:bodyPr/>
          <a:lstStyle/>
          <a:p>
            <a:pPr lvl="0"/>
            <a:r>
              <a:rPr lang="en-US" dirty="0"/>
              <a:t>Original phrasing as difference between 4</a:t>
            </a:r>
            <a:r>
              <a:rPr lang="en-US" dirty="0" smtClean="0"/>
              <a:t>0% </a:t>
            </a:r>
            <a:r>
              <a:rPr lang="en-US" dirty="0"/>
              <a:t>(</a:t>
            </a:r>
            <a:r>
              <a:rPr lang="en-US" dirty="0" smtClean="0"/>
              <a:t>Lanreotide) </a:t>
            </a:r>
            <a:r>
              <a:rPr lang="en-US" dirty="0"/>
              <a:t>and 2</a:t>
            </a:r>
            <a:r>
              <a:rPr lang="en-US" dirty="0" smtClean="0"/>
              <a:t>0% </a:t>
            </a:r>
            <a:r>
              <a:rPr lang="en-US" dirty="0"/>
              <a:t>(Placebo) </a:t>
            </a:r>
            <a:r>
              <a:rPr lang="en-US" dirty="0" smtClean="0"/>
              <a:t>PFS at 96 weeks</a:t>
            </a:r>
            <a:endParaRPr lang="en-GB" dirty="0"/>
          </a:p>
          <a:p>
            <a:pPr lvl="0"/>
            <a:r>
              <a:rPr lang="en-US" dirty="0"/>
              <a:t>No strong justification of these figures</a:t>
            </a:r>
            <a:endParaRPr lang="en-GB" dirty="0"/>
          </a:p>
          <a:p>
            <a:pPr lvl="0"/>
            <a:r>
              <a:rPr lang="en-US" dirty="0"/>
              <a:t>Gave </a:t>
            </a:r>
            <a:r>
              <a:rPr lang="en-US" dirty="0" smtClean="0"/>
              <a:t>90% power </a:t>
            </a:r>
            <a:r>
              <a:rPr lang="en-US" dirty="0"/>
              <a:t>with </a:t>
            </a:r>
            <a:r>
              <a:rPr lang="en-US" dirty="0" smtClean="0"/>
              <a:t>100 </a:t>
            </a:r>
            <a:r>
              <a:rPr lang="en-US" dirty="0"/>
              <a:t>patients </a:t>
            </a:r>
            <a:r>
              <a:rPr lang="en-US" dirty="0" smtClean="0"/>
              <a:t>per group</a:t>
            </a:r>
          </a:p>
          <a:p>
            <a:pPr lvl="1"/>
            <a:r>
              <a:rPr lang="en-US" dirty="0" smtClean="0"/>
              <a:t>Actually recruited 204 patients</a:t>
            </a:r>
          </a:p>
          <a:p>
            <a:pPr lvl="0"/>
            <a:r>
              <a:rPr lang="en-US" dirty="0" smtClean="0"/>
              <a:t>Re-interpreted </a:t>
            </a:r>
            <a:r>
              <a:rPr lang="en-US" dirty="0"/>
              <a:t>to 57% hazard ratio and </a:t>
            </a:r>
            <a:r>
              <a:rPr lang="en-US" dirty="0" smtClean="0"/>
              <a:t>132 events needed</a:t>
            </a:r>
            <a:endParaRPr lang="en-GB" dirty="0"/>
          </a:p>
          <a:p>
            <a:pPr lvl="0"/>
            <a:r>
              <a:rPr lang="en-US" dirty="0"/>
              <a:t>Planned primary analysis </a:t>
            </a:r>
            <a:r>
              <a:rPr lang="en-US" dirty="0" smtClean="0"/>
              <a:t>of proportional </a:t>
            </a:r>
            <a:r>
              <a:rPr lang="en-US" dirty="0"/>
              <a:t>hazards model with </a:t>
            </a:r>
            <a:r>
              <a:rPr lang="en-US" dirty="0" smtClean="0"/>
              <a:t>stratification factors (progression and previous </a:t>
            </a:r>
            <a:r>
              <a:rPr lang="en-US" dirty="0"/>
              <a:t>treatment status at </a:t>
            </a:r>
            <a:r>
              <a:rPr lang="en-US" dirty="0" smtClean="0"/>
              <a:t>entry)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as covariates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2164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Practicalities of the trial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Planned to be done in western Europe only (ENETS reach)</a:t>
            </a:r>
            <a:endParaRPr lang="en-GB" dirty="0"/>
          </a:p>
          <a:p>
            <a:pPr lvl="0"/>
            <a:r>
              <a:rPr lang="en-US" dirty="0"/>
              <a:t>Not planned for US submission </a:t>
            </a:r>
            <a:endParaRPr lang="en-US" dirty="0" smtClean="0"/>
          </a:p>
          <a:p>
            <a:pPr lvl="0"/>
            <a:r>
              <a:rPr lang="en-US" dirty="0" smtClean="0"/>
              <a:t>Initiated 2005, first patient randomized in 2006</a:t>
            </a:r>
            <a:endParaRPr lang="en-GB" dirty="0"/>
          </a:p>
          <a:p>
            <a:pPr lvl="0"/>
            <a:r>
              <a:rPr lang="en-US" dirty="0"/>
              <a:t>Very slow recruitment </a:t>
            </a:r>
            <a:r>
              <a:rPr lang="en-US" dirty="0" smtClean="0"/>
              <a:t>initially - a rare disease  </a:t>
            </a:r>
            <a:endParaRPr lang="en-GB" dirty="0"/>
          </a:p>
          <a:p>
            <a:pPr lvl="0"/>
            <a:r>
              <a:rPr lang="en-US" dirty="0"/>
              <a:t>Event rate seemed low </a:t>
            </a:r>
            <a:r>
              <a:rPr lang="en-US" dirty="0" smtClean="0"/>
              <a:t>in early years</a:t>
            </a:r>
          </a:p>
          <a:p>
            <a:pPr lvl="1"/>
            <a:r>
              <a:rPr lang="en-US" dirty="0" smtClean="0"/>
              <a:t>Good treatment or under-estimated patients required?</a:t>
            </a:r>
            <a:endParaRPr lang="en-GB" dirty="0"/>
          </a:p>
          <a:p>
            <a:pPr lvl="0"/>
            <a:r>
              <a:rPr lang="en-US" dirty="0"/>
              <a:t>Concerns within sponsor company re feasibility of the trial</a:t>
            </a:r>
            <a:endParaRPr lang="en-GB" dirty="0"/>
          </a:p>
          <a:p>
            <a:pPr lvl="1"/>
            <a:r>
              <a:rPr lang="en-US" dirty="0" smtClean="0"/>
              <a:t>Exercise </a:t>
            </a:r>
            <a:r>
              <a:rPr lang="en-US" dirty="0"/>
              <a:t>on probability of </a:t>
            </a:r>
            <a:r>
              <a:rPr lang="en-US" dirty="0" smtClean="0"/>
              <a:t>success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3575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DSMB setup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Statistician = </a:t>
            </a:r>
            <a:r>
              <a:rPr lang="en-US" dirty="0" err="1"/>
              <a:t>Dr</a:t>
            </a:r>
            <a:r>
              <a:rPr lang="en-US" dirty="0"/>
              <a:t> Sue Todd (Reading)</a:t>
            </a:r>
            <a:endParaRPr lang="en-GB" dirty="0"/>
          </a:p>
          <a:p>
            <a:pPr lvl="0"/>
            <a:r>
              <a:rPr lang="en-US" dirty="0" smtClean="0"/>
              <a:t>Routine safety monitoring every 6 months</a:t>
            </a:r>
          </a:p>
          <a:p>
            <a:pPr lvl="0"/>
            <a:r>
              <a:rPr lang="fr-FR" dirty="0" err="1" smtClean="0"/>
              <a:t>Blinded</a:t>
            </a:r>
            <a:r>
              <a:rPr lang="fr-FR" dirty="0" smtClean="0"/>
              <a:t> to patient </a:t>
            </a:r>
            <a:r>
              <a:rPr lang="fr-FR" dirty="0" err="1" smtClean="0"/>
              <a:t>level</a:t>
            </a:r>
            <a:r>
              <a:rPr lang="fr-FR" dirty="0" smtClean="0"/>
              <a:t> </a:t>
            </a:r>
            <a:r>
              <a:rPr lang="fr-FR" dirty="0" err="1" smtClean="0"/>
              <a:t>efficacy</a:t>
            </a:r>
            <a:r>
              <a:rPr lang="fr-FR" dirty="0" smtClean="0"/>
              <a:t> data</a:t>
            </a:r>
            <a:endParaRPr lang="en-GB" dirty="0"/>
          </a:p>
          <a:p>
            <a:r>
              <a:rPr lang="en-GB" dirty="0" smtClean="0"/>
              <a:t>But concerned re overall event rate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2531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3987</TotalTime>
  <Words>1495</Words>
  <Application>Microsoft Office PowerPoint</Application>
  <PresentationFormat>Custom</PresentationFormat>
  <Paragraphs>173</Paragraphs>
  <Slides>27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27</vt:i4>
      </vt:variant>
    </vt:vector>
  </HeadingPairs>
  <TitlesOfParts>
    <vt:vector size="30" baseType="lpstr">
      <vt:lpstr>Office Theme</vt:lpstr>
      <vt:lpstr>Chart</vt:lpstr>
      <vt:lpstr>Document</vt:lpstr>
      <vt:lpstr>Blinded Sample Size Re-estimation in a Phase III Study Investigating Progression Free Survival </vt:lpstr>
      <vt:lpstr>Contents</vt:lpstr>
      <vt:lpstr>Product</vt:lpstr>
      <vt:lpstr>CLARINET study</vt:lpstr>
      <vt:lpstr>PowerPoint Presentation</vt:lpstr>
      <vt:lpstr>Design of CLARINET trial</vt:lpstr>
      <vt:lpstr>Sample size calculation</vt:lpstr>
      <vt:lpstr>Practicalities of the trial</vt:lpstr>
      <vt:lpstr>DSMB setup</vt:lpstr>
      <vt:lpstr>SSRE design</vt:lpstr>
      <vt:lpstr>Randomisation over time</vt:lpstr>
      <vt:lpstr>SSRE data sources</vt:lpstr>
      <vt:lpstr>SSRE methodology</vt:lpstr>
      <vt:lpstr>SSRE results</vt:lpstr>
      <vt:lpstr>Overall PFS at the SSR on 16th June 2010 (Kaplan-Meier curve for 159 patients)</vt:lpstr>
      <vt:lpstr>SSRE results</vt:lpstr>
      <vt:lpstr>SSRE results</vt:lpstr>
      <vt:lpstr>Some practical statistical points</vt:lpstr>
      <vt:lpstr>Further trial practicalities</vt:lpstr>
      <vt:lpstr>Regulatory issues</vt:lpstr>
      <vt:lpstr>Regulatory issues (2)</vt:lpstr>
      <vt:lpstr>Final results</vt:lpstr>
      <vt:lpstr>Final results</vt:lpstr>
      <vt:lpstr>References</vt:lpstr>
      <vt:lpstr>QUESTIONS?  </vt:lpstr>
      <vt:lpstr>BACK-UP SLIDES 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Blinded Sample Size Re-estimation in a Phase III Study Investigating Progression Free Survival</dc:title>
  <dc:creator>David Morgan</dc:creator>
  <cp:lastModifiedBy>rssadmin</cp:lastModifiedBy>
  <cp:revision>55</cp:revision>
  <cp:lastPrinted>2016-10-23T10:20:40Z</cp:lastPrinted>
  <dcterms:created xsi:type="dcterms:W3CDTF">2016-10-03T09:55:24Z</dcterms:created>
  <dcterms:modified xsi:type="dcterms:W3CDTF">2016-11-02T12:33:07Z</dcterms:modified>
</cp:coreProperties>
</file>